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5"/>
  </p:notesMasterIdLst>
  <p:sldIdLst>
    <p:sldId id="434" r:id="rId2"/>
    <p:sldId id="441" r:id="rId3"/>
    <p:sldId id="442" r:id="rId4"/>
    <p:sldId id="258" r:id="rId5"/>
    <p:sldId id="300" r:id="rId6"/>
    <p:sldId id="322" r:id="rId7"/>
    <p:sldId id="323" r:id="rId8"/>
    <p:sldId id="325" r:id="rId9"/>
    <p:sldId id="326" r:id="rId10"/>
    <p:sldId id="327" r:id="rId11"/>
    <p:sldId id="328" r:id="rId12"/>
    <p:sldId id="329" r:id="rId13"/>
    <p:sldId id="330" r:id="rId14"/>
    <p:sldId id="331" r:id="rId15"/>
    <p:sldId id="370" r:id="rId16"/>
    <p:sldId id="332" r:id="rId17"/>
    <p:sldId id="333" r:id="rId18"/>
    <p:sldId id="334" r:id="rId19"/>
    <p:sldId id="308" r:id="rId20"/>
    <p:sldId id="309" r:id="rId21"/>
    <p:sldId id="414" r:id="rId22"/>
    <p:sldId id="391" r:id="rId23"/>
    <p:sldId id="368" r:id="rId24"/>
    <p:sldId id="369" r:id="rId25"/>
    <p:sldId id="443" r:id="rId26"/>
    <p:sldId id="461" r:id="rId27"/>
    <p:sldId id="444" r:id="rId28"/>
    <p:sldId id="437" r:id="rId29"/>
    <p:sldId id="435" r:id="rId30"/>
    <p:sldId id="447" r:id="rId31"/>
    <p:sldId id="448" r:id="rId32"/>
    <p:sldId id="396" r:id="rId33"/>
    <p:sldId id="450" r:id="rId34"/>
    <p:sldId id="451" r:id="rId35"/>
    <p:sldId id="455" r:id="rId36"/>
    <p:sldId id="454" r:id="rId37"/>
    <p:sldId id="445" r:id="rId38"/>
    <p:sldId id="475" r:id="rId39"/>
    <p:sldId id="476" r:id="rId40"/>
    <p:sldId id="457" r:id="rId41"/>
    <p:sldId id="365" r:id="rId42"/>
    <p:sldId id="371" r:id="rId43"/>
    <p:sldId id="429" r:id="rId44"/>
    <p:sldId id="424" r:id="rId45"/>
    <p:sldId id="425" r:id="rId46"/>
    <p:sldId id="426" r:id="rId47"/>
    <p:sldId id="427" r:id="rId48"/>
    <p:sldId id="428" r:id="rId49"/>
    <p:sldId id="408" r:id="rId50"/>
    <p:sldId id="404" r:id="rId51"/>
    <p:sldId id="405" r:id="rId52"/>
    <p:sldId id="394" r:id="rId53"/>
    <p:sldId id="388" r:id="rId54"/>
    <p:sldId id="406" r:id="rId55"/>
    <p:sldId id="407" r:id="rId56"/>
    <p:sldId id="393" r:id="rId57"/>
    <p:sldId id="374" r:id="rId58"/>
    <p:sldId id="375" r:id="rId59"/>
    <p:sldId id="376" r:id="rId60"/>
    <p:sldId id="377" r:id="rId61"/>
    <p:sldId id="378" r:id="rId62"/>
    <p:sldId id="458" r:id="rId63"/>
    <p:sldId id="459" r:id="rId64"/>
    <p:sldId id="465" r:id="rId65"/>
    <p:sldId id="463" r:id="rId66"/>
    <p:sldId id="462" r:id="rId67"/>
    <p:sldId id="466" r:id="rId68"/>
    <p:sldId id="467" r:id="rId69"/>
    <p:sldId id="471" r:id="rId70"/>
    <p:sldId id="469" r:id="rId71"/>
    <p:sldId id="464" r:id="rId72"/>
    <p:sldId id="460" r:id="rId73"/>
    <p:sldId id="421" r:id="rId74"/>
  </p:sldIdLst>
  <p:sldSz cx="9144000" cy="6858000" type="screen4x3"/>
  <p:notesSz cx="6858000" cy="9144000"/>
  <p:defaultTextStyle>
    <a:defPPr>
      <a:defRPr lang="th-TH"/>
    </a:defPPr>
    <a:lvl1pPr algn="l" rtl="0" fontAlgn="base">
      <a:spcBef>
        <a:spcPct val="0"/>
      </a:spcBef>
      <a:spcAft>
        <a:spcPct val="0"/>
      </a:spcAft>
      <a:defRPr kern="1200">
        <a:solidFill>
          <a:schemeClr val="tx1"/>
        </a:solidFill>
        <a:latin typeface="Arial" charset="0"/>
        <a:ea typeface="+mn-ea"/>
        <a:cs typeface="Angsana New" pitchFamily="18" charset="-34"/>
      </a:defRPr>
    </a:lvl1pPr>
    <a:lvl2pPr marL="457200" algn="l" rtl="0" fontAlgn="base">
      <a:spcBef>
        <a:spcPct val="0"/>
      </a:spcBef>
      <a:spcAft>
        <a:spcPct val="0"/>
      </a:spcAft>
      <a:defRPr kern="1200">
        <a:solidFill>
          <a:schemeClr val="tx1"/>
        </a:solidFill>
        <a:latin typeface="Arial" charset="0"/>
        <a:ea typeface="+mn-ea"/>
        <a:cs typeface="Angsana New" pitchFamily="18" charset="-34"/>
      </a:defRPr>
    </a:lvl2pPr>
    <a:lvl3pPr marL="914400" algn="l" rtl="0" fontAlgn="base">
      <a:spcBef>
        <a:spcPct val="0"/>
      </a:spcBef>
      <a:spcAft>
        <a:spcPct val="0"/>
      </a:spcAft>
      <a:defRPr kern="1200">
        <a:solidFill>
          <a:schemeClr val="tx1"/>
        </a:solidFill>
        <a:latin typeface="Arial" charset="0"/>
        <a:ea typeface="+mn-ea"/>
        <a:cs typeface="Angsana New" pitchFamily="18" charset="-34"/>
      </a:defRPr>
    </a:lvl3pPr>
    <a:lvl4pPr marL="1371600" algn="l" rtl="0" fontAlgn="base">
      <a:spcBef>
        <a:spcPct val="0"/>
      </a:spcBef>
      <a:spcAft>
        <a:spcPct val="0"/>
      </a:spcAft>
      <a:defRPr kern="1200">
        <a:solidFill>
          <a:schemeClr val="tx1"/>
        </a:solidFill>
        <a:latin typeface="Arial" charset="0"/>
        <a:ea typeface="+mn-ea"/>
        <a:cs typeface="Angsana New" pitchFamily="18" charset="-34"/>
      </a:defRPr>
    </a:lvl4pPr>
    <a:lvl5pPr marL="1828800" algn="l" rtl="0" fontAlgn="base">
      <a:spcBef>
        <a:spcPct val="0"/>
      </a:spcBef>
      <a:spcAft>
        <a:spcPct val="0"/>
      </a:spcAft>
      <a:defRPr kern="1200">
        <a:solidFill>
          <a:schemeClr val="tx1"/>
        </a:solidFill>
        <a:latin typeface="Arial" charset="0"/>
        <a:ea typeface="+mn-ea"/>
        <a:cs typeface="Angsana New" pitchFamily="18" charset="-34"/>
      </a:defRPr>
    </a:lvl5pPr>
    <a:lvl6pPr marL="2286000" algn="l" defTabSz="914400" rtl="0" eaLnBrk="1" latinLnBrk="0" hangingPunct="1">
      <a:defRPr kern="1200">
        <a:solidFill>
          <a:schemeClr val="tx1"/>
        </a:solidFill>
        <a:latin typeface="Arial" charset="0"/>
        <a:ea typeface="+mn-ea"/>
        <a:cs typeface="Angsana New" pitchFamily="18" charset="-34"/>
      </a:defRPr>
    </a:lvl6pPr>
    <a:lvl7pPr marL="2743200" algn="l" defTabSz="914400" rtl="0" eaLnBrk="1" latinLnBrk="0" hangingPunct="1">
      <a:defRPr kern="1200">
        <a:solidFill>
          <a:schemeClr val="tx1"/>
        </a:solidFill>
        <a:latin typeface="Arial" charset="0"/>
        <a:ea typeface="+mn-ea"/>
        <a:cs typeface="Angsana New" pitchFamily="18" charset="-34"/>
      </a:defRPr>
    </a:lvl7pPr>
    <a:lvl8pPr marL="3200400" algn="l" defTabSz="914400" rtl="0" eaLnBrk="1" latinLnBrk="0" hangingPunct="1">
      <a:defRPr kern="1200">
        <a:solidFill>
          <a:schemeClr val="tx1"/>
        </a:solidFill>
        <a:latin typeface="Arial" charset="0"/>
        <a:ea typeface="+mn-ea"/>
        <a:cs typeface="Angsana New" pitchFamily="18" charset="-34"/>
      </a:defRPr>
    </a:lvl8pPr>
    <a:lvl9pPr marL="3657600" algn="l" defTabSz="914400" rtl="0" eaLnBrk="1" latinLnBrk="0" hangingPunct="1">
      <a:defRPr kern="1200">
        <a:solidFill>
          <a:schemeClr val="tx1"/>
        </a:solidFill>
        <a:latin typeface="Arial" charset="0"/>
        <a:ea typeface="+mn-ea"/>
        <a:cs typeface="Angsana New" pitchFamily="18" charset="-34"/>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68" d="100"/>
          <a:sy n="68" d="100"/>
        </p:scale>
        <p:origin x="1192" y="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th-TH"/>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th-TH"/>
          </a:p>
        </p:txBody>
      </p:sp>
      <p:sp>
        <p:nvSpPr>
          <p:cNvPr id="706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h-TH" noProof="0" smtClean="0"/>
              <a:t>คลิกเพื่อแก้ไขลักษณะของข้อความต้นแบบ</a:t>
            </a:r>
          </a:p>
          <a:p>
            <a:pPr lvl="1"/>
            <a:r>
              <a:rPr lang="th-TH" noProof="0" smtClean="0"/>
              <a:t>ระดับที่สอง</a:t>
            </a:r>
          </a:p>
          <a:p>
            <a:pPr lvl="2"/>
            <a:r>
              <a:rPr lang="th-TH" noProof="0" smtClean="0"/>
              <a:t>ระดับที่สาม</a:t>
            </a:r>
          </a:p>
          <a:p>
            <a:pPr lvl="3"/>
            <a:r>
              <a:rPr lang="th-TH" noProof="0" smtClean="0"/>
              <a:t>ระดับที่สี่</a:t>
            </a:r>
          </a:p>
          <a:p>
            <a:pPr lvl="4"/>
            <a:r>
              <a:rPr lang="th-TH" noProof="0" smtClean="0"/>
              <a:t>ระดับที่ห้า</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th-TH"/>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DC2D2C1C-A150-4D58-88C0-7A7719B61376}" type="slidenum">
              <a:rPr lang="en-US"/>
              <a:pPr>
                <a:defRPr/>
              </a:pPr>
              <a:t>‹#›</a:t>
            </a:fld>
            <a:endParaRPr lang="th-TH"/>
          </a:p>
        </p:txBody>
      </p:sp>
    </p:spTree>
    <p:extLst>
      <p:ext uri="{BB962C8B-B14F-4D97-AF65-F5344CB8AC3E}">
        <p14:creationId xmlns:p14="http://schemas.microsoft.com/office/powerpoint/2010/main" val="34752532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Tahoma" pitchFamily="34" charset="0"/>
      </a:defRPr>
    </a:lvl1pPr>
    <a:lvl2pPr marL="457200" algn="l" rtl="0" eaLnBrk="0" fontAlgn="base" hangingPunct="0">
      <a:spcBef>
        <a:spcPct val="30000"/>
      </a:spcBef>
      <a:spcAft>
        <a:spcPct val="0"/>
      </a:spcAft>
      <a:defRPr sz="1200" kern="1200">
        <a:solidFill>
          <a:schemeClr val="tx1"/>
        </a:solidFill>
        <a:latin typeface="Arial" charset="0"/>
        <a:ea typeface="+mn-ea"/>
        <a:cs typeface="Tahoma" pitchFamily="34" charset="0"/>
      </a:defRPr>
    </a:lvl2pPr>
    <a:lvl3pPr marL="914400" algn="l" rtl="0" eaLnBrk="0" fontAlgn="base" hangingPunct="0">
      <a:spcBef>
        <a:spcPct val="30000"/>
      </a:spcBef>
      <a:spcAft>
        <a:spcPct val="0"/>
      </a:spcAft>
      <a:defRPr sz="1200" kern="1200">
        <a:solidFill>
          <a:schemeClr val="tx1"/>
        </a:solidFill>
        <a:latin typeface="Arial" charset="0"/>
        <a:ea typeface="+mn-ea"/>
        <a:cs typeface="Tahoma" pitchFamily="34"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Tahoma" pitchFamily="34"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eaLnBrk="1" hangingPunct="1"/>
            <a:fld id="{E5FA90A3-67F0-4E44-A31E-4CDD572E5F30}" type="slidenum">
              <a:rPr lang="en-US" smtClean="0"/>
              <a:pPr eaLnBrk="1" hangingPunct="1"/>
              <a:t>4</a:t>
            </a:fld>
            <a:endParaRPr lang="th-TH"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800" smtClean="0"/>
          </a:p>
        </p:txBody>
      </p:sp>
    </p:spTree>
    <p:extLst>
      <p:ext uri="{BB962C8B-B14F-4D97-AF65-F5344CB8AC3E}">
        <p14:creationId xmlns:p14="http://schemas.microsoft.com/office/powerpoint/2010/main" val="1012487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eaLnBrk="1" hangingPunct="1"/>
            <a:fld id="{1D881EE6-836D-4E8A-959D-0412CFBF2655}" type="slidenum">
              <a:rPr lang="en-US" smtClean="0"/>
              <a:pPr eaLnBrk="1" hangingPunct="1"/>
              <a:t>16</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800" smtClean="0"/>
          </a:p>
        </p:txBody>
      </p:sp>
    </p:spTree>
    <p:extLst>
      <p:ext uri="{BB962C8B-B14F-4D97-AF65-F5344CB8AC3E}">
        <p14:creationId xmlns:p14="http://schemas.microsoft.com/office/powerpoint/2010/main" val="4149647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151242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Penjelasan</a:t>
            </a:r>
            <a:r>
              <a:rPr lang="id-ID" baseline="0" dirty="0" smtClean="0"/>
              <a:t> :</a:t>
            </a:r>
          </a:p>
          <a:p>
            <a:pPr marL="228600" indent="-228600">
              <a:buFont typeface="+mj-lt"/>
              <a:buAutoNum type="arabicPeriod"/>
            </a:pPr>
            <a:r>
              <a:rPr lang="id-ID" dirty="0" smtClean="0"/>
              <a:t>Model I : peta jalan yang mulai dari riset dasar, riset terapan dan berakhir pada riset pengembangan,</a:t>
            </a:r>
            <a:r>
              <a:rPr lang="id-ID" baseline="0" dirty="0" smtClean="0"/>
              <a:t> peta jalan ini dicirikan adanya kesinambungan dari tahun ketahun </a:t>
            </a:r>
            <a:endParaRPr lang="id-ID" dirty="0" smtClean="0"/>
          </a:p>
          <a:p>
            <a:pPr marL="228600" indent="-228600">
              <a:buFont typeface="+mj-lt"/>
              <a:buAutoNum type="arabicPeriod"/>
            </a:pPr>
            <a:r>
              <a:rPr lang="id-ID" dirty="0" smtClean="0"/>
              <a:t>Model</a:t>
            </a:r>
            <a:r>
              <a:rPr lang="id-ID" baseline="0" dirty="0" smtClean="0"/>
              <a:t> 2 : peta jalan dimana riset dasar sudah tersedia/ sudah ada kemudian dilanjutkan pada tahap riset terapan dan berakhir pada riset pengembangan</a:t>
            </a:r>
          </a:p>
          <a:p>
            <a:pPr marL="228600" indent="-228600">
              <a:buFont typeface="+mj-lt"/>
              <a:buAutoNum type="arabicPeriod"/>
            </a:pPr>
            <a:r>
              <a:rPr lang="id-ID" baseline="0" dirty="0" smtClean="0"/>
              <a:t>Model 3: hampir sama degan model 2, tetapi masih membutuhkan waktu yang lama pada riset terapan dan riset pengembangan.</a:t>
            </a:r>
          </a:p>
          <a:p>
            <a:pPr marL="228600" indent="-228600">
              <a:buFont typeface="+mj-lt"/>
              <a:buAutoNum type="arabicPeriod"/>
            </a:pPr>
            <a:r>
              <a:rPr lang="id-ID" baseline="0" dirty="0" smtClean="0"/>
              <a:t>Model 4: peta jalan yang hanya fokus pada riset dasar. </a:t>
            </a:r>
          </a:p>
          <a:p>
            <a:pPr marL="228600" indent="-228600">
              <a:buFont typeface="+mj-lt"/>
              <a:buAutoNum type="arabicPeriod"/>
            </a:pPr>
            <a:r>
              <a:rPr lang="id-ID" baseline="0" dirty="0" smtClean="0"/>
              <a:t>Model 5: peta jalan yang hanya fokus pada riset terapan (teknologi).</a:t>
            </a:r>
          </a:p>
          <a:p>
            <a:pPr marL="228600" indent="-228600">
              <a:buFont typeface="+mj-lt"/>
              <a:buAutoNum type="arabicPeriod"/>
            </a:pPr>
            <a:r>
              <a:rPr lang="id-ID" baseline="0" dirty="0" smtClean="0"/>
              <a:t>Model 6: peta jalan yang hanya fokus pada riset pengembangan (produk)</a:t>
            </a:r>
          </a:p>
          <a:p>
            <a:pPr marL="228600" indent="-228600">
              <a:buFont typeface="+mj-lt"/>
              <a:buAutoNum type="arabicPeriod"/>
            </a:pPr>
            <a:r>
              <a:rPr lang="id-ID" baseline="0" dirty="0" smtClean="0"/>
              <a:t>Luaran (outcome) masing-masing model dapat berbeda  antara lain HKI, teknologi, prototype, produk.</a:t>
            </a:r>
          </a:p>
          <a:p>
            <a:pPr marL="228600" indent="-228600">
              <a:buFont typeface="+mj-lt"/>
              <a:buAutoNum type="arabicPeriod"/>
            </a:pPr>
            <a:r>
              <a:rPr lang="id-ID" baseline="0" dirty="0" smtClean="0"/>
              <a:t>Peneliti tidak harus melakukan mulai riset dasar, riset terapan dan riset pengembangan (produk) secara berkelanjut/ berkesinambungan. Hal ini disesuaikan kepakaran peneliti. </a:t>
            </a:r>
          </a:p>
          <a:p>
            <a:pPr marL="228600" indent="-228600">
              <a:buFont typeface="+mj-lt"/>
              <a:buAutoNum type="arabicPeriod"/>
            </a:pPr>
            <a:r>
              <a:rPr lang="id-ID" dirty="0" smtClean="0"/>
              <a:t>Silahkan memberikan contoh.</a:t>
            </a:r>
            <a:endParaRPr lang="id-ID" dirty="0"/>
          </a:p>
        </p:txBody>
      </p:sp>
      <p:sp>
        <p:nvSpPr>
          <p:cNvPr id="4" name="Slide Number Placeholder 3"/>
          <p:cNvSpPr>
            <a:spLocks noGrp="1"/>
          </p:cNvSpPr>
          <p:nvPr>
            <p:ph type="sldNum" sz="quarter" idx="10"/>
          </p:nvPr>
        </p:nvSpPr>
        <p:spPr/>
        <p:txBody>
          <a:bodyPr/>
          <a:lstStyle/>
          <a:p>
            <a:fld id="{BEBE7A12-2AB0-4AC6-973A-C8F22A0A6DCD}" type="slidenum">
              <a:rPr lang="id-ID" smtClean="0"/>
              <a:pPr/>
              <a:t>38</a:t>
            </a:fld>
            <a:endParaRPr lang="id-ID"/>
          </a:p>
        </p:txBody>
      </p:sp>
    </p:spTree>
    <p:extLst>
      <p:ext uri="{BB962C8B-B14F-4D97-AF65-F5344CB8AC3E}">
        <p14:creationId xmlns:p14="http://schemas.microsoft.com/office/powerpoint/2010/main" val="1925942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Penjelasan</a:t>
            </a:r>
            <a:r>
              <a:rPr lang="id-ID" baseline="0" dirty="0" smtClean="0"/>
              <a:t> :</a:t>
            </a:r>
          </a:p>
          <a:p>
            <a:r>
              <a:rPr lang="id-ID" baseline="0" dirty="0" smtClean="0"/>
              <a:t>Point 2 : Industri besar seperti electronik (Sony, apple, Samsung) dan automotif ( mercedes, toyota) umumnya Memiliki peta jalan mulai dari R&amp;D, peta jalan teknologi dan berakhir pada peta jalan produk.</a:t>
            </a:r>
          </a:p>
          <a:p>
            <a:r>
              <a:rPr lang="id-ID" baseline="0" dirty="0" smtClean="0"/>
              <a:t>Presenter : </a:t>
            </a:r>
          </a:p>
          <a:p>
            <a:r>
              <a:rPr lang="id-ID" baseline="0" dirty="0" smtClean="0"/>
              <a:t>dapat memberikan contoh seuai bidang kepakaran masing-masing.</a:t>
            </a:r>
          </a:p>
          <a:p>
            <a:r>
              <a:rPr lang="id-ID" baseline="0" dirty="0" smtClean="0"/>
              <a:t>Ditekan kembali kesalahan yang sering dilakukan pengusul, menggambar peta jalan sebagai alur penelitian/metoda atau kegiatan tahun penelitian yang diusulkan.</a:t>
            </a:r>
          </a:p>
          <a:p>
            <a:endParaRPr lang="id-ID" baseline="0" dirty="0" smtClean="0"/>
          </a:p>
          <a:p>
            <a:endParaRPr lang="id-ID" baseline="0" dirty="0" smtClean="0"/>
          </a:p>
        </p:txBody>
      </p:sp>
      <p:sp>
        <p:nvSpPr>
          <p:cNvPr id="4" name="Slide Number Placeholder 3"/>
          <p:cNvSpPr>
            <a:spLocks noGrp="1"/>
          </p:cNvSpPr>
          <p:nvPr>
            <p:ph type="sldNum" sz="quarter" idx="10"/>
          </p:nvPr>
        </p:nvSpPr>
        <p:spPr/>
        <p:txBody>
          <a:bodyPr/>
          <a:lstStyle/>
          <a:p>
            <a:fld id="{BEBE7A12-2AB0-4AC6-973A-C8F22A0A6DCD}" type="slidenum">
              <a:rPr lang="id-ID" smtClean="0"/>
              <a:pPr/>
              <a:t>39</a:t>
            </a:fld>
            <a:endParaRPr lang="id-ID"/>
          </a:p>
        </p:txBody>
      </p:sp>
    </p:spTree>
    <p:extLst>
      <p:ext uri="{BB962C8B-B14F-4D97-AF65-F5344CB8AC3E}">
        <p14:creationId xmlns:p14="http://schemas.microsoft.com/office/powerpoint/2010/main" val="4132499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eaLnBrk="1" hangingPunct="1"/>
            <a:fld id="{2791AE3C-43E3-42DB-A913-69CB7857933F}" type="slidenum">
              <a:rPr lang="en-US" smtClean="0"/>
              <a:pPr eaLnBrk="1" hangingPunct="1"/>
              <a:t>53</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This slide presents the functions served by hypotheses.</a:t>
            </a:r>
          </a:p>
        </p:txBody>
      </p:sp>
    </p:spTree>
    <p:extLst>
      <p:ext uri="{BB962C8B-B14F-4D97-AF65-F5344CB8AC3E}">
        <p14:creationId xmlns:p14="http://schemas.microsoft.com/office/powerpoint/2010/main" val="1141998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14F5A-953E-49EC-AE4C-685AFEEBFDF3}" type="slidenum">
              <a:rPr lang="en-US" smtClean="0"/>
              <a:pPr>
                <a:defRPr/>
              </a:pPr>
              <a:t>64</a:t>
            </a:fld>
            <a:endParaRPr lang="en-US"/>
          </a:p>
        </p:txBody>
      </p:sp>
    </p:spTree>
    <p:extLst>
      <p:ext uri="{BB962C8B-B14F-4D97-AF65-F5344CB8AC3E}">
        <p14:creationId xmlns:p14="http://schemas.microsoft.com/office/powerpoint/2010/main" val="1218977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763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latin typeface="Times New Roman"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latin typeface="Times New Roman"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latin typeface="Times New Roman"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latin typeface="Times New Roman"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5131" name="Rectangle 11"/>
          <p:cNvSpPr>
            <a:spLocks noGrp="1" noChangeArrowheads="1"/>
          </p:cNvSpPr>
          <p:nvPr>
            <p:ph type="ctrTitle"/>
          </p:nvPr>
        </p:nvSpPr>
        <p:spPr>
          <a:xfrm>
            <a:off x="2057400" y="1143000"/>
            <a:ext cx="6629400" cy="2209800"/>
          </a:xfrm>
        </p:spPr>
        <p:txBody>
          <a:bodyPr/>
          <a:lstStyle>
            <a:lvl1pPr>
              <a:defRPr sz="4800"/>
            </a:lvl1pPr>
          </a:lstStyle>
          <a:p>
            <a:r>
              <a:rPr lang="th-TH"/>
              <a:t>คลิกเพื่อแก้ไขลักษณะชื่อเรื่องต้นแบบ</a:t>
            </a:r>
          </a:p>
        </p:txBody>
      </p:sp>
      <p:sp>
        <p:nvSpPr>
          <p:cNvPr id="513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th-TH"/>
              <a:t>คลิกเพื่อแก้ไขลักษณะชื่อเรื่องรองต้นแบบ</a:t>
            </a:r>
          </a:p>
        </p:txBody>
      </p:sp>
      <p:sp>
        <p:nvSpPr>
          <p:cNvPr id="13" name="Rectangle 13"/>
          <p:cNvSpPr>
            <a:spLocks noGrp="1" noChangeArrowheads="1"/>
          </p:cNvSpPr>
          <p:nvPr>
            <p:ph type="dt" sz="half" idx="10"/>
          </p:nvPr>
        </p:nvSpPr>
        <p:spPr>
          <a:xfrm>
            <a:off x="912813" y="6251575"/>
            <a:ext cx="1905000" cy="457200"/>
          </a:xfrm>
        </p:spPr>
        <p:txBody>
          <a:bodyPr/>
          <a:lstStyle>
            <a:lvl1pPr>
              <a:defRPr/>
            </a:lvl1pPr>
          </a:lstStyle>
          <a:p>
            <a:pPr>
              <a:defRPr/>
            </a:pPr>
            <a:endParaRPr lang="th-TH"/>
          </a:p>
        </p:txBody>
      </p:sp>
      <p:sp>
        <p:nvSpPr>
          <p:cNvPr id="14" name="Rectangle 14"/>
          <p:cNvSpPr>
            <a:spLocks noGrp="1" noChangeArrowheads="1"/>
          </p:cNvSpPr>
          <p:nvPr>
            <p:ph type="ftr" sz="quarter" idx="11"/>
          </p:nvPr>
        </p:nvSpPr>
        <p:spPr>
          <a:xfrm>
            <a:off x="3354388" y="6248400"/>
            <a:ext cx="2895600" cy="457200"/>
          </a:xfrm>
        </p:spPr>
        <p:txBody>
          <a:bodyPr/>
          <a:lstStyle>
            <a:lvl1pPr>
              <a:defRPr/>
            </a:lvl1pPr>
          </a:lstStyle>
          <a:p>
            <a:pPr>
              <a:defRPr/>
            </a:pPr>
            <a:endParaRPr lang="th-TH"/>
          </a:p>
        </p:txBody>
      </p:sp>
      <p:sp>
        <p:nvSpPr>
          <p:cNvPr id="15" name="Rectangle 15"/>
          <p:cNvSpPr>
            <a:spLocks noGrp="1" noChangeArrowheads="1"/>
          </p:cNvSpPr>
          <p:nvPr>
            <p:ph type="sldNum" sz="quarter" idx="12"/>
          </p:nvPr>
        </p:nvSpPr>
        <p:spPr/>
        <p:txBody>
          <a:bodyPr/>
          <a:lstStyle>
            <a:lvl1pPr>
              <a:defRPr/>
            </a:lvl1pPr>
          </a:lstStyle>
          <a:p>
            <a:pPr>
              <a:defRPr/>
            </a:pPr>
            <a:fld id="{87AB1508-D979-4C10-8490-3C4BCCE0B043}" type="slidenum">
              <a:rPr lang="en-US"/>
              <a:pPr>
                <a:defRPr/>
              </a:pPr>
              <a:t>‹#›</a:t>
            </a:fld>
            <a:endParaRPr lang="th-TH"/>
          </a:p>
        </p:txBody>
      </p:sp>
    </p:spTree>
    <p:extLst>
      <p:ext uri="{BB962C8B-B14F-4D97-AF65-F5344CB8AC3E}">
        <p14:creationId xmlns:p14="http://schemas.microsoft.com/office/powerpoint/2010/main" val="4213956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9"/>
          <p:cNvSpPr>
            <a:spLocks noGrp="1" noChangeArrowheads="1"/>
          </p:cNvSpPr>
          <p:nvPr>
            <p:ph type="dt" sz="half" idx="10"/>
          </p:nvPr>
        </p:nvSpPr>
        <p:spPr>
          <a:ln/>
        </p:spPr>
        <p:txBody>
          <a:bodyPr/>
          <a:lstStyle>
            <a:lvl1pPr>
              <a:defRPr/>
            </a:lvl1pPr>
          </a:lstStyle>
          <a:p>
            <a:pPr>
              <a:defRPr/>
            </a:pPr>
            <a:endParaRPr lang="th-TH"/>
          </a:p>
        </p:txBody>
      </p:sp>
      <p:sp>
        <p:nvSpPr>
          <p:cNvPr id="5" name="Rectangle 10"/>
          <p:cNvSpPr>
            <a:spLocks noGrp="1" noChangeArrowheads="1"/>
          </p:cNvSpPr>
          <p:nvPr>
            <p:ph type="ftr" sz="quarter" idx="11"/>
          </p:nvPr>
        </p:nvSpPr>
        <p:spPr>
          <a:ln/>
        </p:spPr>
        <p:txBody>
          <a:bodyPr/>
          <a:lstStyle>
            <a:lvl1pPr>
              <a:defRPr/>
            </a:lvl1pPr>
          </a:lstStyle>
          <a:p>
            <a:pPr>
              <a:defRPr/>
            </a:pPr>
            <a:endParaRPr lang="th-TH"/>
          </a:p>
        </p:txBody>
      </p:sp>
      <p:sp>
        <p:nvSpPr>
          <p:cNvPr id="6" name="Rectangle 11"/>
          <p:cNvSpPr>
            <a:spLocks noGrp="1" noChangeArrowheads="1"/>
          </p:cNvSpPr>
          <p:nvPr>
            <p:ph type="sldNum" sz="quarter" idx="12"/>
          </p:nvPr>
        </p:nvSpPr>
        <p:spPr>
          <a:ln/>
        </p:spPr>
        <p:txBody>
          <a:bodyPr/>
          <a:lstStyle>
            <a:lvl1pPr>
              <a:defRPr/>
            </a:lvl1pPr>
          </a:lstStyle>
          <a:p>
            <a:pPr>
              <a:defRPr/>
            </a:pPr>
            <a:fld id="{2249AFEF-B1EE-49E1-B5A9-9DB9D3A43D19}" type="slidenum">
              <a:rPr lang="en-US"/>
              <a:pPr>
                <a:defRPr/>
              </a:pPr>
              <a:t>‹#›</a:t>
            </a:fld>
            <a:endParaRPr lang="th-TH"/>
          </a:p>
        </p:txBody>
      </p:sp>
    </p:spTree>
    <p:extLst>
      <p:ext uri="{BB962C8B-B14F-4D97-AF65-F5344CB8AC3E}">
        <p14:creationId xmlns:p14="http://schemas.microsoft.com/office/powerpoint/2010/main" val="1032693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9"/>
          <p:cNvSpPr>
            <a:spLocks noGrp="1" noChangeArrowheads="1"/>
          </p:cNvSpPr>
          <p:nvPr>
            <p:ph type="dt" sz="half" idx="10"/>
          </p:nvPr>
        </p:nvSpPr>
        <p:spPr>
          <a:ln/>
        </p:spPr>
        <p:txBody>
          <a:bodyPr/>
          <a:lstStyle>
            <a:lvl1pPr>
              <a:defRPr/>
            </a:lvl1pPr>
          </a:lstStyle>
          <a:p>
            <a:pPr>
              <a:defRPr/>
            </a:pPr>
            <a:endParaRPr lang="th-TH"/>
          </a:p>
        </p:txBody>
      </p:sp>
      <p:sp>
        <p:nvSpPr>
          <p:cNvPr id="5" name="Rectangle 10"/>
          <p:cNvSpPr>
            <a:spLocks noGrp="1" noChangeArrowheads="1"/>
          </p:cNvSpPr>
          <p:nvPr>
            <p:ph type="ftr" sz="quarter" idx="11"/>
          </p:nvPr>
        </p:nvSpPr>
        <p:spPr>
          <a:ln/>
        </p:spPr>
        <p:txBody>
          <a:bodyPr/>
          <a:lstStyle>
            <a:lvl1pPr>
              <a:defRPr/>
            </a:lvl1pPr>
          </a:lstStyle>
          <a:p>
            <a:pPr>
              <a:defRPr/>
            </a:pPr>
            <a:endParaRPr lang="th-TH"/>
          </a:p>
        </p:txBody>
      </p:sp>
      <p:sp>
        <p:nvSpPr>
          <p:cNvPr id="6" name="Rectangle 11"/>
          <p:cNvSpPr>
            <a:spLocks noGrp="1" noChangeArrowheads="1"/>
          </p:cNvSpPr>
          <p:nvPr>
            <p:ph type="sldNum" sz="quarter" idx="12"/>
          </p:nvPr>
        </p:nvSpPr>
        <p:spPr>
          <a:ln/>
        </p:spPr>
        <p:txBody>
          <a:bodyPr/>
          <a:lstStyle>
            <a:lvl1pPr>
              <a:defRPr/>
            </a:lvl1pPr>
          </a:lstStyle>
          <a:p>
            <a:pPr>
              <a:defRPr/>
            </a:pPr>
            <a:fld id="{EC436E6D-74CC-4594-A49D-F9D46DCC5CD9}" type="slidenum">
              <a:rPr lang="en-US"/>
              <a:pPr>
                <a:defRPr/>
              </a:pPr>
              <a:t>‹#›</a:t>
            </a:fld>
            <a:endParaRPr lang="th-TH"/>
          </a:p>
        </p:txBody>
      </p:sp>
    </p:spTree>
    <p:extLst>
      <p:ext uri="{BB962C8B-B14F-4D97-AF65-F5344CB8AC3E}">
        <p14:creationId xmlns:p14="http://schemas.microsoft.com/office/powerpoint/2010/main" val="1047663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ชื่อเรื่อง ข้อความ และเนื้อหา">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274638"/>
            <a:ext cx="8229600" cy="1143000"/>
          </a:xfrm>
        </p:spPr>
        <p:txBody>
          <a:bodyPr/>
          <a:lstStyle/>
          <a:p>
            <a:r>
              <a:rPr lang="th-TH" smtClean="0"/>
              <a:t>คลิกเพื่อแก้ไขลักษณะชื่อเรื่องต้นแบบ</a:t>
            </a:r>
            <a:endParaRPr lang="th-TH"/>
          </a:p>
        </p:txBody>
      </p:sp>
      <p:sp>
        <p:nvSpPr>
          <p:cNvPr id="3" name="ตัวยึดข้อความ 2"/>
          <p:cNvSpPr>
            <a:spLocks noGrp="1"/>
          </p:cNvSpPr>
          <p:nvPr>
            <p:ph type="body" sz="half" idx="1"/>
          </p:nvPr>
        </p:nvSpPr>
        <p:spPr>
          <a:xfrm>
            <a:off x="457200" y="1600200"/>
            <a:ext cx="4038600" cy="4495800"/>
          </a:xfrm>
        </p:spPr>
        <p:txBody>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ยึดเนื้อหา 3"/>
          <p:cNvSpPr>
            <a:spLocks noGrp="1"/>
          </p:cNvSpPr>
          <p:nvPr>
            <p:ph sz="half" idx="2"/>
          </p:nvPr>
        </p:nvSpPr>
        <p:spPr>
          <a:xfrm>
            <a:off x="4648200" y="1600200"/>
            <a:ext cx="4038600" cy="4495800"/>
          </a:xfrm>
        </p:spPr>
        <p:txBody>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5" name="Rectangle 7"/>
          <p:cNvSpPr>
            <a:spLocks noGrp="1" noChangeArrowheads="1"/>
          </p:cNvSpPr>
          <p:nvPr>
            <p:ph type="dt" sz="half" idx="10"/>
          </p:nvPr>
        </p:nvSpPr>
        <p:spPr/>
        <p:txBody>
          <a:bodyPr/>
          <a:lstStyle>
            <a:lvl1pPr>
              <a:defRPr/>
            </a:lvl1pPr>
          </a:lstStyle>
          <a:p>
            <a:pPr>
              <a:defRPr/>
            </a:pPr>
            <a:endParaRPr lang="en-US"/>
          </a:p>
        </p:txBody>
      </p:sp>
      <p:sp>
        <p:nvSpPr>
          <p:cNvPr id="6" name="Rectangle 8"/>
          <p:cNvSpPr>
            <a:spLocks noGrp="1" noChangeArrowheads="1"/>
          </p:cNvSpPr>
          <p:nvPr>
            <p:ph type="ftr" sz="quarter" idx="11"/>
          </p:nvPr>
        </p:nvSpPr>
        <p:spPr/>
        <p:txBody>
          <a:bodyPr/>
          <a:lstStyle>
            <a:lvl1pPr>
              <a:defRPr/>
            </a:lvl1pPr>
          </a:lstStyle>
          <a:p>
            <a:pPr>
              <a:defRPr/>
            </a:pPr>
            <a:endParaRPr lang="en-US"/>
          </a:p>
        </p:txBody>
      </p:sp>
      <p:sp>
        <p:nvSpPr>
          <p:cNvPr id="7" name="Rectangle 9"/>
          <p:cNvSpPr>
            <a:spLocks noGrp="1" noChangeArrowheads="1"/>
          </p:cNvSpPr>
          <p:nvPr>
            <p:ph type="sldNum" sz="quarter" idx="12"/>
          </p:nvPr>
        </p:nvSpPr>
        <p:spPr/>
        <p:txBody>
          <a:bodyPr/>
          <a:lstStyle>
            <a:lvl1pPr>
              <a:defRPr/>
            </a:lvl1pPr>
          </a:lstStyle>
          <a:p>
            <a:pPr>
              <a:defRPr/>
            </a:pPr>
            <a:fld id="{4FA90D23-4403-4F5B-ACC5-346EDCC62146}" type="slidenum">
              <a:rPr lang="en-US"/>
              <a:pPr>
                <a:defRPr/>
              </a:pPr>
              <a:t>‹#›</a:t>
            </a:fld>
            <a:endParaRPr lang="en-US"/>
          </a:p>
        </p:txBody>
      </p:sp>
    </p:spTree>
    <p:extLst>
      <p:ext uri="{BB962C8B-B14F-4D97-AF65-F5344CB8AC3E}">
        <p14:creationId xmlns:p14="http://schemas.microsoft.com/office/powerpoint/2010/main" val="2646828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ชื่อเรื่อง ข้อความ และเนื้อหา 2 ส่วน">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274638"/>
            <a:ext cx="8229600" cy="1143000"/>
          </a:xfrm>
        </p:spPr>
        <p:txBody>
          <a:bodyPr/>
          <a:lstStyle/>
          <a:p>
            <a:r>
              <a:rPr lang="th-TH" smtClean="0"/>
              <a:t>คลิกเพื่อแก้ไขลักษณะชื่อเรื่องต้นแบบ</a:t>
            </a:r>
            <a:endParaRPr lang="th-TH"/>
          </a:p>
        </p:txBody>
      </p:sp>
      <p:sp>
        <p:nvSpPr>
          <p:cNvPr id="3" name="ตัวยึดข้อความ 2"/>
          <p:cNvSpPr>
            <a:spLocks noGrp="1"/>
          </p:cNvSpPr>
          <p:nvPr>
            <p:ph type="body" sz="half" idx="1"/>
          </p:nvPr>
        </p:nvSpPr>
        <p:spPr>
          <a:xfrm>
            <a:off x="457200" y="1600200"/>
            <a:ext cx="4038600" cy="4495800"/>
          </a:xfrm>
        </p:spPr>
        <p:txBody>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ยึดเนื้อหา 3"/>
          <p:cNvSpPr>
            <a:spLocks noGrp="1"/>
          </p:cNvSpPr>
          <p:nvPr>
            <p:ph sz="quarter" idx="2"/>
          </p:nvPr>
        </p:nvSpPr>
        <p:spPr>
          <a:xfrm>
            <a:off x="4648200" y="1600200"/>
            <a:ext cx="4038600" cy="2171700"/>
          </a:xfrm>
        </p:spPr>
        <p:txBody>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5" name="ตัวยึดเนื้อหา 4"/>
          <p:cNvSpPr>
            <a:spLocks noGrp="1"/>
          </p:cNvSpPr>
          <p:nvPr>
            <p:ph sz="quarter" idx="3"/>
          </p:nvPr>
        </p:nvSpPr>
        <p:spPr>
          <a:xfrm>
            <a:off x="4648200" y="3924300"/>
            <a:ext cx="4038600" cy="2171700"/>
          </a:xfrm>
        </p:spPr>
        <p:txBody>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6" name="Rectangle 7"/>
          <p:cNvSpPr>
            <a:spLocks noGrp="1" noChangeArrowheads="1"/>
          </p:cNvSpPr>
          <p:nvPr>
            <p:ph type="dt" sz="half" idx="10"/>
          </p:nvPr>
        </p:nvSpPr>
        <p:spPr/>
        <p:txBody>
          <a:bodyPr/>
          <a:lstStyle>
            <a:lvl1pPr>
              <a:defRPr/>
            </a:lvl1pPr>
          </a:lstStyle>
          <a:p>
            <a:pPr>
              <a:defRPr/>
            </a:pPr>
            <a:endParaRPr lang="en-US"/>
          </a:p>
        </p:txBody>
      </p:sp>
      <p:sp>
        <p:nvSpPr>
          <p:cNvPr id="7" name="Rectangle 8"/>
          <p:cNvSpPr>
            <a:spLocks noGrp="1" noChangeArrowheads="1"/>
          </p:cNvSpPr>
          <p:nvPr>
            <p:ph type="ftr" sz="quarter" idx="11"/>
          </p:nvPr>
        </p:nvSpPr>
        <p:spPr/>
        <p:txBody>
          <a:bodyPr/>
          <a:lstStyle>
            <a:lvl1pPr>
              <a:defRPr/>
            </a:lvl1pPr>
          </a:lstStyle>
          <a:p>
            <a:pPr>
              <a:defRPr/>
            </a:pPr>
            <a:endParaRPr lang="en-US"/>
          </a:p>
        </p:txBody>
      </p:sp>
      <p:sp>
        <p:nvSpPr>
          <p:cNvPr id="8" name="Rectangle 9"/>
          <p:cNvSpPr>
            <a:spLocks noGrp="1" noChangeArrowheads="1"/>
          </p:cNvSpPr>
          <p:nvPr>
            <p:ph type="sldNum" sz="quarter" idx="12"/>
          </p:nvPr>
        </p:nvSpPr>
        <p:spPr/>
        <p:txBody>
          <a:bodyPr/>
          <a:lstStyle>
            <a:lvl1pPr>
              <a:defRPr/>
            </a:lvl1pPr>
          </a:lstStyle>
          <a:p>
            <a:pPr>
              <a:defRPr/>
            </a:pPr>
            <a:fld id="{76E86964-7C15-458F-B86A-383F1F576127}" type="slidenum">
              <a:rPr lang="en-US"/>
              <a:pPr>
                <a:defRPr/>
              </a:pPr>
              <a:t>‹#›</a:t>
            </a:fld>
            <a:endParaRPr lang="en-US"/>
          </a:p>
        </p:txBody>
      </p:sp>
    </p:spTree>
    <p:extLst>
      <p:ext uri="{BB962C8B-B14F-4D97-AF65-F5344CB8AC3E}">
        <p14:creationId xmlns:p14="http://schemas.microsoft.com/office/powerpoint/2010/main" val="4046592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9"/>
          <p:cNvSpPr>
            <a:spLocks noGrp="1" noChangeArrowheads="1"/>
          </p:cNvSpPr>
          <p:nvPr>
            <p:ph type="dt" sz="half" idx="10"/>
          </p:nvPr>
        </p:nvSpPr>
        <p:spPr>
          <a:ln/>
        </p:spPr>
        <p:txBody>
          <a:bodyPr/>
          <a:lstStyle>
            <a:lvl1pPr>
              <a:defRPr/>
            </a:lvl1pPr>
          </a:lstStyle>
          <a:p>
            <a:pPr>
              <a:defRPr/>
            </a:pPr>
            <a:endParaRPr lang="th-TH"/>
          </a:p>
        </p:txBody>
      </p:sp>
      <p:sp>
        <p:nvSpPr>
          <p:cNvPr id="5" name="Rectangle 10"/>
          <p:cNvSpPr>
            <a:spLocks noGrp="1" noChangeArrowheads="1"/>
          </p:cNvSpPr>
          <p:nvPr>
            <p:ph type="ftr" sz="quarter" idx="11"/>
          </p:nvPr>
        </p:nvSpPr>
        <p:spPr>
          <a:ln/>
        </p:spPr>
        <p:txBody>
          <a:bodyPr/>
          <a:lstStyle>
            <a:lvl1pPr>
              <a:defRPr/>
            </a:lvl1pPr>
          </a:lstStyle>
          <a:p>
            <a:pPr>
              <a:defRPr/>
            </a:pPr>
            <a:endParaRPr lang="th-TH"/>
          </a:p>
        </p:txBody>
      </p:sp>
      <p:sp>
        <p:nvSpPr>
          <p:cNvPr id="6" name="Rectangle 11"/>
          <p:cNvSpPr>
            <a:spLocks noGrp="1" noChangeArrowheads="1"/>
          </p:cNvSpPr>
          <p:nvPr>
            <p:ph type="sldNum" sz="quarter" idx="12"/>
          </p:nvPr>
        </p:nvSpPr>
        <p:spPr>
          <a:ln/>
        </p:spPr>
        <p:txBody>
          <a:bodyPr/>
          <a:lstStyle>
            <a:lvl1pPr>
              <a:defRPr/>
            </a:lvl1pPr>
          </a:lstStyle>
          <a:p>
            <a:pPr>
              <a:defRPr/>
            </a:pPr>
            <a:fld id="{3F0CEB80-12CD-4066-8398-BEDAA565417F}" type="slidenum">
              <a:rPr lang="en-US"/>
              <a:pPr>
                <a:defRPr/>
              </a:pPr>
              <a:t>‹#›</a:t>
            </a:fld>
            <a:endParaRPr lang="th-TH"/>
          </a:p>
        </p:txBody>
      </p:sp>
    </p:spTree>
    <p:extLst>
      <p:ext uri="{BB962C8B-B14F-4D97-AF65-F5344CB8AC3E}">
        <p14:creationId xmlns:p14="http://schemas.microsoft.com/office/powerpoint/2010/main" val="1282791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th-TH"/>
          </a:p>
        </p:txBody>
      </p:sp>
      <p:sp>
        <p:nvSpPr>
          <p:cNvPr id="5" name="Rectangle 10"/>
          <p:cNvSpPr>
            <a:spLocks noGrp="1" noChangeArrowheads="1"/>
          </p:cNvSpPr>
          <p:nvPr>
            <p:ph type="ftr" sz="quarter" idx="11"/>
          </p:nvPr>
        </p:nvSpPr>
        <p:spPr>
          <a:ln/>
        </p:spPr>
        <p:txBody>
          <a:bodyPr/>
          <a:lstStyle>
            <a:lvl1pPr>
              <a:defRPr/>
            </a:lvl1pPr>
          </a:lstStyle>
          <a:p>
            <a:pPr>
              <a:defRPr/>
            </a:pPr>
            <a:endParaRPr lang="th-TH"/>
          </a:p>
        </p:txBody>
      </p:sp>
      <p:sp>
        <p:nvSpPr>
          <p:cNvPr id="6" name="Rectangle 11"/>
          <p:cNvSpPr>
            <a:spLocks noGrp="1" noChangeArrowheads="1"/>
          </p:cNvSpPr>
          <p:nvPr>
            <p:ph type="sldNum" sz="quarter" idx="12"/>
          </p:nvPr>
        </p:nvSpPr>
        <p:spPr>
          <a:ln/>
        </p:spPr>
        <p:txBody>
          <a:bodyPr/>
          <a:lstStyle>
            <a:lvl1pPr>
              <a:defRPr/>
            </a:lvl1pPr>
          </a:lstStyle>
          <a:p>
            <a:pPr>
              <a:defRPr/>
            </a:pPr>
            <a:fld id="{379DFAFF-65A9-49A5-9941-CDBF19CA664C}" type="slidenum">
              <a:rPr lang="en-US"/>
              <a:pPr>
                <a:defRPr/>
              </a:pPr>
              <a:t>‹#›</a:t>
            </a:fld>
            <a:endParaRPr lang="th-TH"/>
          </a:p>
        </p:txBody>
      </p:sp>
    </p:spTree>
    <p:extLst>
      <p:ext uri="{BB962C8B-B14F-4D97-AF65-F5344CB8AC3E}">
        <p14:creationId xmlns:p14="http://schemas.microsoft.com/office/powerpoint/2010/main" val="949774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9"/>
          <p:cNvSpPr>
            <a:spLocks noGrp="1" noChangeArrowheads="1"/>
          </p:cNvSpPr>
          <p:nvPr>
            <p:ph type="dt" sz="half" idx="10"/>
          </p:nvPr>
        </p:nvSpPr>
        <p:spPr>
          <a:ln/>
        </p:spPr>
        <p:txBody>
          <a:bodyPr/>
          <a:lstStyle>
            <a:lvl1pPr>
              <a:defRPr/>
            </a:lvl1pPr>
          </a:lstStyle>
          <a:p>
            <a:pPr>
              <a:defRPr/>
            </a:pPr>
            <a:endParaRPr lang="th-TH"/>
          </a:p>
        </p:txBody>
      </p:sp>
      <p:sp>
        <p:nvSpPr>
          <p:cNvPr id="6" name="Rectangle 10"/>
          <p:cNvSpPr>
            <a:spLocks noGrp="1" noChangeArrowheads="1"/>
          </p:cNvSpPr>
          <p:nvPr>
            <p:ph type="ftr" sz="quarter" idx="11"/>
          </p:nvPr>
        </p:nvSpPr>
        <p:spPr>
          <a:ln/>
        </p:spPr>
        <p:txBody>
          <a:bodyPr/>
          <a:lstStyle>
            <a:lvl1pPr>
              <a:defRPr/>
            </a:lvl1pPr>
          </a:lstStyle>
          <a:p>
            <a:pPr>
              <a:defRPr/>
            </a:pPr>
            <a:endParaRPr lang="th-TH"/>
          </a:p>
        </p:txBody>
      </p:sp>
      <p:sp>
        <p:nvSpPr>
          <p:cNvPr id="7" name="Rectangle 11"/>
          <p:cNvSpPr>
            <a:spLocks noGrp="1" noChangeArrowheads="1"/>
          </p:cNvSpPr>
          <p:nvPr>
            <p:ph type="sldNum" sz="quarter" idx="12"/>
          </p:nvPr>
        </p:nvSpPr>
        <p:spPr>
          <a:ln/>
        </p:spPr>
        <p:txBody>
          <a:bodyPr/>
          <a:lstStyle>
            <a:lvl1pPr>
              <a:defRPr/>
            </a:lvl1pPr>
          </a:lstStyle>
          <a:p>
            <a:pPr>
              <a:defRPr/>
            </a:pPr>
            <a:fld id="{AA071F04-B902-4E6A-B9BD-15F926986B21}" type="slidenum">
              <a:rPr lang="en-US"/>
              <a:pPr>
                <a:defRPr/>
              </a:pPr>
              <a:t>‹#›</a:t>
            </a:fld>
            <a:endParaRPr lang="th-TH"/>
          </a:p>
        </p:txBody>
      </p:sp>
    </p:spTree>
    <p:extLst>
      <p:ext uri="{BB962C8B-B14F-4D97-AF65-F5344CB8AC3E}">
        <p14:creationId xmlns:p14="http://schemas.microsoft.com/office/powerpoint/2010/main" val="1801292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9"/>
          <p:cNvSpPr>
            <a:spLocks noGrp="1" noChangeArrowheads="1"/>
          </p:cNvSpPr>
          <p:nvPr>
            <p:ph type="dt" sz="half" idx="10"/>
          </p:nvPr>
        </p:nvSpPr>
        <p:spPr>
          <a:ln/>
        </p:spPr>
        <p:txBody>
          <a:bodyPr/>
          <a:lstStyle>
            <a:lvl1pPr>
              <a:defRPr/>
            </a:lvl1pPr>
          </a:lstStyle>
          <a:p>
            <a:pPr>
              <a:defRPr/>
            </a:pPr>
            <a:endParaRPr lang="th-TH"/>
          </a:p>
        </p:txBody>
      </p:sp>
      <p:sp>
        <p:nvSpPr>
          <p:cNvPr id="8" name="Rectangle 10"/>
          <p:cNvSpPr>
            <a:spLocks noGrp="1" noChangeArrowheads="1"/>
          </p:cNvSpPr>
          <p:nvPr>
            <p:ph type="ftr" sz="quarter" idx="11"/>
          </p:nvPr>
        </p:nvSpPr>
        <p:spPr>
          <a:ln/>
        </p:spPr>
        <p:txBody>
          <a:bodyPr/>
          <a:lstStyle>
            <a:lvl1pPr>
              <a:defRPr/>
            </a:lvl1pPr>
          </a:lstStyle>
          <a:p>
            <a:pPr>
              <a:defRPr/>
            </a:pPr>
            <a:endParaRPr lang="th-TH"/>
          </a:p>
        </p:txBody>
      </p:sp>
      <p:sp>
        <p:nvSpPr>
          <p:cNvPr id="9" name="Rectangle 11"/>
          <p:cNvSpPr>
            <a:spLocks noGrp="1" noChangeArrowheads="1"/>
          </p:cNvSpPr>
          <p:nvPr>
            <p:ph type="sldNum" sz="quarter" idx="12"/>
          </p:nvPr>
        </p:nvSpPr>
        <p:spPr>
          <a:ln/>
        </p:spPr>
        <p:txBody>
          <a:bodyPr/>
          <a:lstStyle>
            <a:lvl1pPr>
              <a:defRPr/>
            </a:lvl1pPr>
          </a:lstStyle>
          <a:p>
            <a:pPr>
              <a:defRPr/>
            </a:pPr>
            <a:fld id="{CD558123-1954-4CE6-8A67-BE079150A9AF}" type="slidenum">
              <a:rPr lang="en-US"/>
              <a:pPr>
                <a:defRPr/>
              </a:pPr>
              <a:t>‹#›</a:t>
            </a:fld>
            <a:endParaRPr lang="th-TH"/>
          </a:p>
        </p:txBody>
      </p:sp>
    </p:spTree>
    <p:extLst>
      <p:ext uri="{BB962C8B-B14F-4D97-AF65-F5344CB8AC3E}">
        <p14:creationId xmlns:p14="http://schemas.microsoft.com/office/powerpoint/2010/main" val="625572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9"/>
          <p:cNvSpPr>
            <a:spLocks noGrp="1" noChangeArrowheads="1"/>
          </p:cNvSpPr>
          <p:nvPr>
            <p:ph type="dt" sz="half" idx="10"/>
          </p:nvPr>
        </p:nvSpPr>
        <p:spPr>
          <a:ln/>
        </p:spPr>
        <p:txBody>
          <a:bodyPr/>
          <a:lstStyle>
            <a:lvl1pPr>
              <a:defRPr/>
            </a:lvl1pPr>
          </a:lstStyle>
          <a:p>
            <a:pPr>
              <a:defRPr/>
            </a:pPr>
            <a:endParaRPr lang="th-TH"/>
          </a:p>
        </p:txBody>
      </p:sp>
      <p:sp>
        <p:nvSpPr>
          <p:cNvPr id="4" name="Rectangle 10"/>
          <p:cNvSpPr>
            <a:spLocks noGrp="1" noChangeArrowheads="1"/>
          </p:cNvSpPr>
          <p:nvPr>
            <p:ph type="ftr" sz="quarter" idx="11"/>
          </p:nvPr>
        </p:nvSpPr>
        <p:spPr>
          <a:ln/>
        </p:spPr>
        <p:txBody>
          <a:bodyPr/>
          <a:lstStyle>
            <a:lvl1pPr>
              <a:defRPr/>
            </a:lvl1pPr>
          </a:lstStyle>
          <a:p>
            <a:pPr>
              <a:defRPr/>
            </a:pPr>
            <a:endParaRPr lang="th-TH"/>
          </a:p>
        </p:txBody>
      </p:sp>
      <p:sp>
        <p:nvSpPr>
          <p:cNvPr id="5" name="Rectangle 11"/>
          <p:cNvSpPr>
            <a:spLocks noGrp="1" noChangeArrowheads="1"/>
          </p:cNvSpPr>
          <p:nvPr>
            <p:ph type="sldNum" sz="quarter" idx="12"/>
          </p:nvPr>
        </p:nvSpPr>
        <p:spPr>
          <a:ln/>
        </p:spPr>
        <p:txBody>
          <a:bodyPr/>
          <a:lstStyle>
            <a:lvl1pPr>
              <a:defRPr/>
            </a:lvl1pPr>
          </a:lstStyle>
          <a:p>
            <a:pPr>
              <a:defRPr/>
            </a:pPr>
            <a:fld id="{BFCF7225-6485-4208-957A-680CF3E69F5F}" type="slidenum">
              <a:rPr lang="en-US"/>
              <a:pPr>
                <a:defRPr/>
              </a:pPr>
              <a:t>‹#›</a:t>
            </a:fld>
            <a:endParaRPr lang="th-TH"/>
          </a:p>
        </p:txBody>
      </p:sp>
    </p:spTree>
    <p:extLst>
      <p:ext uri="{BB962C8B-B14F-4D97-AF65-F5344CB8AC3E}">
        <p14:creationId xmlns:p14="http://schemas.microsoft.com/office/powerpoint/2010/main" val="3489185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th-TH"/>
          </a:p>
        </p:txBody>
      </p:sp>
      <p:sp>
        <p:nvSpPr>
          <p:cNvPr id="3" name="Rectangle 10"/>
          <p:cNvSpPr>
            <a:spLocks noGrp="1" noChangeArrowheads="1"/>
          </p:cNvSpPr>
          <p:nvPr>
            <p:ph type="ftr" sz="quarter" idx="11"/>
          </p:nvPr>
        </p:nvSpPr>
        <p:spPr>
          <a:ln/>
        </p:spPr>
        <p:txBody>
          <a:bodyPr/>
          <a:lstStyle>
            <a:lvl1pPr>
              <a:defRPr/>
            </a:lvl1pPr>
          </a:lstStyle>
          <a:p>
            <a:pPr>
              <a:defRPr/>
            </a:pPr>
            <a:endParaRPr lang="th-TH"/>
          </a:p>
        </p:txBody>
      </p:sp>
      <p:sp>
        <p:nvSpPr>
          <p:cNvPr id="4" name="Rectangle 11"/>
          <p:cNvSpPr>
            <a:spLocks noGrp="1" noChangeArrowheads="1"/>
          </p:cNvSpPr>
          <p:nvPr>
            <p:ph type="sldNum" sz="quarter" idx="12"/>
          </p:nvPr>
        </p:nvSpPr>
        <p:spPr>
          <a:ln/>
        </p:spPr>
        <p:txBody>
          <a:bodyPr/>
          <a:lstStyle>
            <a:lvl1pPr>
              <a:defRPr/>
            </a:lvl1pPr>
          </a:lstStyle>
          <a:p>
            <a:pPr>
              <a:defRPr/>
            </a:pPr>
            <a:fld id="{E4ACA71C-246F-4EF1-9297-0B16DB09DA1D}" type="slidenum">
              <a:rPr lang="en-US"/>
              <a:pPr>
                <a:defRPr/>
              </a:pPr>
              <a:t>‹#›</a:t>
            </a:fld>
            <a:endParaRPr lang="th-TH"/>
          </a:p>
        </p:txBody>
      </p:sp>
    </p:spTree>
    <p:extLst>
      <p:ext uri="{BB962C8B-B14F-4D97-AF65-F5344CB8AC3E}">
        <p14:creationId xmlns:p14="http://schemas.microsoft.com/office/powerpoint/2010/main" val="1773141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th-TH"/>
          </a:p>
        </p:txBody>
      </p:sp>
      <p:sp>
        <p:nvSpPr>
          <p:cNvPr id="6" name="Rectangle 10"/>
          <p:cNvSpPr>
            <a:spLocks noGrp="1" noChangeArrowheads="1"/>
          </p:cNvSpPr>
          <p:nvPr>
            <p:ph type="ftr" sz="quarter" idx="11"/>
          </p:nvPr>
        </p:nvSpPr>
        <p:spPr>
          <a:ln/>
        </p:spPr>
        <p:txBody>
          <a:bodyPr/>
          <a:lstStyle>
            <a:lvl1pPr>
              <a:defRPr/>
            </a:lvl1pPr>
          </a:lstStyle>
          <a:p>
            <a:pPr>
              <a:defRPr/>
            </a:pPr>
            <a:endParaRPr lang="th-TH"/>
          </a:p>
        </p:txBody>
      </p:sp>
      <p:sp>
        <p:nvSpPr>
          <p:cNvPr id="7" name="Rectangle 11"/>
          <p:cNvSpPr>
            <a:spLocks noGrp="1" noChangeArrowheads="1"/>
          </p:cNvSpPr>
          <p:nvPr>
            <p:ph type="sldNum" sz="quarter" idx="12"/>
          </p:nvPr>
        </p:nvSpPr>
        <p:spPr>
          <a:ln/>
        </p:spPr>
        <p:txBody>
          <a:bodyPr/>
          <a:lstStyle>
            <a:lvl1pPr>
              <a:defRPr/>
            </a:lvl1pPr>
          </a:lstStyle>
          <a:p>
            <a:pPr>
              <a:defRPr/>
            </a:pPr>
            <a:fld id="{395B6D41-28B0-4A2C-B610-416FA90CF8E1}" type="slidenum">
              <a:rPr lang="en-US"/>
              <a:pPr>
                <a:defRPr/>
              </a:pPr>
              <a:t>‹#›</a:t>
            </a:fld>
            <a:endParaRPr lang="th-TH"/>
          </a:p>
        </p:txBody>
      </p:sp>
    </p:spTree>
    <p:extLst>
      <p:ext uri="{BB962C8B-B14F-4D97-AF65-F5344CB8AC3E}">
        <p14:creationId xmlns:p14="http://schemas.microsoft.com/office/powerpoint/2010/main" val="4006957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th-TH"/>
          </a:p>
        </p:txBody>
      </p:sp>
      <p:sp>
        <p:nvSpPr>
          <p:cNvPr id="6" name="Rectangle 10"/>
          <p:cNvSpPr>
            <a:spLocks noGrp="1" noChangeArrowheads="1"/>
          </p:cNvSpPr>
          <p:nvPr>
            <p:ph type="ftr" sz="quarter" idx="11"/>
          </p:nvPr>
        </p:nvSpPr>
        <p:spPr>
          <a:ln/>
        </p:spPr>
        <p:txBody>
          <a:bodyPr/>
          <a:lstStyle>
            <a:lvl1pPr>
              <a:defRPr/>
            </a:lvl1pPr>
          </a:lstStyle>
          <a:p>
            <a:pPr>
              <a:defRPr/>
            </a:pPr>
            <a:endParaRPr lang="th-TH"/>
          </a:p>
        </p:txBody>
      </p:sp>
      <p:sp>
        <p:nvSpPr>
          <p:cNvPr id="7" name="Rectangle 11"/>
          <p:cNvSpPr>
            <a:spLocks noGrp="1" noChangeArrowheads="1"/>
          </p:cNvSpPr>
          <p:nvPr>
            <p:ph type="sldNum" sz="quarter" idx="12"/>
          </p:nvPr>
        </p:nvSpPr>
        <p:spPr>
          <a:ln/>
        </p:spPr>
        <p:txBody>
          <a:bodyPr/>
          <a:lstStyle>
            <a:lvl1pPr>
              <a:defRPr/>
            </a:lvl1pPr>
          </a:lstStyle>
          <a:p>
            <a:pPr>
              <a:defRPr/>
            </a:pPr>
            <a:fld id="{7321BB59-1F88-408F-95FD-3696B2527FE8}" type="slidenum">
              <a:rPr lang="en-US"/>
              <a:pPr>
                <a:defRPr/>
              </a:pPr>
              <a:t>‹#›</a:t>
            </a:fld>
            <a:endParaRPr lang="th-TH"/>
          </a:p>
        </p:txBody>
      </p:sp>
    </p:spTree>
    <p:extLst>
      <p:ext uri="{BB962C8B-B14F-4D97-AF65-F5344CB8AC3E}">
        <p14:creationId xmlns:p14="http://schemas.microsoft.com/office/powerpoint/2010/main" val="1663709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686800" cy="4876800"/>
            <a:chOff x="0" y="0"/>
            <a:chExt cx="5472" cy="3072"/>
          </a:xfrm>
        </p:grpSpPr>
        <p:sp>
          <p:nvSpPr>
            <p:cNvPr id="1033" name="Rectangle 3"/>
            <p:cNvSpPr>
              <a:spLocks noChangeArrowheads="1"/>
            </p:cNvSpPr>
            <p:nvPr/>
          </p:nvSpPr>
          <p:spPr bwMode="auto">
            <a:xfrm>
              <a:off x="0" y="0"/>
              <a:ext cx="384" cy="307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latin typeface="Times New Roman" pitchFamily="18" charset="0"/>
              </a:endParaRPr>
            </a:p>
          </p:txBody>
        </p:sp>
        <p:grpSp>
          <p:nvGrpSpPr>
            <p:cNvPr id="1034" name="Group 4"/>
            <p:cNvGrpSpPr>
              <a:grpSpLocks/>
            </p:cNvGrpSpPr>
            <p:nvPr/>
          </p:nvGrpSpPr>
          <p:grpSpPr bwMode="auto">
            <a:xfrm>
              <a:off x="240" y="893"/>
              <a:ext cx="5232" cy="115"/>
              <a:chOff x="240" y="893"/>
              <a:chExt cx="5232" cy="115"/>
            </a:xfrm>
          </p:grpSpPr>
          <p:sp>
            <p:nvSpPr>
              <p:cNvPr id="1035" name="Rectangle 5"/>
              <p:cNvSpPr>
                <a:spLocks noChangeArrowheads="1"/>
              </p:cNvSpPr>
              <p:nvPr/>
            </p:nvSpPr>
            <p:spPr bwMode="auto">
              <a:xfrm>
                <a:off x="4320" y="893"/>
                <a:ext cx="1152" cy="11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400">
                  <a:latin typeface="Times New Roman" pitchFamily="18" charset="0"/>
                </a:endParaRPr>
              </a:p>
            </p:txBody>
          </p:sp>
          <p:sp>
            <p:nvSpPr>
              <p:cNvPr id="1036" name="Line 6"/>
              <p:cNvSpPr>
                <a:spLocks noChangeShapeType="1"/>
              </p:cNvSpPr>
              <p:nvPr/>
            </p:nvSpPr>
            <p:spPr bwMode="auto">
              <a:xfrm>
                <a:off x="240" y="941"/>
                <a:ext cx="5232"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1027" name="Rectangle 7"/>
          <p:cNvSpPr>
            <a:spLocks noGrp="1" noChangeArrowheads="1"/>
          </p:cNvSpPr>
          <p:nvPr>
            <p:ph type="title"/>
          </p:nvPr>
        </p:nvSpPr>
        <p:spPr bwMode="auto">
          <a:xfrm>
            <a:off x="914400" y="277813"/>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h-TH" smtClean="0"/>
              <a:t>คลิกเพื่อแก้ไขลักษณะชื่อเรื่องต้นแบบ</a:t>
            </a:r>
          </a:p>
        </p:txBody>
      </p:sp>
      <p:sp>
        <p:nvSpPr>
          <p:cNvPr id="1028" name="Rectangle 8"/>
          <p:cNvSpPr>
            <a:spLocks noGrp="1" noChangeArrowheads="1"/>
          </p:cNvSpPr>
          <p:nvPr>
            <p:ph type="body" idx="1"/>
          </p:nvPr>
        </p:nvSpPr>
        <p:spPr bwMode="auto">
          <a:xfrm>
            <a:off x="914400" y="1600200"/>
            <a:ext cx="77724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p>
        </p:txBody>
      </p:sp>
      <p:sp>
        <p:nvSpPr>
          <p:cNvPr id="410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endParaRPr lang="th-TH"/>
          </a:p>
        </p:txBody>
      </p:sp>
      <p:sp>
        <p:nvSpPr>
          <p:cNvPr id="410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endParaRPr lang="th-TH"/>
          </a:p>
        </p:txBody>
      </p:sp>
      <p:sp>
        <p:nvSpPr>
          <p:cNvPr id="410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defRPr>
            </a:lvl1pPr>
          </a:lstStyle>
          <a:p>
            <a:pPr>
              <a:defRPr/>
            </a:pPr>
            <a:fld id="{586DFD08-C4D6-43EB-9110-C783B457FA22}" type="slidenum">
              <a:rPr lang="en-US"/>
              <a:pPr>
                <a:defRPr/>
              </a:pPr>
              <a:t>‹#›</a:t>
            </a:fld>
            <a:endParaRPr lang="th-TH"/>
          </a:p>
        </p:txBody>
      </p:sp>
      <p:sp>
        <p:nvSpPr>
          <p:cNvPr id="1032" name="Line 12"/>
          <p:cNvSpPr>
            <a:spLocks noChangeShapeType="1"/>
          </p:cNvSpPr>
          <p:nvPr/>
        </p:nvSpPr>
        <p:spPr bwMode="auto">
          <a:xfrm>
            <a:off x="0" y="4876800"/>
            <a:ext cx="609600" cy="0"/>
          </a:xfrm>
          <a:prstGeom prst="line">
            <a:avLst/>
          </a:prstGeom>
          <a:noFill/>
          <a:ln w="444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16"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7" r:id="rId12"/>
    <p:sldLayoutId id="2147483918" r:id="rId13"/>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cs typeface="Angsana New" pitchFamily="18" charset="-34"/>
        </a:defRPr>
      </a:lvl2pPr>
      <a:lvl3pPr algn="l" rtl="0" eaLnBrk="0" fontAlgn="base" hangingPunct="0">
        <a:spcBef>
          <a:spcPct val="0"/>
        </a:spcBef>
        <a:spcAft>
          <a:spcPct val="0"/>
        </a:spcAft>
        <a:defRPr sz="4200">
          <a:solidFill>
            <a:schemeClr val="tx2"/>
          </a:solidFill>
          <a:latin typeface="Times New Roman" pitchFamily="18" charset="0"/>
          <a:cs typeface="Angsana New" pitchFamily="18" charset="-34"/>
        </a:defRPr>
      </a:lvl3pPr>
      <a:lvl4pPr algn="l" rtl="0" eaLnBrk="0" fontAlgn="base" hangingPunct="0">
        <a:spcBef>
          <a:spcPct val="0"/>
        </a:spcBef>
        <a:spcAft>
          <a:spcPct val="0"/>
        </a:spcAft>
        <a:defRPr sz="4200">
          <a:solidFill>
            <a:schemeClr val="tx2"/>
          </a:solidFill>
          <a:latin typeface="Times New Roman" pitchFamily="18" charset="0"/>
          <a:cs typeface="Angsana New" pitchFamily="18" charset="-34"/>
        </a:defRPr>
      </a:lvl4pPr>
      <a:lvl5pPr algn="l" rtl="0" eaLnBrk="0" fontAlgn="base" hangingPunct="0">
        <a:spcBef>
          <a:spcPct val="0"/>
        </a:spcBef>
        <a:spcAft>
          <a:spcPct val="0"/>
        </a:spcAft>
        <a:defRPr sz="4200">
          <a:solidFill>
            <a:schemeClr val="tx2"/>
          </a:solidFill>
          <a:latin typeface="Times New Roman" pitchFamily="18" charset="0"/>
          <a:cs typeface="Angsana New" pitchFamily="18" charset="-34"/>
        </a:defRPr>
      </a:lvl5pPr>
      <a:lvl6pPr marL="457200" algn="l" rtl="0" fontAlgn="base">
        <a:spcBef>
          <a:spcPct val="0"/>
        </a:spcBef>
        <a:spcAft>
          <a:spcPct val="0"/>
        </a:spcAft>
        <a:defRPr sz="4200">
          <a:solidFill>
            <a:schemeClr val="tx2"/>
          </a:solidFill>
          <a:latin typeface="Times New Roman" pitchFamily="18" charset="0"/>
          <a:cs typeface="Angsana New" pitchFamily="18" charset="-34"/>
        </a:defRPr>
      </a:lvl6pPr>
      <a:lvl7pPr marL="914400" algn="l" rtl="0" fontAlgn="base">
        <a:spcBef>
          <a:spcPct val="0"/>
        </a:spcBef>
        <a:spcAft>
          <a:spcPct val="0"/>
        </a:spcAft>
        <a:defRPr sz="4200">
          <a:solidFill>
            <a:schemeClr val="tx2"/>
          </a:solidFill>
          <a:latin typeface="Times New Roman" pitchFamily="18" charset="0"/>
          <a:cs typeface="Angsana New" pitchFamily="18" charset="-34"/>
        </a:defRPr>
      </a:lvl7pPr>
      <a:lvl8pPr marL="1371600" algn="l" rtl="0" fontAlgn="base">
        <a:spcBef>
          <a:spcPct val="0"/>
        </a:spcBef>
        <a:spcAft>
          <a:spcPct val="0"/>
        </a:spcAft>
        <a:defRPr sz="4200">
          <a:solidFill>
            <a:schemeClr val="tx2"/>
          </a:solidFill>
          <a:latin typeface="Times New Roman" pitchFamily="18" charset="0"/>
          <a:cs typeface="Angsana New" pitchFamily="18" charset="-34"/>
        </a:defRPr>
      </a:lvl8pPr>
      <a:lvl9pPr marL="1828800" algn="l" rtl="0" fontAlgn="base">
        <a:spcBef>
          <a:spcPct val="0"/>
        </a:spcBef>
        <a:spcAft>
          <a:spcPct val="0"/>
        </a:spcAft>
        <a:defRPr sz="4200">
          <a:solidFill>
            <a:schemeClr val="tx2"/>
          </a:solidFill>
          <a:latin typeface="Times New Roman" pitchFamily="18" charset="0"/>
          <a:cs typeface="Angsana New" pitchFamily="18" charset="-34"/>
        </a:defRPr>
      </a:lvl9pPr>
    </p:titleStyle>
    <p:bodyStyle>
      <a:lvl1pPr marL="342900" indent="-342900" algn="l" rtl="0" eaLnBrk="0" fontAlgn="base" hangingPunct="0">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5000"/>
        <a:buFont typeface="Wingdings" pitchFamily="2" charset="2"/>
        <a:buChar char="n"/>
        <a:defRPr sz="2300">
          <a:solidFill>
            <a:schemeClr val="tx1"/>
          </a:solidFill>
          <a:latin typeface="+mn-lt"/>
          <a:cs typeface="+mn-cs"/>
        </a:defRPr>
      </a:lvl3pPr>
      <a:lvl4pPr marL="16002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www.experiment-resources.com/observational-study.html" TargetMode="External"/><Relationship Id="rId2" Type="http://schemas.openxmlformats.org/officeDocument/2006/relationships/hyperlink" Target="http://www.experiment-resources.com/aims-of-research.html" TargetMode="External"/><Relationship Id="rId1" Type="http://schemas.openxmlformats.org/officeDocument/2006/relationships/slideLayout" Target="../slideLayouts/slideLayout12.xml"/><Relationship Id="rId6" Type="http://schemas.openxmlformats.org/officeDocument/2006/relationships/hyperlink" Target="http://www.experiment-resources.com/research-process.html" TargetMode="External"/><Relationship Id="rId5" Type="http://schemas.openxmlformats.org/officeDocument/2006/relationships/hyperlink" Target="http://www.experiment-resources.com/cause-and-effect.html" TargetMode="External"/><Relationship Id="rId4" Type="http://schemas.openxmlformats.org/officeDocument/2006/relationships/hyperlink" Target="http://www.experiment-resources.com/prediction-in-research.html"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jKL2pdRmwc4" TargetMode="External"/><Relationship Id="rId2" Type="http://schemas.openxmlformats.org/officeDocument/2006/relationships/hyperlink" Target="https://www.youtube.com/watch?v=OooqoH-0On4"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en.wikipedia.org/wiki/Meaning_(linguistic)"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en.wikipedia.org/wiki/Variable_(mathematics)" TargetMode="External"/><Relationship Id="rId2" Type="http://schemas.openxmlformats.org/officeDocument/2006/relationships/hyperlink" Target="http://en.wikipedia.org/wiki/Variable_(research)" TargetMode="External"/><Relationship Id="rId1" Type="http://schemas.openxmlformats.org/officeDocument/2006/relationships/slideLayout" Target="../slideLayouts/slideLayout2.xml"/><Relationship Id="rId4" Type="http://schemas.openxmlformats.org/officeDocument/2006/relationships/hyperlink" Target="http://en.wikipedia.org/wiki/Variable_(computer_science)"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182" y="930235"/>
            <a:ext cx="9130817" cy="5927765"/>
          </a:xfrm>
          <a:prstGeom prst="rect">
            <a:avLst/>
          </a:prstGeom>
        </p:spPr>
      </p:pic>
      <p:sp>
        <p:nvSpPr>
          <p:cNvPr id="4" name="TextBox 3"/>
          <p:cNvSpPr txBox="1"/>
          <p:nvPr/>
        </p:nvSpPr>
        <p:spPr>
          <a:xfrm>
            <a:off x="183027" y="632235"/>
            <a:ext cx="8791125" cy="338554"/>
          </a:xfrm>
          <a:prstGeom prst="rect">
            <a:avLst/>
          </a:prstGeom>
          <a:noFill/>
        </p:spPr>
        <p:txBody>
          <a:bodyPr wrap="none" rtlCol="0">
            <a:spAutoFit/>
          </a:bodyPr>
          <a:lstStyle/>
          <a:p>
            <a:r>
              <a:rPr lang="en-US" sz="1600" b="1" dirty="0"/>
              <a:t>(</a:t>
            </a:r>
            <a:r>
              <a:rPr lang="en-US" sz="1600" b="1" dirty="0" err="1"/>
              <a:t>Lampiran</a:t>
            </a:r>
            <a:r>
              <a:rPr lang="en-US" sz="1600" b="1" dirty="0"/>
              <a:t> </a:t>
            </a:r>
            <a:r>
              <a:rPr lang="en-US" sz="1600" b="1" dirty="0" err="1"/>
              <a:t>Permenristekdikti</a:t>
            </a:r>
            <a:r>
              <a:rPr lang="en-US" sz="1600" b="1" dirty="0"/>
              <a:t> No. 44 </a:t>
            </a:r>
            <a:r>
              <a:rPr lang="en-US" sz="1600" b="1" dirty="0" err="1"/>
              <a:t>Tahun</a:t>
            </a:r>
            <a:r>
              <a:rPr lang="en-US" sz="1600" b="1" dirty="0"/>
              <a:t> 2015 jo. </a:t>
            </a:r>
            <a:r>
              <a:rPr lang="en-US" sz="1600" b="1" dirty="0" err="1"/>
              <a:t>Permenristekdikti</a:t>
            </a:r>
            <a:r>
              <a:rPr lang="en-US" sz="1600" b="1" dirty="0"/>
              <a:t> No. 50 </a:t>
            </a:r>
            <a:r>
              <a:rPr lang="en-US" sz="1600" b="1" dirty="0" err="1"/>
              <a:t>Tahun</a:t>
            </a:r>
            <a:r>
              <a:rPr lang="en-US" sz="1600" b="1" dirty="0"/>
              <a:t> 2018)</a:t>
            </a:r>
          </a:p>
        </p:txBody>
      </p:sp>
      <p:sp>
        <p:nvSpPr>
          <p:cNvPr id="5" name="TextBox 4"/>
          <p:cNvSpPr txBox="1"/>
          <p:nvPr/>
        </p:nvSpPr>
        <p:spPr>
          <a:xfrm>
            <a:off x="829710" y="97468"/>
            <a:ext cx="7497758" cy="523220"/>
          </a:xfrm>
          <a:prstGeom prst="rect">
            <a:avLst/>
          </a:prstGeom>
          <a:noFill/>
        </p:spPr>
        <p:txBody>
          <a:bodyPr wrap="none" rtlCol="0">
            <a:spAutoFit/>
          </a:bodyPr>
          <a:lstStyle/>
          <a:p>
            <a:r>
              <a:rPr lang="en-US" sz="1400" b="1" dirty="0" smtClean="0"/>
              <a:t>SURAT EDARAN DIREKTORAT </a:t>
            </a:r>
            <a:r>
              <a:rPr lang="en-US" sz="1400" b="1" dirty="0"/>
              <a:t>JENDERAL PEMBELAJARANDAN </a:t>
            </a:r>
            <a:r>
              <a:rPr lang="en-US" sz="1400" b="1" dirty="0" smtClean="0"/>
              <a:t>KEMAHASISWAAN </a:t>
            </a:r>
          </a:p>
          <a:p>
            <a:pPr algn="ctr"/>
            <a:r>
              <a:rPr lang="en-US" sz="1400" b="1" dirty="0" smtClean="0"/>
              <a:t>NO:B/565/B.B1/HK.01.01/2019 </a:t>
            </a:r>
            <a:endParaRPr lang="en-US" sz="1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457200" y="1371600"/>
            <a:ext cx="8229600" cy="5029200"/>
          </a:xfrm>
        </p:spPr>
        <p:txBody>
          <a:bodyPr/>
          <a:lstStyle/>
          <a:p>
            <a:pPr eaLnBrk="1" hangingPunct="1">
              <a:lnSpc>
                <a:spcPct val="80000"/>
              </a:lnSpc>
              <a:buFont typeface="Wingdings" pitchFamily="2" charset="2"/>
              <a:buNone/>
            </a:pPr>
            <a:r>
              <a:rPr lang="en-US" sz="3600" b="1" smtClean="0"/>
              <a:t>Precision</a:t>
            </a:r>
          </a:p>
          <a:p>
            <a:pPr eaLnBrk="1" hangingPunct="1">
              <a:lnSpc>
                <a:spcPct val="80000"/>
              </a:lnSpc>
              <a:buFont typeface="Wingdings" pitchFamily="2" charset="2"/>
              <a:buNone/>
            </a:pPr>
            <a:endParaRPr lang="en-US" sz="3600" b="1" smtClean="0"/>
          </a:p>
          <a:p>
            <a:pPr lvl="1" eaLnBrk="1" hangingPunct="1">
              <a:lnSpc>
                <a:spcPct val="80000"/>
              </a:lnSpc>
            </a:pPr>
            <a:r>
              <a:rPr lang="en-US" sz="2000" b="1" smtClean="0"/>
              <a:t>Precision refers to the closeness of the findings to “reality” based on a sample.</a:t>
            </a:r>
          </a:p>
          <a:p>
            <a:pPr lvl="1" eaLnBrk="1" hangingPunct="1">
              <a:lnSpc>
                <a:spcPct val="80000"/>
              </a:lnSpc>
            </a:pPr>
            <a:r>
              <a:rPr lang="en-US" sz="2000" b="1" smtClean="0"/>
              <a:t>It reflects the degree of accuracy and exactitude of the results of the sample.</a:t>
            </a:r>
          </a:p>
          <a:p>
            <a:pPr lvl="1" eaLnBrk="1" hangingPunct="1">
              <a:lnSpc>
                <a:spcPct val="80000"/>
              </a:lnSpc>
            </a:pPr>
            <a:endParaRPr lang="en-US" sz="2000" b="1" smtClean="0"/>
          </a:p>
          <a:p>
            <a:pPr eaLnBrk="1" hangingPunct="1">
              <a:lnSpc>
                <a:spcPct val="80000"/>
              </a:lnSpc>
              <a:buFont typeface="Wingdings" pitchFamily="2" charset="2"/>
              <a:buNone/>
            </a:pPr>
            <a:r>
              <a:rPr lang="en-US" sz="2400" b="1" smtClean="0"/>
              <a:t>	Example: If a supervisor estimated the number of production days lost during the year due to absenteeism at between 30 and 40, as against the actual of 35, the precision of my estimation more favorably than if he has indicated that the loss of production days was somewhere between 20 and 50.</a:t>
            </a:r>
          </a:p>
        </p:txBody>
      </p:sp>
      <p:sp>
        <p:nvSpPr>
          <p:cNvPr id="39940" name="Rectangle 4"/>
          <p:cNvSpPr>
            <a:spLocks noChangeArrowheads="1"/>
          </p:cNvSpPr>
          <p:nvPr/>
        </p:nvSpPr>
        <p:spPr bwMode="auto">
          <a:xfrm>
            <a:off x="609600" y="304800"/>
            <a:ext cx="8229600" cy="762000"/>
          </a:xfrm>
          <a:prstGeom prst="rect">
            <a:avLst/>
          </a:prstGeom>
          <a:noFill/>
          <a:ln w="9525">
            <a:noFill/>
            <a:miter lim="800000"/>
            <a:headEnd/>
            <a:tailEnd/>
          </a:ln>
          <a:effectLst/>
        </p:spPr>
        <p:txBody>
          <a:bodyPr/>
          <a:lstStyle/>
          <a:p>
            <a:pPr marL="342900" indent="-342900">
              <a:lnSpc>
                <a:spcPct val="90000"/>
              </a:lnSpc>
              <a:spcBef>
                <a:spcPct val="20000"/>
              </a:spcBef>
              <a:buClr>
                <a:schemeClr val="hlink"/>
              </a:buClr>
              <a:buSzPct val="80000"/>
              <a:buFont typeface="Wingdings" pitchFamily="2" charset="2"/>
              <a:buNone/>
              <a:defRPr/>
            </a:pPr>
            <a:r>
              <a:rPr lang="en-US" sz="3200" dirty="0">
                <a:effectLst>
                  <a:outerShdw blurRad="38100" dist="38100" dir="2700000" algn="tl">
                    <a:srgbClr val="000000"/>
                  </a:outerShdw>
                </a:effectLst>
              </a:rPr>
              <a:t>5. </a:t>
            </a:r>
            <a:r>
              <a:rPr lang="en-US" sz="4400" b="1" dirty="0">
                <a:effectLst>
                  <a:outerShdw blurRad="38100" dist="38100" dir="2700000" algn="tl">
                    <a:srgbClr val="000000"/>
                  </a:outerShdw>
                </a:effectLst>
              </a:rPr>
              <a:t>Precision and Confidence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9939">
                                            <p:txEl>
                                              <p:pRg st="2" end="2"/>
                                            </p:txEl>
                                          </p:spTgt>
                                        </p:tgtEl>
                                        <p:attrNameLst>
                                          <p:attrName>style.visibility</p:attrName>
                                        </p:attrNameLst>
                                      </p:cBhvr>
                                      <p:to>
                                        <p:strVal val="visible"/>
                                      </p:to>
                                    </p:set>
                                    <p:animEffect transition="in" filter="diamond(in)">
                                      <p:cBhvr>
                                        <p:cTn id="7" dur="2000"/>
                                        <p:tgtEl>
                                          <p:spTgt spid="39939">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9939">
                                            <p:txEl>
                                              <p:pRg st="3" end="3"/>
                                            </p:txEl>
                                          </p:spTgt>
                                        </p:tgtEl>
                                        <p:attrNameLst>
                                          <p:attrName>style.visibility</p:attrName>
                                        </p:attrNameLst>
                                      </p:cBhvr>
                                      <p:to>
                                        <p:strVal val="visible"/>
                                      </p:to>
                                    </p:set>
                                    <p:anim calcmode="lin" valueType="num">
                                      <p:cBhvr additive="base">
                                        <p:cTn id="12"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99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nodeType="clickEffect">
                                  <p:stCondLst>
                                    <p:cond delay="0"/>
                                  </p:stCondLst>
                                  <p:childTnLst>
                                    <p:set>
                                      <p:cBhvr>
                                        <p:cTn id="17" dur="1" fill="hold">
                                          <p:stCondLst>
                                            <p:cond delay="0"/>
                                          </p:stCondLst>
                                        </p:cTn>
                                        <p:tgtEl>
                                          <p:spTgt spid="39939">
                                            <p:txEl>
                                              <p:pRg st="5" end="5"/>
                                            </p:txEl>
                                          </p:spTgt>
                                        </p:tgtEl>
                                        <p:attrNameLst>
                                          <p:attrName>style.visibility</p:attrName>
                                        </p:attrNameLst>
                                      </p:cBhvr>
                                      <p:to>
                                        <p:strVal val="visible"/>
                                      </p:to>
                                    </p:set>
                                    <p:animEffect transition="in" filter="box(in)">
                                      <p:cBhvr>
                                        <p:cTn id="18" dur="500"/>
                                        <p:tgtEl>
                                          <p:spTgt spid="399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6600" b="1" smtClean="0"/>
              <a:t>Confidence</a:t>
            </a:r>
          </a:p>
        </p:txBody>
      </p:sp>
      <p:sp>
        <p:nvSpPr>
          <p:cNvPr id="40963" name="Rectangle 3"/>
          <p:cNvSpPr>
            <a:spLocks noGrp="1" noChangeArrowheads="1"/>
          </p:cNvSpPr>
          <p:nvPr>
            <p:ph type="body" sz="half" idx="1"/>
          </p:nvPr>
        </p:nvSpPr>
        <p:spPr>
          <a:xfrm>
            <a:off x="457200" y="1600200"/>
            <a:ext cx="7696200" cy="4495800"/>
          </a:xfrm>
        </p:spPr>
        <p:txBody>
          <a:bodyPr/>
          <a:lstStyle/>
          <a:p>
            <a:pPr lvl="1" eaLnBrk="1" hangingPunct="1"/>
            <a:r>
              <a:rPr lang="en-US" b="1" smtClean="0"/>
              <a:t>Confidence refers to the probability that our estimations are correct. </a:t>
            </a:r>
          </a:p>
          <a:p>
            <a:pPr lvl="1" eaLnBrk="1" hangingPunct="1"/>
            <a:r>
              <a:rPr lang="en-US" b="1" smtClean="0"/>
              <a:t>That is, it is not merely enough to be precise, but it is also important that we can confidently claim that 95% of the time our results would be true and there is only a 5% chance of our being wrong.</a:t>
            </a:r>
          </a:p>
          <a:p>
            <a:pPr lvl="1" eaLnBrk="1" hangingPunct="1"/>
            <a:r>
              <a:rPr lang="en-US" b="1" smtClean="0"/>
              <a:t>This is also known as confidence level.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 calcmode="lin" valueType="num">
                                      <p:cBhvr additive="base">
                                        <p:cTn id="7"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63">
                                            <p:txEl>
                                              <p:pRg st="1" end="1"/>
                                            </p:txEl>
                                          </p:spTgt>
                                        </p:tgtEl>
                                        <p:attrNameLst>
                                          <p:attrName>style.visibility</p:attrName>
                                        </p:attrNameLst>
                                      </p:cBhvr>
                                      <p:to>
                                        <p:strVal val="visible"/>
                                      </p:to>
                                    </p:set>
                                    <p:anim calcmode="lin" valueType="num">
                                      <p:cBhvr additive="base">
                                        <p:cTn id="13"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63">
                                            <p:txEl>
                                              <p:pRg st="2" end="2"/>
                                            </p:txEl>
                                          </p:spTgt>
                                        </p:tgtEl>
                                        <p:attrNameLst>
                                          <p:attrName>style.visibility</p:attrName>
                                        </p:attrNameLst>
                                      </p:cBhvr>
                                      <p:to>
                                        <p:strVal val="visible"/>
                                      </p:to>
                                    </p:set>
                                    <p:anim calcmode="lin" valueType="num">
                                      <p:cBhvr additive="base">
                                        <p:cTn id="19"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5500" b="1" smtClean="0"/>
              <a:t>6. Objectivity</a:t>
            </a:r>
          </a:p>
        </p:txBody>
      </p:sp>
      <p:sp>
        <p:nvSpPr>
          <p:cNvPr id="41987" name="Rectangle 3"/>
          <p:cNvSpPr>
            <a:spLocks noGrp="1" noChangeArrowheads="1"/>
          </p:cNvSpPr>
          <p:nvPr>
            <p:ph type="body" sz="half" idx="1"/>
          </p:nvPr>
        </p:nvSpPr>
        <p:spPr>
          <a:xfrm>
            <a:off x="642938" y="2071688"/>
            <a:ext cx="8043862" cy="4495800"/>
          </a:xfrm>
        </p:spPr>
        <p:txBody>
          <a:bodyPr/>
          <a:lstStyle/>
          <a:p>
            <a:pPr eaLnBrk="1" hangingPunct="1">
              <a:lnSpc>
                <a:spcPct val="80000"/>
              </a:lnSpc>
              <a:buFont typeface="Wingdings" pitchFamily="2" charset="2"/>
              <a:buNone/>
            </a:pPr>
            <a:r>
              <a:rPr lang="en-US" sz="2400" smtClean="0"/>
              <a:t>	</a:t>
            </a:r>
            <a:r>
              <a:rPr lang="en-US" sz="2400" b="1" smtClean="0"/>
              <a:t>The conclusions drawn through the interpretation of the results of data analysis should be objective; that is, they should be based on the facts of the findings derived from actual data, and not on our subjective or emotional values.</a:t>
            </a:r>
          </a:p>
          <a:p>
            <a:pPr eaLnBrk="1" hangingPunct="1">
              <a:lnSpc>
                <a:spcPct val="80000"/>
              </a:lnSpc>
              <a:buFont typeface="Wingdings" pitchFamily="2" charset="2"/>
              <a:buNone/>
            </a:pPr>
            <a:endParaRPr lang="en-US" sz="2400" b="1" smtClean="0"/>
          </a:p>
          <a:p>
            <a:pPr eaLnBrk="1" hangingPunct="1">
              <a:lnSpc>
                <a:spcPct val="80000"/>
              </a:lnSpc>
              <a:buFont typeface="Wingdings" pitchFamily="2" charset="2"/>
              <a:buNone/>
            </a:pPr>
            <a:r>
              <a:rPr lang="en-US" sz="2400" smtClean="0"/>
              <a:t>Example: If we had a hypothesis that stated that greater participation in decision making will increase organizational commitment and this was not supported by the results, it makes no sense if the researcher continues to argue that increased opportunities for employee participation would still help!</a:t>
            </a:r>
          </a:p>
        </p:txBody>
      </p:sp>
      <p:pic>
        <p:nvPicPr>
          <p:cNvPr id="24580" name="Picture 4" descr="objectiv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477000" y="152400"/>
            <a:ext cx="2595563" cy="18288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41987">
                                            <p:txEl>
                                              <p:pRg st="2" end="2"/>
                                            </p:txEl>
                                          </p:spTgt>
                                        </p:tgtEl>
                                        <p:attrNameLst>
                                          <p:attrName>style.visibility</p:attrName>
                                        </p:attrNameLst>
                                      </p:cBhvr>
                                      <p:to>
                                        <p:strVal val="visible"/>
                                      </p:to>
                                    </p:set>
                                    <p:animEffect transition="in" filter="diamond(in)">
                                      <p:cBhvr>
                                        <p:cTn id="13" dur="2000"/>
                                        <p:tgtEl>
                                          <p:spTgt spid="419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4800" b="1" smtClean="0"/>
              <a:t>7. Generalizability</a:t>
            </a:r>
          </a:p>
        </p:txBody>
      </p:sp>
      <p:sp>
        <p:nvSpPr>
          <p:cNvPr id="43011" name="Rectangle 3"/>
          <p:cNvSpPr>
            <a:spLocks noGrp="1" noChangeArrowheads="1"/>
          </p:cNvSpPr>
          <p:nvPr>
            <p:ph type="body" idx="1"/>
          </p:nvPr>
        </p:nvSpPr>
        <p:spPr/>
        <p:txBody>
          <a:bodyPr/>
          <a:lstStyle/>
          <a:p>
            <a:pPr eaLnBrk="1" hangingPunct="1">
              <a:lnSpc>
                <a:spcPct val="80000"/>
              </a:lnSpc>
              <a:buFont typeface="Wingdings" pitchFamily="2" charset="2"/>
              <a:buNone/>
            </a:pPr>
            <a:r>
              <a:rPr lang="en-US" sz="2400" smtClean="0"/>
              <a:t>	</a:t>
            </a:r>
            <a:r>
              <a:rPr lang="en-US" sz="2400" b="1" smtClean="0"/>
              <a:t>It refers to the scope of applicability of the research findings in one organization setting to other settings.</a:t>
            </a:r>
          </a:p>
          <a:p>
            <a:pPr eaLnBrk="1" hangingPunct="1">
              <a:lnSpc>
                <a:spcPct val="80000"/>
              </a:lnSpc>
              <a:buFont typeface="Wingdings" pitchFamily="2" charset="2"/>
              <a:buNone/>
            </a:pPr>
            <a:endParaRPr lang="en-US" sz="2400" b="1" smtClean="0"/>
          </a:p>
          <a:p>
            <a:pPr eaLnBrk="1" hangingPunct="1">
              <a:lnSpc>
                <a:spcPct val="80000"/>
              </a:lnSpc>
              <a:buFont typeface="Wingdings" pitchFamily="2" charset="2"/>
              <a:buNone/>
            </a:pPr>
            <a:r>
              <a:rPr lang="en-US" sz="2400" b="1" smtClean="0"/>
              <a:t>Example: If a researcher’s findings that participation in decision making enhances organizational commitment are found to be true in a variety of manufacturing, industrial and service organizations, and not merely in the particular organization studied by the researcher, then the generalizability of the findings to other organizational settings in enhanced. The more generalizable the research, the greater its usefulness and value.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43011">
                                            <p:txEl>
                                              <p:pRg st="2" end="2"/>
                                            </p:txEl>
                                          </p:spTgt>
                                        </p:tgtEl>
                                        <p:attrNameLst>
                                          <p:attrName>style.visibility</p:attrName>
                                        </p:attrNameLst>
                                      </p:cBhvr>
                                      <p:to>
                                        <p:strVal val="visible"/>
                                      </p:to>
                                    </p:set>
                                    <p:animEffect transition="in" filter="diamond(in)">
                                      <p:cBhvr>
                                        <p:cTn id="13" dur="2000"/>
                                        <p:tgtEl>
                                          <p:spTgt spid="430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z="4800" b="1" smtClean="0"/>
              <a:t>8. Parsimony</a:t>
            </a:r>
          </a:p>
        </p:txBody>
      </p:sp>
      <p:sp>
        <p:nvSpPr>
          <p:cNvPr id="44035" name="Rectangle 3"/>
          <p:cNvSpPr>
            <a:spLocks noGrp="1" noChangeArrowheads="1"/>
          </p:cNvSpPr>
          <p:nvPr>
            <p:ph type="body" sz="half" idx="1"/>
          </p:nvPr>
        </p:nvSpPr>
        <p:spPr>
          <a:xfrm>
            <a:off x="457200" y="1600200"/>
            <a:ext cx="8305800" cy="4495800"/>
          </a:xfrm>
        </p:spPr>
        <p:txBody>
          <a:bodyPr/>
          <a:lstStyle/>
          <a:p>
            <a:pPr eaLnBrk="1" hangingPunct="1">
              <a:lnSpc>
                <a:spcPct val="80000"/>
              </a:lnSpc>
              <a:buFont typeface="Wingdings" pitchFamily="2" charset="2"/>
              <a:buNone/>
            </a:pPr>
            <a:r>
              <a:rPr lang="en-US" sz="1800" smtClean="0"/>
              <a:t>	</a:t>
            </a:r>
            <a:r>
              <a:rPr lang="en-US" sz="2000" b="1" smtClean="0"/>
              <a:t>Simplicity in explaining the phenomenon or problems that occur, and in generating solutions for the problems, is always preferred to complex research frameworks that consider an unmanageable number of factors. </a:t>
            </a:r>
          </a:p>
          <a:p>
            <a:pPr eaLnBrk="1" hangingPunct="1">
              <a:lnSpc>
                <a:spcPct val="80000"/>
              </a:lnSpc>
              <a:buFont typeface="Wingdings" pitchFamily="2" charset="2"/>
              <a:buNone/>
            </a:pPr>
            <a:endParaRPr lang="en-US" sz="2000" b="1" smtClean="0"/>
          </a:p>
          <a:p>
            <a:pPr eaLnBrk="1" hangingPunct="1">
              <a:lnSpc>
                <a:spcPct val="80000"/>
              </a:lnSpc>
              <a:buFont typeface="Wingdings" pitchFamily="2" charset="2"/>
              <a:buNone/>
            </a:pPr>
            <a:r>
              <a:rPr lang="en-US" sz="2000" b="1" smtClean="0"/>
              <a:t>For instance, if 2-3 specific variables in the work situation are identified, which when changed would raise the organizational commitment of the employees by 45%, that would be more useful be more useful and valuable to the manager than if it were recommended that he should change 10 different variables to increase organizational commitment by 48%.       </a:t>
            </a:r>
          </a:p>
        </p:txBody>
      </p:sp>
      <p:pic>
        <p:nvPicPr>
          <p:cNvPr id="26628" name="Picture 4" descr="Picture11"/>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a:xfrm>
            <a:off x="6553200" y="5181600"/>
            <a:ext cx="2286000" cy="1258888"/>
          </a:xfrm>
        </p:spPr>
      </p:pic>
      <p:grpSp>
        <p:nvGrpSpPr>
          <p:cNvPr id="26629" name="Group 9"/>
          <p:cNvGrpSpPr>
            <a:grpSpLocks noChangeAspect="1"/>
          </p:cNvGrpSpPr>
          <p:nvPr/>
        </p:nvGrpSpPr>
        <p:grpSpPr bwMode="auto">
          <a:xfrm>
            <a:off x="3886200" y="4919663"/>
            <a:ext cx="2286000" cy="1938337"/>
            <a:chOff x="192" y="2832"/>
            <a:chExt cx="1440" cy="1221"/>
          </a:xfrm>
        </p:grpSpPr>
        <p:sp>
          <p:nvSpPr>
            <p:cNvPr id="26630" name="AutoShape 8"/>
            <p:cNvSpPr>
              <a:spLocks noChangeAspect="1" noChangeArrowheads="1" noTextEdit="1"/>
            </p:cNvSpPr>
            <p:nvPr/>
          </p:nvSpPr>
          <p:spPr bwMode="auto">
            <a:xfrm>
              <a:off x="192" y="2832"/>
              <a:ext cx="1440" cy="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31" name="Freeform 10"/>
            <p:cNvSpPr>
              <a:spLocks/>
            </p:cNvSpPr>
            <p:nvPr/>
          </p:nvSpPr>
          <p:spPr bwMode="auto">
            <a:xfrm>
              <a:off x="1064" y="2838"/>
              <a:ext cx="520" cy="703"/>
            </a:xfrm>
            <a:custGeom>
              <a:avLst/>
              <a:gdLst>
                <a:gd name="T0" fmla="*/ 108 w 520"/>
                <a:gd name="T1" fmla="*/ 0 h 703"/>
                <a:gd name="T2" fmla="*/ 245 w 520"/>
                <a:gd name="T3" fmla="*/ 673 h 703"/>
                <a:gd name="T4" fmla="*/ 204 w 520"/>
                <a:gd name="T5" fmla="*/ 643 h 703"/>
                <a:gd name="T6" fmla="*/ 198 w 520"/>
                <a:gd name="T7" fmla="*/ 649 h 703"/>
                <a:gd name="T8" fmla="*/ 192 w 520"/>
                <a:gd name="T9" fmla="*/ 661 h 703"/>
                <a:gd name="T10" fmla="*/ 186 w 520"/>
                <a:gd name="T11" fmla="*/ 673 h 703"/>
                <a:gd name="T12" fmla="*/ 180 w 520"/>
                <a:gd name="T13" fmla="*/ 685 h 703"/>
                <a:gd name="T14" fmla="*/ 168 w 520"/>
                <a:gd name="T15" fmla="*/ 691 h 703"/>
                <a:gd name="T16" fmla="*/ 156 w 520"/>
                <a:gd name="T17" fmla="*/ 703 h 703"/>
                <a:gd name="T18" fmla="*/ 144 w 520"/>
                <a:gd name="T19" fmla="*/ 703 h 703"/>
                <a:gd name="T20" fmla="*/ 132 w 520"/>
                <a:gd name="T21" fmla="*/ 703 h 703"/>
                <a:gd name="T22" fmla="*/ 120 w 520"/>
                <a:gd name="T23" fmla="*/ 697 h 703"/>
                <a:gd name="T24" fmla="*/ 102 w 520"/>
                <a:gd name="T25" fmla="*/ 691 h 703"/>
                <a:gd name="T26" fmla="*/ 96 w 520"/>
                <a:gd name="T27" fmla="*/ 679 h 703"/>
                <a:gd name="T28" fmla="*/ 84 w 520"/>
                <a:gd name="T29" fmla="*/ 673 h 703"/>
                <a:gd name="T30" fmla="*/ 78 w 520"/>
                <a:gd name="T31" fmla="*/ 661 h 703"/>
                <a:gd name="T32" fmla="*/ 78 w 520"/>
                <a:gd name="T33" fmla="*/ 649 h 703"/>
                <a:gd name="T34" fmla="*/ 72 w 520"/>
                <a:gd name="T35" fmla="*/ 637 h 703"/>
                <a:gd name="T36" fmla="*/ 78 w 520"/>
                <a:gd name="T37" fmla="*/ 625 h 703"/>
                <a:gd name="T38" fmla="*/ 84 w 520"/>
                <a:gd name="T39" fmla="*/ 607 h 703"/>
                <a:gd name="T40" fmla="*/ 96 w 520"/>
                <a:gd name="T41" fmla="*/ 602 h 703"/>
                <a:gd name="T42" fmla="*/ 108 w 520"/>
                <a:gd name="T43" fmla="*/ 590 h 703"/>
                <a:gd name="T44" fmla="*/ 120 w 520"/>
                <a:gd name="T45" fmla="*/ 584 h 703"/>
                <a:gd name="T46" fmla="*/ 126 w 520"/>
                <a:gd name="T47" fmla="*/ 578 h 703"/>
                <a:gd name="T48" fmla="*/ 54 w 520"/>
                <a:gd name="T49" fmla="*/ 512 h 703"/>
                <a:gd name="T50" fmla="*/ 72 w 520"/>
                <a:gd name="T51" fmla="*/ 494 h 703"/>
                <a:gd name="T52" fmla="*/ 84 w 520"/>
                <a:gd name="T53" fmla="*/ 482 h 703"/>
                <a:gd name="T54" fmla="*/ 84 w 520"/>
                <a:gd name="T55" fmla="*/ 470 h 703"/>
                <a:gd name="T56" fmla="*/ 84 w 520"/>
                <a:gd name="T57" fmla="*/ 459 h 703"/>
                <a:gd name="T58" fmla="*/ 84 w 520"/>
                <a:gd name="T59" fmla="*/ 453 h 703"/>
                <a:gd name="T60" fmla="*/ 72 w 520"/>
                <a:gd name="T61" fmla="*/ 441 h 703"/>
                <a:gd name="T62" fmla="*/ 60 w 520"/>
                <a:gd name="T63" fmla="*/ 429 h 703"/>
                <a:gd name="T64" fmla="*/ 42 w 520"/>
                <a:gd name="T65" fmla="*/ 417 h 703"/>
                <a:gd name="T66" fmla="*/ 30 w 520"/>
                <a:gd name="T67" fmla="*/ 405 h 703"/>
                <a:gd name="T68" fmla="*/ 18 w 520"/>
                <a:gd name="T69" fmla="*/ 393 h 703"/>
                <a:gd name="T70" fmla="*/ 12 w 520"/>
                <a:gd name="T71" fmla="*/ 381 h 703"/>
                <a:gd name="T72" fmla="*/ 18 w 520"/>
                <a:gd name="T73" fmla="*/ 363 h 703"/>
                <a:gd name="T74" fmla="*/ 24 w 520"/>
                <a:gd name="T75" fmla="*/ 351 h 703"/>
                <a:gd name="T76" fmla="*/ 36 w 520"/>
                <a:gd name="T77" fmla="*/ 339 h 703"/>
                <a:gd name="T78" fmla="*/ 42 w 520"/>
                <a:gd name="T79" fmla="*/ 328 h 703"/>
                <a:gd name="T80" fmla="*/ 48 w 520"/>
                <a:gd name="T81" fmla="*/ 316 h 703"/>
                <a:gd name="T82" fmla="*/ 42 w 520"/>
                <a:gd name="T83" fmla="*/ 310 h 703"/>
                <a:gd name="T84" fmla="*/ 36 w 520"/>
                <a:gd name="T85" fmla="*/ 298 h 703"/>
                <a:gd name="T86" fmla="*/ 30 w 520"/>
                <a:gd name="T87" fmla="*/ 280 h 703"/>
                <a:gd name="T88" fmla="*/ 18 w 520"/>
                <a:gd name="T89" fmla="*/ 268 h 703"/>
                <a:gd name="T90" fmla="*/ 6 w 520"/>
                <a:gd name="T91" fmla="*/ 256 h 703"/>
                <a:gd name="T92" fmla="*/ 6 w 520"/>
                <a:gd name="T93" fmla="*/ 238 h 703"/>
                <a:gd name="T94" fmla="*/ 0 w 520"/>
                <a:gd name="T95" fmla="*/ 226 h 703"/>
                <a:gd name="T96" fmla="*/ 6 w 520"/>
                <a:gd name="T97" fmla="*/ 214 h 703"/>
                <a:gd name="T98" fmla="*/ 12 w 520"/>
                <a:gd name="T99" fmla="*/ 202 h 703"/>
                <a:gd name="T100" fmla="*/ 24 w 520"/>
                <a:gd name="T101" fmla="*/ 191 h 703"/>
                <a:gd name="T102" fmla="*/ 42 w 520"/>
                <a:gd name="T103" fmla="*/ 185 h 703"/>
                <a:gd name="T104" fmla="*/ 54 w 520"/>
                <a:gd name="T105" fmla="*/ 173 h 703"/>
                <a:gd name="T106" fmla="*/ 60 w 520"/>
                <a:gd name="T107" fmla="*/ 161 h 703"/>
                <a:gd name="T108" fmla="*/ 66 w 520"/>
                <a:gd name="T109" fmla="*/ 143 h 703"/>
                <a:gd name="T110" fmla="*/ 66 w 520"/>
                <a:gd name="T111" fmla="*/ 131 h 703"/>
                <a:gd name="T112" fmla="*/ 66 w 520"/>
                <a:gd name="T113" fmla="*/ 119 h 703"/>
                <a:gd name="T114" fmla="*/ 60 w 520"/>
                <a:gd name="T115" fmla="*/ 107 h 703"/>
                <a:gd name="T116" fmla="*/ 54 w 520"/>
                <a:gd name="T117" fmla="*/ 95 h 703"/>
                <a:gd name="T118" fmla="*/ 42 w 520"/>
                <a:gd name="T119" fmla="*/ 89 h 70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20"/>
                <a:gd name="T181" fmla="*/ 0 h 703"/>
                <a:gd name="T182" fmla="*/ 520 w 520"/>
                <a:gd name="T183" fmla="*/ 703 h 70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20" h="703">
                  <a:moveTo>
                    <a:pt x="36" y="83"/>
                  </a:moveTo>
                  <a:lnTo>
                    <a:pt x="108" y="0"/>
                  </a:lnTo>
                  <a:lnTo>
                    <a:pt x="520" y="357"/>
                  </a:lnTo>
                  <a:lnTo>
                    <a:pt x="245" y="673"/>
                  </a:lnTo>
                  <a:lnTo>
                    <a:pt x="209" y="643"/>
                  </a:lnTo>
                  <a:lnTo>
                    <a:pt x="204" y="643"/>
                  </a:lnTo>
                  <a:lnTo>
                    <a:pt x="198" y="643"/>
                  </a:lnTo>
                  <a:lnTo>
                    <a:pt x="198" y="649"/>
                  </a:lnTo>
                  <a:lnTo>
                    <a:pt x="192" y="655"/>
                  </a:lnTo>
                  <a:lnTo>
                    <a:pt x="192" y="661"/>
                  </a:lnTo>
                  <a:lnTo>
                    <a:pt x="186" y="667"/>
                  </a:lnTo>
                  <a:lnTo>
                    <a:pt x="186" y="673"/>
                  </a:lnTo>
                  <a:lnTo>
                    <a:pt x="180" y="679"/>
                  </a:lnTo>
                  <a:lnTo>
                    <a:pt x="180" y="685"/>
                  </a:lnTo>
                  <a:lnTo>
                    <a:pt x="174" y="691"/>
                  </a:lnTo>
                  <a:lnTo>
                    <a:pt x="168" y="691"/>
                  </a:lnTo>
                  <a:lnTo>
                    <a:pt x="162" y="697"/>
                  </a:lnTo>
                  <a:lnTo>
                    <a:pt x="156" y="703"/>
                  </a:lnTo>
                  <a:lnTo>
                    <a:pt x="150" y="703"/>
                  </a:lnTo>
                  <a:lnTo>
                    <a:pt x="144" y="703"/>
                  </a:lnTo>
                  <a:lnTo>
                    <a:pt x="138" y="703"/>
                  </a:lnTo>
                  <a:lnTo>
                    <a:pt x="132" y="703"/>
                  </a:lnTo>
                  <a:lnTo>
                    <a:pt x="126" y="703"/>
                  </a:lnTo>
                  <a:lnTo>
                    <a:pt x="120" y="697"/>
                  </a:lnTo>
                  <a:lnTo>
                    <a:pt x="108" y="697"/>
                  </a:lnTo>
                  <a:lnTo>
                    <a:pt x="102" y="691"/>
                  </a:lnTo>
                  <a:lnTo>
                    <a:pt x="96" y="685"/>
                  </a:lnTo>
                  <a:lnTo>
                    <a:pt x="96" y="679"/>
                  </a:lnTo>
                  <a:lnTo>
                    <a:pt x="90" y="679"/>
                  </a:lnTo>
                  <a:lnTo>
                    <a:pt x="84" y="673"/>
                  </a:lnTo>
                  <a:lnTo>
                    <a:pt x="84" y="667"/>
                  </a:lnTo>
                  <a:lnTo>
                    <a:pt x="78" y="661"/>
                  </a:lnTo>
                  <a:lnTo>
                    <a:pt x="78" y="655"/>
                  </a:lnTo>
                  <a:lnTo>
                    <a:pt x="78" y="649"/>
                  </a:lnTo>
                  <a:lnTo>
                    <a:pt x="72" y="643"/>
                  </a:lnTo>
                  <a:lnTo>
                    <a:pt x="72" y="637"/>
                  </a:lnTo>
                  <a:lnTo>
                    <a:pt x="72" y="631"/>
                  </a:lnTo>
                  <a:lnTo>
                    <a:pt x="78" y="625"/>
                  </a:lnTo>
                  <a:lnTo>
                    <a:pt x="78" y="619"/>
                  </a:lnTo>
                  <a:lnTo>
                    <a:pt x="84" y="607"/>
                  </a:lnTo>
                  <a:lnTo>
                    <a:pt x="90" y="607"/>
                  </a:lnTo>
                  <a:lnTo>
                    <a:pt x="96" y="602"/>
                  </a:lnTo>
                  <a:lnTo>
                    <a:pt x="102" y="596"/>
                  </a:lnTo>
                  <a:lnTo>
                    <a:pt x="108" y="590"/>
                  </a:lnTo>
                  <a:lnTo>
                    <a:pt x="114" y="584"/>
                  </a:lnTo>
                  <a:lnTo>
                    <a:pt x="120" y="584"/>
                  </a:lnTo>
                  <a:lnTo>
                    <a:pt x="120" y="578"/>
                  </a:lnTo>
                  <a:lnTo>
                    <a:pt x="126" y="578"/>
                  </a:lnTo>
                  <a:lnTo>
                    <a:pt x="126" y="572"/>
                  </a:lnTo>
                  <a:lnTo>
                    <a:pt x="54" y="512"/>
                  </a:lnTo>
                  <a:lnTo>
                    <a:pt x="66" y="500"/>
                  </a:lnTo>
                  <a:lnTo>
                    <a:pt x="72" y="494"/>
                  </a:lnTo>
                  <a:lnTo>
                    <a:pt x="78" y="488"/>
                  </a:lnTo>
                  <a:lnTo>
                    <a:pt x="84" y="482"/>
                  </a:lnTo>
                  <a:lnTo>
                    <a:pt x="84" y="476"/>
                  </a:lnTo>
                  <a:lnTo>
                    <a:pt x="84" y="470"/>
                  </a:lnTo>
                  <a:lnTo>
                    <a:pt x="90" y="465"/>
                  </a:lnTo>
                  <a:lnTo>
                    <a:pt x="84" y="459"/>
                  </a:lnTo>
                  <a:lnTo>
                    <a:pt x="84" y="453"/>
                  </a:lnTo>
                  <a:lnTo>
                    <a:pt x="78" y="447"/>
                  </a:lnTo>
                  <a:lnTo>
                    <a:pt x="72" y="441"/>
                  </a:lnTo>
                  <a:lnTo>
                    <a:pt x="66" y="435"/>
                  </a:lnTo>
                  <a:lnTo>
                    <a:pt x="60" y="429"/>
                  </a:lnTo>
                  <a:lnTo>
                    <a:pt x="48" y="423"/>
                  </a:lnTo>
                  <a:lnTo>
                    <a:pt x="42" y="417"/>
                  </a:lnTo>
                  <a:lnTo>
                    <a:pt x="36" y="411"/>
                  </a:lnTo>
                  <a:lnTo>
                    <a:pt x="30" y="405"/>
                  </a:lnTo>
                  <a:lnTo>
                    <a:pt x="24" y="405"/>
                  </a:lnTo>
                  <a:lnTo>
                    <a:pt x="18" y="393"/>
                  </a:lnTo>
                  <a:lnTo>
                    <a:pt x="18" y="387"/>
                  </a:lnTo>
                  <a:lnTo>
                    <a:pt x="12" y="381"/>
                  </a:lnTo>
                  <a:lnTo>
                    <a:pt x="12" y="369"/>
                  </a:lnTo>
                  <a:lnTo>
                    <a:pt x="18" y="363"/>
                  </a:lnTo>
                  <a:lnTo>
                    <a:pt x="18" y="357"/>
                  </a:lnTo>
                  <a:lnTo>
                    <a:pt x="24" y="351"/>
                  </a:lnTo>
                  <a:lnTo>
                    <a:pt x="30" y="345"/>
                  </a:lnTo>
                  <a:lnTo>
                    <a:pt x="36" y="339"/>
                  </a:lnTo>
                  <a:lnTo>
                    <a:pt x="36" y="333"/>
                  </a:lnTo>
                  <a:lnTo>
                    <a:pt x="42" y="328"/>
                  </a:lnTo>
                  <a:lnTo>
                    <a:pt x="42" y="322"/>
                  </a:lnTo>
                  <a:lnTo>
                    <a:pt x="48" y="316"/>
                  </a:lnTo>
                  <a:lnTo>
                    <a:pt x="42" y="310"/>
                  </a:lnTo>
                  <a:lnTo>
                    <a:pt x="42" y="304"/>
                  </a:lnTo>
                  <a:lnTo>
                    <a:pt x="36" y="298"/>
                  </a:lnTo>
                  <a:lnTo>
                    <a:pt x="36" y="292"/>
                  </a:lnTo>
                  <a:lnTo>
                    <a:pt x="30" y="280"/>
                  </a:lnTo>
                  <a:lnTo>
                    <a:pt x="24" y="274"/>
                  </a:lnTo>
                  <a:lnTo>
                    <a:pt x="18" y="268"/>
                  </a:lnTo>
                  <a:lnTo>
                    <a:pt x="12" y="262"/>
                  </a:lnTo>
                  <a:lnTo>
                    <a:pt x="6" y="256"/>
                  </a:lnTo>
                  <a:lnTo>
                    <a:pt x="6" y="244"/>
                  </a:lnTo>
                  <a:lnTo>
                    <a:pt x="6" y="238"/>
                  </a:lnTo>
                  <a:lnTo>
                    <a:pt x="0" y="232"/>
                  </a:lnTo>
                  <a:lnTo>
                    <a:pt x="0" y="226"/>
                  </a:lnTo>
                  <a:lnTo>
                    <a:pt x="6" y="220"/>
                  </a:lnTo>
                  <a:lnTo>
                    <a:pt x="6" y="214"/>
                  </a:lnTo>
                  <a:lnTo>
                    <a:pt x="12" y="208"/>
                  </a:lnTo>
                  <a:lnTo>
                    <a:pt x="12" y="202"/>
                  </a:lnTo>
                  <a:lnTo>
                    <a:pt x="18" y="197"/>
                  </a:lnTo>
                  <a:lnTo>
                    <a:pt x="24" y="191"/>
                  </a:lnTo>
                  <a:lnTo>
                    <a:pt x="36" y="185"/>
                  </a:lnTo>
                  <a:lnTo>
                    <a:pt x="42" y="185"/>
                  </a:lnTo>
                  <a:lnTo>
                    <a:pt x="48" y="179"/>
                  </a:lnTo>
                  <a:lnTo>
                    <a:pt x="54" y="173"/>
                  </a:lnTo>
                  <a:lnTo>
                    <a:pt x="60" y="167"/>
                  </a:lnTo>
                  <a:lnTo>
                    <a:pt x="60" y="161"/>
                  </a:lnTo>
                  <a:lnTo>
                    <a:pt x="66" y="149"/>
                  </a:lnTo>
                  <a:lnTo>
                    <a:pt x="66" y="143"/>
                  </a:lnTo>
                  <a:lnTo>
                    <a:pt x="66" y="137"/>
                  </a:lnTo>
                  <a:lnTo>
                    <a:pt x="66" y="131"/>
                  </a:lnTo>
                  <a:lnTo>
                    <a:pt x="66" y="125"/>
                  </a:lnTo>
                  <a:lnTo>
                    <a:pt x="66" y="119"/>
                  </a:lnTo>
                  <a:lnTo>
                    <a:pt x="66" y="113"/>
                  </a:lnTo>
                  <a:lnTo>
                    <a:pt x="60" y="107"/>
                  </a:lnTo>
                  <a:lnTo>
                    <a:pt x="60" y="101"/>
                  </a:lnTo>
                  <a:lnTo>
                    <a:pt x="54" y="95"/>
                  </a:lnTo>
                  <a:lnTo>
                    <a:pt x="48" y="89"/>
                  </a:lnTo>
                  <a:lnTo>
                    <a:pt x="42" y="89"/>
                  </a:lnTo>
                  <a:lnTo>
                    <a:pt x="36" y="83"/>
                  </a:lnTo>
                  <a:close/>
                </a:path>
              </a:pathLst>
            </a:custGeom>
            <a:solidFill>
              <a:srgbClr val="FF00FF"/>
            </a:solidFill>
            <a:ln w="9525">
              <a:solidFill>
                <a:srgbClr val="000000"/>
              </a:solidFill>
              <a:round/>
              <a:headEnd/>
              <a:tailEnd/>
            </a:ln>
          </p:spPr>
          <p:txBody>
            <a:bodyPr/>
            <a:lstStyle/>
            <a:p>
              <a:endParaRPr lang="en-US"/>
            </a:p>
          </p:txBody>
        </p:sp>
        <p:sp>
          <p:nvSpPr>
            <p:cNvPr id="26632" name="Freeform 11"/>
            <p:cNvSpPr>
              <a:spLocks/>
            </p:cNvSpPr>
            <p:nvPr/>
          </p:nvSpPr>
          <p:spPr bwMode="auto">
            <a:xfrm>
              <a:off x="198" y="3529"/>
              <a:ext cx="556" cy="488"/>
            </a:xfrm>
            <a:custGeom>
              <a:avLst/>
              <a:gdLst>
                <a:gd name="T0" fmla="*/ 12 w 556"/>
                <a:gd name="T1" fmla="*/ 488 h 488"/>
                <a:gd name="T2" fmla="*/ 514 w 556"/>
                <a:gd name="T3" fmla="*/ 0 h 488"/>
                <a:gd name="T4" fmla="*/ 466 w 556"/>
                <a:gd name="T5" fmla="*/ 18 h 488"/>
                <a:gd name="T6" fmla="*/ 466 w 556"/>
                <a:gd name="T7" fmla="*/ 30 h 488"/>
                <a:gd name="T8" fmla="*/ 472 w 556"/>
                <a:gd name="T9" fmla="*/ 48 h 488"/>
                <a:gd name="T10" fmla="*/ 478 w 556"/>
                <a:gd name="T11" fmla="*/ 65 h 488"/>
                <a:gd name="T12" fmla="*/ 472 w 556"/>
                <a:gd name="T13" fmla="*/ 83 h 488"/>
                <a:gd name="T14" fmla="*/ 466 w 556"/>
                <a:gd name="T15" fmla="*/ 95 h 488"/>
                <a:gd name="T16" fmla="*/ 454 w 556"/>
                <a:gd name="T17" fmla="*/ 107 h 488"/>
                <a:gd name="T18" fmla="*/ 436 w 556"/>
                <a:gd name="T19" fmla="*/ 113 h 488"/>
                <a:gd name="T20" fmla="*/ 412 w 556"/>
                <a:gd name="T21" fmla="*/ 113 h 488"/>
                <a:gd name="T22" fmla="*/ 394 w 556"/>
                <a:gd name="T23" fmla="*/ 113 h 488"/>
                <a:gd name="T24" fmla="*/ 376 w 556"/>
                <a:gd name="T25" fmla="*/ 101 h 488"/>
                <a:gd name="T26" fmla="*/ 364 w 556"/>
                <a:gd name="T27" fmla="*/ 89 h 488"/>
                <a:gd name="T28" fmla="*/ 358 w 556"/>
                <a:gd name="T29" fmla="*/ 77 h 488"/>
                <a:gd name="T30" fmla="*/ 358 w 556"/>
                <a:gd name="T31" fmla="*/ 59 h 488"/>
                <a:gd name="T32" fmla="*/ 364 w 556"/>
                <a:gd name="T33" fmla="*/ 48 h 488"/>
                <a:gd name="T34" fmla="*/ 364 w 556"/>
                <a:gd name="T35" fmla="*/ 30 h 488"/>
                <a:gd name="T36" fmla="*/ 358 w 556"/>
                <a:gd name="T37" fmla="*/ 18 h 488"/>
                <a:gd name="T38" fmla="*/ 269 w 556"/>
                <a:gd name="T39" fmla="*/ 42 h 488"/>
                <a:gd name="T40" fmla="*/ 275 w 556"/>
                <a:gd name="T41" fmla="*/ 59 h 488"/>
                <a:gd name="T42" fmla="*/ 275 w 556"/>
                <a:gd name="T43" fmla="*/ 77 h 488"/>
                <a:gd name="T44" fmla="*/ 269 w 556"/>
                <a:gd name="T45" fmla="*/ 89 h 488"/>
                <a:gd name="T46" fmla="*/ 263 w 556"/>
                <a:gd name="T47" fmla="*/ 101 h 488"/>
                <a:gd name="T48" fmla="*/ 251 w 556"/>
                <a:gd name="T49" fmla="*/ 107 h 488"/>
                <a:gd name="T50" fmla="*/ 239 w 556"/>
                <a:gd name="T51" fmla="*/ 107 h 488"/>
                <a:gd name="T52" fmla="*/ 221 w 556"/>
                <a:gd name="T53" fmla="*/ 113 h 488"/>
                <a:gd name="T54" fmla="*/ 209 w 556"/>
                <a:gd name="T55" fmla="*/ 113 h 488"/>
                <a:gd name="T56" fmla="*/ 191 w 556"/>
                <a:gd name="T57" fmla="*/ 113 h 488"/>
                <a:gd name="T58" fmla="*/ 173 w 556"/>
                <a:gd name="T59" fmla="*/ 113 h 488"/>
                <a:gd name="T60" fmla="*/ 161 w 556"/>
                <a:gd name="T61" fmla="*/ 119 h 488"/>
                <a:gd name="T62" fmla="*/ 149 w 556"/>
                <a:gd name="T63" fmla="*/ 131 h 488"/>
                <a:gd name="T64" fmla="*/ 149 w 556"/>
                <a:gd name="T65" fmla="*/ 143 h 488"/>
                <a:gd name="T66" fmla="*/ 149 w 556"/>
                <a:gd name="T67" fmla="*/ 161 h 488"/>
                <a:gd name="T68" fmla="*/ 149 w 556"/>
                <a:gd name="T69" fmla="*/ 173 h 488"/>
                <a:gd name="T70" fmla="*/ 149 w 556"/>
                <a:gd name="T71" fmla="*/ 185 h 488"/>
                <a:gd name="T72" fmla="*/ 143 w 556"/>
                <a:gd name="T73" fmla="*/ 196 h 488"/>
                <a:gd name="T74" fmla="*/ 131 w 556"/>
                <a:gd name="T75" fmla="*/ 208 h 488"/>
                <a:gd name="T76" fmla="*/ 114 w 556"/>
                <a:gd name="T77" fmla="*/ 214 h 488"/>
                <a:gd name="T78" fmla="*/ 96 w 556"/>
                <a:gd name="T79" fmla="*/ 214 h 488"/>
                <a:gd name="T80" fmla="*/ 84 w 556"/>
                <a:gd name="T81" fmla="*/ 220 h 488"/>
                <a:gd name="T82" fmla="*/ 72 w 556"/>
                <a:gd name="T83" fmla="*/ 226 h 488"/>
                <a:gd name="T84" fmla="*/ 60 w 556"/>
                <a:gd name="T85" fmla="*/ 238 h 488"/>
                <a:gd name="T86" fmla="*/ 54 w 556"/>
                <a:gd name="T87" fmla="*/ 250 h 488"/>
                <a:gd name="T88" fmla="*/ 48 w 556"/>
                <a:gd name="T89" fmla="*/ 262 h 488"/>
                <a:gd name="T90" fmla="*/ 54 w 556"/>
                <a:gd name="T91" fmla="*/ 280 h 488"/>
                <a:gd name="T92" fmla="*/ 60 w 556"/>
                <a:gd name="T93" fmla="*/ 298 h 488"/>
                <a:gd name="T94" fmla="*/ 66 w 556"/>
                <a:gd name="T95" fmla="*/ 310 h 488"/>
                <a:gd name="T96" fmla="*/ 66 w 556"/>
                <a:gd name="T97" fmla="*/ 327 h 488"/>
                <a:gd name="T98" fmla="*/ 60 w 556"/>
                <a:gd name="T99" fmla="*/ 339 h 488"/>
                <a:gd name="T100" fmla="*/ 54 w 556"/>
                <a:gd name="T101" fmla="*/ 357 h 488"/>
                <a:gd name="T102" fmla="*/ 48 w 556"/>
                <a:gd name="T103" fmla="*/ 375 h 488"/>
                <a:gd name="T104" fmla="*/ 36 w 556"/>
                <a:gd name="T105" fmla="*/ 381 h 488"/>
                <a:gd name="T106" fmla="*/ 24 w 556"/>
                <a:gd name="T107" fmla="*/ 393 h 488"/>
                <a:gd name="T108" fmla="*/ 12 w 556"/>
                <a:gd name="T109" fmla="*/ 393 h 48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56"/>
                <a:gd name="T166" fmla="*/ 0 h 488"/>
                <a:gd name="T167" fmla="*/ 556 w 556"/>
                <a:gd name="T168" fmla="*/ 488 h 48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56" h="488">
                  <a:moveTo>
                    <a:pt x="0" y="399"/>
                  </a:moveTo>
                  <a:lnTo>
                    <a:pt x="12" y="488"/>
                  </a:lnTo>
                  <a:lnTo>
                    <a:pt x="556" y="441"/>
                  </a:lnTo>
                  <a:lnTo>
                    <a:pt x="514" y="0"/>
                  </a:lnTo>
                  <a:lnTo>
                    <a:pt x="466" y="6"/>
                  </a:lnTo>
                  <a:lnTo>
                    <a:pt x="466" y="18"/>
                  </a:lnTo>
                  <a:lnTo>
                    <a:pt x="466" y="24"/>
                  </a:lnTo>
                  <a:lnTo>
                    <a:pt x="466" y="30"/>
                  </a:lnTo>
                  <a:lnTo>
                    <a:pt x="472" y="36"/>
                  </a:lnTo>
                  <a:lnTo>
                    <a:pt x="472" y="48"/>
                  </a:lnTo>
                  <a:lnTo>
                    <a:pt x="478" y="59"/>
                  </a:lnTo>
                  <a:lnTo>
                    <a:pt x="478" y="65"/>
                  </a:lnTo>
                  <a:lnTo>
                    <a:pt x="478" y="71"/>
                  </a:lnTo>
                  <a:lnTo>
                    <a:pt x="472" y="83"/>
                  </a:lnTo>
                  <a:lnTo>
                    <a:pt x="472" y="89"/>
                  </a:lnTo>
                  <a:lnTo>
                    <a:pt x="466" y="95"/>
                  </a:lnTo>
                  <a:lnTo>
                    <a:pt x="460" y="101"/>
                  </a:lnTo>
                  <a:lnTo>
                    <a:pt x="454" y="107"/>
                  </a:lnTo>
                  <a:lnTo>
                    <a:pt x="442" y="113"/>
                  </a:lnTo>
                  <a:lnTo>
                    <a:pt x="436" y="113"/>
                  </a:lnTo>
                  <a:lnTo>
                    <a:pt x="424" y="113"/>
                  </a:lnTo>
                  <a:lnTo>
                    <a:pt x="412" y="113"/>
                  </a:lnTo>
                  <a:lnTo>
                    <a:pt x="400" y="113"/>
                  </a:lnTo>
                  <a:lnTo>
                    <a:pt x="394" y="113"/>
                  </a:lnTo>
                  <a:lnTo>
                    <a:pt x="388" y="107"/>
                  </a:lnTo>
                  <a:lnTo>
                    <a:pt x="376" y="101"/>
                  </a:lnTo>
                  <a:lnTo>
                    <a:pt x="370" y="101"/>
                  </a:lnTo>
                  <a:lnTo>
                    <a:pt x="364" y="89"/>
                  </a:lnTo>
                  <a:lnTo>
                    <a:pt x="364" y="83"/>
                  </a:lnTo>
                  <a:lnTo>
                    <a:pt x="358" y="77"/>
                  </a:lnTo>
                  <a:lnTo>
                    <a:pt x="358" y="71"/>
                  </a:lnTo>
                  <a:lnTo>
                    <a:pt x="358" y="59"/>
                  </a:lnTo>
                  <a:lnTo>
                    <a:pt x="358" y="53"/>
                  </a:lnTo>
                  <a:lnTo>
                    <a:pt x="364" y="48"/>
                  </a:lnTo>
                  <a:lnTo>
                    <a:pt x="364" y="42"/>
                  </a:lnTo>
                  <a:lnTo>
                    <a:pt x="364" y="30"/>
                  </a:lnTo>
                  <a:lnTo>
                    <a:pt x="364" y="24"/>
                  </a:lnTo>
                  <a:lnTo>
                    <a:pt x="358" y="18"/>
                  </a:lnTo>
                  <a:lnTo>
                    <a:pt x="269" y="24"/>
                  </a:lnTo>
                  <a:lnTo>
                    <a:pt x="269" y="42"/>
                  </a:lnTo>
                  <a:lnTo>
                    <a:pt x="269" y="53"/>
                  </a:lnTo>
                  <a:lnTo>
                    <a:pt x="275" y="59"/>
                  </a:lnTo>
                  <a:lnTo>
                    <a:pt x="275" y="71"/>
                  </a:lnTo>
                  <a:lnTo>
                    <a:pt x="275" y="77"/>
                  </a:lnTo>
                  <a:lnTo>
                    <a:pt x="269" y="83"/>
                  </a:lnTo>
                  <a:lnTo>
                    <a:pt x="269" y="89"/>
                  </a:lnTo>
                  <a:lnTo>
                    <a:pt x="269" y="95"/>
                  </a:lnTo>
                  <a:lnTo>
                    <a:pt x="263" y="101"/>
                  </a:lnTo>
                  <a:lnTo>
                    <a:pt x="257" y="107"/>
                  </a:lnTo>
                  <a:lnTo>
                    <a:pt x="251" y="107"/>
                  </a:lnTo>
                  <a:lnTo>
                    <a:pt x="245" y="107"/>
                  </a:lnTo>
                  <a:lnTo>
                    <a:pt x="239" y="107"/>
                  </a:lnTo>
                  <a:lnTo>
                    <a:pt x="233" y="113"/>
                  </a:lnTo>
                  <a:lnTo>
                    <a:pt x="221" y="113"/>
                  </a:lnTo>
                  <a:lnTo>
                    <a:pt x="215" y="113"/>
                  </a:lnTo>
                  <a:lnTo>
                    <a:pt x="209" y="113"/>
                  </a:lnTo>
                  <a:lnTo>
                    <a:pt x="203" y="113"/>
                  </a:lnTo>
                  <a:lnTo>
                    <a:pt x="191" y="113"/>
                  </a:lnTo>
                  <a:lnTo>
                    <a:pt x="185" y="113"/>
                  </a:lnTo>
                  <a:lnTo>
                    <a:pt x="173" y="113"/>
                  </a:lnTo>
                  <a:lnTo>
                    <a:pt x="167" y="119"/>
                  </a:lnTo>
                  <a:lnTo>
                    <a:pt x="161" y="119"/>
                  </a:lnTo>
                  <a:lnTo>
                    <a:pt x="155" y="125"/>
                  </a:lnTo>
                  <a:lnTo>
                    <a:pt x="149" y="131"/>
                  </a:lnTo>
                  <a:lnTo>
                    <a:pt x="149" y="137"/>
                  </a:lnTo>
                  <a:lnTo>
                    <a:pt x="149" y="143"/>
                  </a:lnTo>
                  <a:lnTo>
                    <a:pt x="149" y="149"/>
                  </a:lnTo>
                  <a:lnTo>
                    <a:pt x="149" y="161"/>
                  </a:lnTo>
                  <a:lnTo>
                    <a:pt x="149" y="167"/>
                  </a:lnTo>
                  <a:lnTo>
                    <a:pt x="149" y="173"/>
                  </a:lnTo>
                  <a:lnTo>
                    <a:pt x="149" y="179"/>
                  </a:lnTo>
                  <a:lnTo>
                    <a:pt x="149" y="185"/>
                  </a:lnTo>
                  <a:lnTo>
                    <a:pt x="143" y="190"/>
                  </a:lnTo>
                  <a:lnTo>
                    <a:pt x="143" y="196"/>
                  </a:lnTo>
                  <a:lnTo>
                    <a:pt x="137" y="202"/>
                  </a:lnTo>
                  <a:lnTo>
                    <a:pt x="131" y="208"/>
                  </a:lnTo>
                  <a:lnTo>
                    <a:pt x="119" y="208"/>
                  </a:lnTo>
                  <a:lnTo>
                    <a:pt x="114" y="214"/>
                  </a:lnTo>
                  <a:lnTo>
                    <a:pt x="108" y="214"/>
                  </a:lnTo>
                  <a:lnTo>
                    <a:pt x="96" y="214"/>
                  </a:lnTo>
                  <a:lnTo>
                    <a:pt x="90" y="220"/>
                  </a:lnTo>
                  <a:lnTo>
                    <a:pt x="84" y="220"/>
                  </a:lnTo>
                  <a:lnTo>
                    <a:pt x="78" y="226"/>
                  </a:lnTo>
                  <a:lnTo>
                    <a:pt x="72" y="226"/>
                  </a:lnTo>
                  <a:lnTo>
                    <a:pt x="66" y="232"/>
                  </a:lnTo>
                  <a:lnTo>
                    <a:pt x="60" y="238"/>
                  </a:lnTo>
                  <a:lnTo>
                    <a:pt x="54" y="244"/>
                  </a:lnTo>
                  <a:lnTo>
                    <a:pt x="54" y="250"/>
                  </a:lnTo>
                  <a:lnTo>
                    <a:pt x="48" y="256"/>
                  </a:lnTo>
                  <a:lnTo>
                    <a:pt x="48" y="262"/>
                  </a:lnTo>
                  <a:lnTo>
                    <a:pt x="54" y="274"/>
                  </a:lnTo>
                  <a:lnTo>
                    <a:pt x="54" y="280"/>
                  </a:lnTo>
                  <a:lnTo>
                    <a:pt x="54" y="286"/>
                  </a:lnTo>
                  <a:lnTo>
                    <a:pt x="60" y="298"/>
                  </a:lnTo>
                  <a:lnTo>
                    <a:pt x="60" y="304"/>
                  </a:lnTo>
                  <a:lnTo>
                    <a:pt x="66" y="310"/>
                  </a:lnTo>
                  <a:lnTo>
                    <a:pt x="66" y="321"/>
                  </a:lnTo>
                  <a:lnTo>
                    <a:pt x="66" y="327"/>
                  </a:lnTo>
                  <a:lnTo>
                    <a:pt x="60" y="333"/>
                  </a:lnTo>
                  <a:lnTo>
                    <a:pt x="60" y="339"/>
                  </a:lnTo>
                  <a:lnTo>
                    <a:pt x="60" y="351"/>
                  </a:lnTo>
                  <a:lnTo>
                    <a:pt x="54" y="357"/>
                  </a:lnTo>
                  <a:lnTo>
                    <a:pt x="54" y="363"/>
                  </a:lnTo>
                  <a:lnTo>
                    <a:pt x="48" y="375"/>
                  </a:lnTo>
                  <a:lnTo>
                    <a:pt x="42" y="381"/>
                  </a:lnTo>
                  <a:lnTo>
                    <a:pt x="36" y="381"/>
                  </a:lnTo>
                  <a:lnTo>
                    <a:pt x="30" y="387"/>
                  </a:lnTo>
                  <a:lnTo>
                    <a:pt x="24" y="393"/>
                  </a:lnTo>
                  <a:lnTo>
                    <a:pt x="18" y="393"/>
                  </a:lnTo>
                  <a:lnTo>
                    <a:pt x="12" y="393"/>
                  </a:lnTo>
                  <a:lnTo>
                    <a:pt x="0" y="399"/>
                  </a:lnTo>
                  <a:close/>
                </a:path>
              </a:pathLst>
            </a:custGeom>
            <a:solidFill>
              <a:srgbClr val="0000FF"/>
            </a:solidFill>
            <a:ln w="9525">
              <a:solidFill>
                <a:srgbClr val="000000"/>
              </a:solidFill>
              <a:round/>
              <a:headEnd/>
              <a:tailEnd/>
            </a:ln>
          </p:spPr>
          <p:txBody>
            <a:bodyPr/>
            <a:lstStyle/>
            <a:p>
              <a:endParaRPr lang="en-US"/>
            </a:p>
          </p:txBody>
        </p:sp>
        <p:sp>
          <p:nvSpPr>
            <p:cNvPr id="26633" name="Freeform 12"/>
            <p:cNvSpPr>
              <a:spLocks/>
            </p:cNvSpPr>
            <p:nvPr/>
          </p:nvSpPr>
          <p:spPr bwMode="auto">
            <a:xfrm>
              <a:off x="276" y="2957"/>
              <a:ext cx="609" cy="536"/>
            </a:xfrm>
            <a:custGeom>
              <a:avLst/>
              <a:gdLst>
                <a:gd name="T0" fmla="*/ 609 w 609"/>
                <a:gd name="T1" fmla="*/ 441 h 536"/>
                <a:gd name="T2" fmla="*/ 0 w 609"/>
                <a:gd name="T3" fmla="*/ 125 h 536"/>
                <a:gd name="T4" fmla="*/ 47 w 609"/>
                <a:gd name="T5" fmla="*/ 113 h 536"/>
                <a:gd name="T6" fmla="*/ 47 w 609"/>
                <a:gd name="T7" fmla="*/ 101 h 536"/>
                <a:gd name="T8" fmla="*/ 41 w 609"/>
                <a:gd name="T9" fmla="*/ 89 h 536"/>
                <a:gd name="T10" fmla="*/ 36 w 609"/>
                <a:gd name="T11" fmla="*/ 78 h 536"/>
                <a:gd name="T12" fmla="*/ 30 w 609"/>
                <a:gd name="T13" fmla="*/ 66 h 536"/>
                <a:gd name="T14" fmla="*/ 30 w 609"/>
                <a:gd name="T15" fmla="*/ 48 h 536"/>
                <a:gd name="T16" fmla="*/ 30 w 609"/>
                <a:gd name="T17" fmla="*/ 36 h 536"/>
                <a:gd name="T18" fmla="*/ 36 w 609"/>
                <a:gd name="T19" fmla="*/ 24 h 536"/>
                <a:gd name="T20" fmla="*/ 47 w 609"/>
                <a:gd name="T21" fmla="*/ 18 h 536"/>
                <a:gd name="T22" fmla="*/ 59 w 609"/>
                <a:gd name="T23" fmla="*/ 6 h 536"/>
                <a:gd name="T24" fmla="*/ 71 w 609"/>
                <a:gd name="T25" fmla="*/ 0 h 536"/>
                <a:gd name="T26" fmla="*/ 83 w 609"/>
                <a:gd name="T27" fmla="*/ 0 h 536"/>
                <a:gd name="T28" fmla="*/ 95 w 609"/>
                <a:gd name="T29" fmla="*/ 0 h 536"/>
                <a:gd name="T30" fmla="*/ 107 w 609"/>
                <a:gd name="T31" fmla="*/ 0 h 536"/>
                <a:gd name="T32" fmla="*/ 119 w 609"/>
                <a:gd name="T33" fmla="*/ 6 h 536"/>
                <a:gd name="T34" fmla="*/ 131 w 609"/>
                <a:gd name="T35" fmla="*/ 12 h 536"/>
                <a:gd name="T36" fmla="*/ 143 w 609"/>
                <a:gd name="T37" fmla="*/ 24 h 536"/>
                <a:gd name="T38" fmla="*/ 149 w 609"/>
                <a:gd name="T39" fmla="*/ 36 h 536"/>
                <a:gd name="T40" fmla="*/ 149 w 609"/>
                <a:gd name="T41" fmla="*/ 54 h 536"/>
                <a:gd name="T42" fmla="*/ 149 w 609"/>
                <a:gd name="T43" fmla="*/ 66 h 536"/>
                <a:gd name="T44" fmla="*/ 149 w 609"/>
                <a:gd name="T45" fmla="*/ 83 h 536"/>
                <a:gd name="T46" fmla="*/ 149 w 609"/>
                <a:gd name="T47" fmla="*/ 89 h 536"/>
                <a:gd name="T48" fmla="*/ 239 w 609"/>
                <a:gd name="T49" fmla="*/ 78 h 536"/>
                <a:gd name="T50" fmla="*/ 245 w 609"/>
                <a:gd name="T51" fmla="*/ 107 h 536"/>
                <a:gd name="T52" fmla="*/ 245 w 609"/>
                <a:gd name="T53" fmla="*/ 119 h 536"/>
                <a:gd name="T54" fmla="*/ 251 w 609"/>
                <a:gd name="T55" fmla="*/ 137 h 536"/>
                <a:gd name="T56" fmla="*/ 257 w 609"/>
                <a:gd name="T57" fmla="*/ 149 h 536"/>
                <a:gd name="T58" fmla="*/ 269 w 609"/>
                <a:gd name="T59" fmla="*/ 149 h 536"/>
                <a:gd name="T60" fmla="*/ 280 w 609"/>
                <a:gd name="T61" fmla="*/ 155 h 536"/>
                <a:gd name="T62" fmla="*/ 298 w 609"/>
                <a:gd name="T63" fmla="*/ 149 h 536"/>
                <a:gd name="T64" fmla="*/ 310 w 609"/>
                <a:gd name="T65" fmla="*/ 149 h 536"/>
                <a:gd name="T66" fmla="*/ 328 w 609"/>
                <a:gd name="T67" fmla="*/ 143 h 536"/>
                <a:gd name="T68" fmla="*/ 346 w 609"/>
                <a:gd name="T69" fmla="*/ 143 h 536"/>
                <a:gd name="T70" fmla="*/ 358 w 609"/>
                <a:gd name="T71" fmla="*/ 143 h 536"/>
                <a:gd name="T72" fmla="*/ 376 w 609"/>
                <a:gd name="T73" fmla="*/ 149 h 536"/>
                <a:gd name="T74" fmla="*/ 382 w 609"/>
                <a:gd name="T75" fmla="*/ 155 h 536"/>
                <a:gd name="T76" fmla="*/ 388 w 609"/>
                <a:gd name="T77" fmla="*/ 167 h 536"/>
                <a:gd name="T78" fmla="*/ 394 w 609"/>
                <a:gd name="T79" fmla="*/ 185 h 536"/>
                <a:gd name="T80" fmla="*/ 394 w 609"/>
                <a:gd name="T81" fmla="*/ 197 h 536"/>
                <a:gd name="T82" fmla="*/ 400 w 609"/>
                <a:gd name="T83" fmla="*/ 209 h 536"/>
                <a:gd name="T84" fmla="*/ 412 w 609"/>
                <a:gd name="T85" fmla="*/ 214 h 536"/>
                <a:gd name="T86" fmla="*/ 430 w 609"/>
                <a:gd name="T87" fmla="*/ 220 h 536"/>
                <a:gd name="T88" fmla="*/ 442 w 609"/>
                <a:gd name="T89" fmla="*/ 220 h 536"/>
                <a:gd name="T90" fmla="*/ 460 w 609"/>
                <a:gd name="T91" fmla="*/ 220 h 536"/>
                <a:gd name="T92" fmla="*/ 478 w 609"/>
                <a:gd name="T93" fmla="*/ 220 h 536"/>
                <a:gd name="T94" fmla="*/ 490 w 609"/>
                <a:gd name="T95" fmla="*/ 226 h 536"/>
                <a:gd name="T96" fmla="*/ 502 w 609"/>
                <a:gd name="T97" fmla="*/ 232 h 536"/>
                <a:gd name="T98" fmla="*/ 508 w 609"/>
                <a:gd name="T99" fmla="*/ 244 h 536"/>
                <a:gd name="T100" fmla="*/ 514 w 609"/>
                <a:gd name="T101" fmla="*/ 262 h 536"/>
                <a:gd name="T102" fmla="*/ 514 w 609"/>
                <a:gd name="T103" fmla="*/ 274 h 536"/>
                <a:gd name="T104" fmla="*/ 514 w 609"/>
                <a:gd name="T105" fmla="*/ 298 h 536"/>
                <a:gd name="T106" fmla="*/ 514 w 609"/>
                <a:gd name="T107" fmla="*/ 310 h 536"/>
                <a:gd name="T108" fmla="*/ 519 w 609"/>
                <a:gd name="T109" fmla="*/ 328 h 536"/>
                <a:gd name="T110" fmla="*/ 525 w 609"/>
                <a:gd name="T111" fmla="*/ 334 h 536"/>
                <a:gd name="T112" fmla="*/ 537 w 609"/>
                <a:gd name="T113" fmla="*/ 346 h 536"/>
                <a:gd name="T114" fmla="*/ 555 w 609"/>
                <a:gd name="T115" fmla="*/ 351 h 536"/>
                <a:gd name="T116" fmla="*/ 567 w 609"/>
                <a:gd name="T117" fmla="*/ 351 h 536"/>
                <a:gd name="T118" fmla="*/ 585 w 609"/>
                <a:gd name="T119" fmla="*/ 351 h 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09"/>
                <a:gd name="T181" fmla="*/ 0 h 536"/>
                <a:gd name="T182" fmla="*/ 609 w 609"/>
                <a:gd name="T183" fmla="*/ 536 h 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09" h="536">
                  <a:moveTo>
                    <a:pt x="591" y="351"/>
                  </a:moveTo>
                  <a:lnTo>
                    <a:pt x="609" y="441"/>
                  </a:lnTo>
                  <a:lnTo>
                    <a:pt x="71" y="536"/>
                  </a:lnTo>
                  <a:lnTo>
                    <a:pt x="0" y="125"/>
                  </a:lnTo>
                  <a:lnTo>
                    <a:pt x="47" y="113"/>
                  </a:lnTo>
                  <a:lnTo>
                    <a:pt x="47" y="107"/>
                  </a:lnTo>
                  <a:lnTo>
                    <a:pt x="47" y="101"/>
                  </a:lnTo>
                  <a:lnTo>
                    <a:pt x="47" y="95"/>
                  </a:lnTo>
                  <a:lnTo>
                    <a:pt x="41" y="89"/>
                  </a:lnTo>
                  <a:lnTo>
                    <a:pt x="41" y="83"/>
                  </a:lnTo>
                  <a:lnTo>
                    <a:pt x="36" y="78"/>
                  </a:lnTo>
                  <a:lnTo>
                    <a:pt x="36" y="72"/>
                  </a:lnTo>
                  <a:lnTo>
                    <a:pt x="30" y="66"/>
                  </a:lnTo>
                  <a:lnTo>
                    <a:pt x="30" y="60"/>
                  </a:lnTo>
                  <a:lnTo>
                    <a:pt x="30" y="48"/>
                  </a:lnTo>
                  <a:lnTo>
                    <a:pt x="30" y="42"/>
                  </a:lnTo>
                  <a:lnTo>
                    <a:pt x="30" y="36"/>
                  </a:lnTo>
                  <a:lnTo>
                    <a:pt x="36" y="30"/>
                  </a:lnTo>
                  <a:lnTo>
                    <a:pt x="36" y="24"/>
                  </a:lnTo>
                  <a:lnTo>
                    <a:pt x="41" y="24"/>
                  </a:lnTo>
                  <a:lnTo>
                    <a:pt x="47" y="18"/>
                  </a:lnTo>
                  <a:lnTo>
                    <a:pt x="53" y="12"/>
                  </a:lnTo>
                  <a:lnTo>
                    <a:pt x="59" y="6"/>
                  </a:lnTo>
                  <a:lnTo>
                    <a:pt x="65" y="6"/>
                  </a:lnTo>
                  <a:lnTo>
                    <a:pt x="71" y="0"/>
                  </a:lnTo>
                  <a:lnTo>
                    <a:pt x="77" y="0"/>
                  </a:lnTo>
                  <a:lnTo>
                    <a:pt x="83" y="0"/>
                  </a:lnTo>
                  <a:lnTo>
                    <a:pt x="89" y="0"/>
                  </a:lnTo>
                  <a:lnTo>
                    <a:pt x="95" y="0"/>
                  </a:lnTo>
                  <a:lnTo>
                    <a:pt x="101" y="0"/>
                  </a:lnTo>
                  <a:lnTo>
                    <a:pt x="107" y="0"/>
                  </a:lnTo>
                  <a:lnTo>
                    <a:pt x="113" y="0"/>
                  </a:lnTo>
                  <a:lnTo>
                    <a:pt x="119" y="6"/>
                  </a:lnTo>
                  <a:lnTo>
                    <a:pt x="125" y="12"/>
                  </a:lnTo>
                  <a:lnTo>
                    <a:pt x="131" y="12"/>
                  </a:lnTo>
                  <a:lnTo>
                    <a:pt x="137" y="18"/>
                  </a:lnTo>
                  <a:lnTo>
                    <a:pt x="143" y="24"/>
                  </a:lnTo>
                  <a:lnTo>
                    <a:pt x="143" y="30"/>
                  </a:lnTo>
                  <a:lnTo>
                    <a:pt x="149" y="36"/>
                  </a:lnTo>
                  <a:lnTo>
                    <a:pt x="149" y="42"/>
                  </a:lnTo>
                  <a:lnTo>
                    <a:pt x="149" y="54"/>
                  </a:lnTo>
                  <a:lnTo>
                    <a:pt x="149" y="60"/>
                  </a:lnTo>
                  <a:lnTo>
                    <a:pt x="149" y="66"/>
                  </a:lnTo>
                  <a:lnTo>
                    <a:pt x="149" y="78"/>
                  </a:lnTo>
                  <a:lnTo>
                    <a:pt x="149" y="83"/>
                  </a:lnTo>
                  <a:lnTo>
                    <a:pt x="149" y="89"/>
                  </a:lnTo>
                  <a:lnTo>
                    <a:pt x="149" y="95"/>
                  </a:lnTo>
                  <a:lnTo>
                    <a:pt x="239" y="78"/>
                  </a:lnTo>
                  <a:lnTo>
                    <a:pt x="239" y="95"/>
                  </a:lnTo>
                  <a:lnTo>
                    <a:pt x="245" y="107"/>
                  </a:lnTo>
                  <a:lnTo>
                    <a:pt x="245" y="113"/>
                  </a:lnTo>
                  <a:lnTo>
                    <a:pt x="245" y="119"/>
                  </a:lnTo>
                  <a:lnTo>
                    <a:pt x="251" y="131"/>
                  </a:lnTo>
                  <a:lnTo>
                    <a:pt x="251" y="137"/>
                  </a:lnTo>
                  <a:lnTo>
                    <a:pt x="257" y="143"/>
                  </a:lnTo>
                  <a:lnTo>
                    <a:pt x="257" y="149"/>
                  </a:lnTo>
                  <a:lnTo>
                    <a:pt x="263" y="149"/>
                  </a:lnTo>
                  <a:lnTo>
                    <a:pt x="269" y="149"/>
                  </a:lnTo>
                  <a:lnTo>
                    <a:pt x="275" y="155"/>
                  </a:lnTo>
                  <a:lnTo>
                    <a:pt x="280" y="155"/>
                  </a:lnTo>
                  <a:lnTo>
                    <a:pt x="286" y="155"/>
                  </a:lnTo>
                  <a:lnTo>
                    <a:pt x="298" y="149"/>
                  </a:lnTo>
                  <a:lnTo>
                    <a:pt x="304" y="149"/>
                  </a:lnTo>
                  <a:lnTo>
                    <a:pt x="310" y="149"/>
                  </a:lnTo>
                  <a:lnTo>
                    <a:pt x="316" y="143"/>
                  </a:lnTo>
                  <a:lnTo>
                    <a:pt x="328" y="143"/>
                  </a:lnTo>
                  <a:lnTo>
                    <a:pt x="334" y="143"/>
                  </a:lnTo>
                  <a:lnTo>
                    <a:pt x="346" y="143"/>
                  </a:lnTo>
                  <a:lnTo>
                    <a:pt x="352" y="143"/>
                  </a:lnTo>
                  <a:lnTo>
                    <a:pt x="358" y="143"/>
                  </a:lnTo>
                  <a:lnTo>
                    <a:pt x="364" y="143"/>
                  </a:lnTo>
                  <a:lnTo>
                    <a:pt x="376" y="149"/>
                  </a:lnTo>
                  <a:lnTo>
                    <a:pt x="382" y="149"/>
                  </a:lnTo>
                  <a:lnTo>
                    <a:pt x="382" y="155"/>
                  </a:lnTo>
                  <a:lnTo>
                    <a:pt x="388" y="161"/>
                  </a:lnTo>
                  <a:lnTo>
                    <a:pt x="388" y="167"/>
                  </a:lnTo>
                  <a:lnTo>
                    <a:pt x="388" y="179"/>
                  </a:lnTo>
                  <a:lnTo>
                    <a:pt x="394" y="185"/>
                  </a:lnTo>
                  <a:lnTo>
                    <a:pt x="394" y="191"/>
                  </a:lnTo>
                  <a:lnTo>
                    <a:pt x="394" y="197"/>
                  </a:lnTo>
                  <a:lnTo>
                    <a:pt x="400" y="203"/>
                  </a:lnTo>
                  <a:lnTo>
                    <a:pt x="400" y="209"/>
                  </a:lnTo>
                  <a:lnTo>
                    <a:pt x="406" y="214"/>
                  </a:lnTo>
                  <a:lnTo>
                    <a:pt x="412" y="214"/>
                  </a:lnTo>
                  <a:lnTo>
                    <a:pt x="424" y="214"/>
                  </a:lnTo>
                  <a:lnTo>
                    <a:pt x="430" y="220"/>
                  </a:lnTo>
                  <a:lnTo>
                    <a:pt x="436" y="220"/>
                  </a:lnTo>
                  <a:lnTo>
                    <a:pt x="442" y="220"/>
                  </a:lnTo>
                  <a:lnTo>
                    <a:pt x="454" y="220"/>
                  </a:lnTo>
                  <a:lnTo>
                    <a:pt x="460" y="220"/>
                  </a:lnTo>
                  <a:lnTo>
                    <a:pt x="472" y="220"/>
                  </a:lnTo>
                  <a:lnTo>
                    <a:pt x="478" y="220"/>
                  </a:lnTo>
                  <a:lnTo>
                    <a:pt x="484" y="220"/>
                  </a:lnTo>
                  <a:lnTo>
                    <a:pt x="490" y="226"/>
                  </a:lnTo>
                  <a:lnTo>
                    <a:pt x="496" y="226"/>
                  </a:lnTo>
                  <a:lnTo>
                    <a:pt x="502" y="232"/>
                  </a:lnTo>
                  <a:lnTo>
                    <a:pt x="508" y="238"/>
                  </a:lnTo>
                  <a:lnTo>
                    <a:pt x="508" y="244"/>
                  </a:lnTo>
                  <a:lnTo>
                    <a:pt x="514" y="250"/>
                  </a:lnTo>
                  <a:lnTo>
                    <a:pt x="514" y="262"/>
                  </a:lnTo>
                  <a:lnTo>
                    <a:pt x="514" y="268"/>
                  </a:lnTo>
                  <a:lnTo>
                    <a:pt x="514" y="274"/>
                  </a:lnTo>
                  <a:lnTo>
                    <a:pt x="514" y="286"/>
                  </a:lnTo>
                  <a:lnTo>
                    <a:pt x="514" y="298"/>
                  </a:lnTo>
                  <a:lnTo>
                    <a:pt x="514" y="304"/>
                  </a:lnTo>
                  <a:lnTo>
                    <a:pt x="514" y="310"/>
                  </a:lnTo>
                  <a:lnTo>
                    <a:pt x="514" y="316"/>
                  </a:lnTo>
                  <a:lnTo>
                    <a:pt x="519" y="328"/>
                  </a:lnTo>
                  <a:lnTo>
                    <a:pt x="525" y="334"/>
                  </a:lnTo>
                  <a:lnTo>
                    <a:pt x="531" y="340"/>
                  </a:lnTo>
                  <a:lnTo>
                    <a:pt x="537" y="346"/>
                  </a:lnTo>
                  <a:lnTo>
                    <a:pt x="543" y="351"/>
                  </a:lnTo>
                  <a:lnTo>
                    <a:pt x="555" y="351"/>
                  </a:lnTo>
                  <a:lnTo>
                    <a:pt x="561" y="351"/>
                  </a:lnTo>
                  <a:lnTo>
                    <a:pt x="567" y="351"/>
                  </a:lnTo>
                  <a:lnTo>
                    <a:pt x="573" y="351"/>
                  </a:lnTo>
                  <a:lnTo>
                    <a:pt x="585" y="351"/>
                  </a:lnTo>
                  <a:lnTo>
                    <a:pt x="591" y="351"/>
                  </a:lnTo>
                  <a:close/>
                </a:path>
              </a:pathLst>
            </a:custGeom>
            <a:solidFill>
              <a:srgbClr val="00FF00"/>
            </a:solidFill>
            <a:ln w="9525">
              <a:solidFill>
                <a:srgbClr val="000000"/>
              </a:solidFill>
              <a:round/>
              <a:headEnd/>
              <a:tailEnd/>
            </a:ln>
          </p:spPr>
          <p:txBody>
            <a:bodyPr/>
            <a:lstStyle/>
            <a:p>
              <a:endParaRPr lang="en-US"/>
            </a:p>
          </p:txBody>
        </p:sp>
        <p:sp>
          <p:nvSpPr>
            <p:cNvPr id="26634" name="Freeform 13"/>
            <p:cNvSpPr>
              <a:spLocks/>
            </p:cNvSpPr>
            <p:nvPr/>
          </p:nvSpPr>
          <p:spPr bwMode="auto">
            <a:xfrm>
              <a:off x="682" y="3195"/>
              <a:ext cx="538" cy="632"/>
            </a:xfrm>
            <a:custGeom>
              <a:avLst/>
              <a:gdLst>
                <a:gd name="T0" fmla="*/ 490 w 538"/>
                <a:gd name="T1" fmla="*/ 0 h 632"/>
                <a:gd name="T2" fmla="*/ 197 w 538"/>
                <a:gd name="T3" fmla="*/ 632 h 632"/>
                <a:gd name="T4" fmla="*/ 239 w 538"/>
                <a:gd name="T5" fmla="*/ 602 h 632"/>
                <a:gd name="T6" fmla="*/ 227 w 538"/>
                <a:gd name="T7" fmla="*/ 590 h 632"/>
                <a:gd name="T8" fmla="*/ 215 w 538"/>
                <a:gd name="T9" fmla="*/ 572 h 632"/>
                <a:gd name="T10" fmla="*/ 209 w 538"/>
                <a:gd name="T11" fmla="*/ 560 h 632"/>
                <a:gd name="T12" fmla="*/ 203 w 538"/>
                <a:gd name="T13" fmla="*/ 542 h 632"/>
                <a:gd name="T14" fmla="*/ 209 w 538"/>
                <a:gd name="T15" fmla="*/ 524 h 632"/>
                <a:gd name="T16" fmla="*/ 215 w 538"/>
                <a:gd name="T17" fmla="*/ 513 h 632"/>
                <a:gd name="T18" fmla="*/ 227 w 538"/>
                <a:gd name="T19" fmla="*/ 501 h 632"/>
                <a:gd name="T20" fmla="*/ 251 w 538"/>
                <a:gd name="T21" fmla="*/ 489 h 632"/>
                <a:gd name="T22" fmla="*/ 269 w 538"/>
                <a:gd name="T23" fmla="*/ 483 h 632"/>
                <a:gd name="T24" fmla="*/ 287 w 538"/>
                <a:gd name="T25" fmla="*/ 489 h 632"/>
                <a:gd name="T26" fmla="*/ 299 w 538"/>
                <a:gd name="T27" fmla="*/ 495 h 632"/>
                <a:gd name="T28" fmla="*/ 311 w 538"/>
                <a:gd name="T29" fmla="*/ 507 h 632"/>
                <a:gd name="T30" fmla="*/ 317 w 538"/>
                <a:gd name="T31" fmla="*/ 519 h 632"/>
                <a:gd name="T32" fmla="*/ 323 w 538"/>
                <a:gd name="T33" fmla="*/ 536 h 632"/>
                <a:gd name="T34" fmla="*/ 323 w 538"/>
                <a:gd name="T35" fmla="*/ 548 h 632"/>
                <a:gd name="T36" fmla="*/ 335 w 538"/>
                <a:gd name="T37" fmla="*/ 560 h 632"/>
                <a:gd name="T38" fmla="*/ 406 w 538"/>
                <a:gd name="T39" fmla="*/ 507 h 632"/>
                <a:gd name="T40" fmla="*/ 400 w 538"/>
                <a:gd name="T41" fmla="*/ 489 h 632"/>
                <a:gd name="T42" fmla="*/ 394 w 538"/>
                <a:gd name="T43" fmla="*/ 477 h 632"/>
                <a:gd name="T44" fmla="*/ 388 w 538"/>
                <a:gd name="T45" fmla="*/ 459 h 632"/>
                <a:gd name="T46" fmla="*/ 394 w 538"/>
                <a:gd name="T47" fmla="*/ 447 h 632"/>
                <a:gd name="T48" fmla="*/ 400 w 538"/>
                <a:gd name="T49" fmla="*/ 441 h 632"/>
                <a:gd name="T50" fmla="*/ 412 w 538"/>
                <a:gd name="T51" fmla="*/ 435 h 632"/>
                <a:gd name="T52" fmla="*/ 424 w 538"/>
                <a:gd name="T53" fmla="*/ 429 h 632"/>
                <a:gd name="T54" fmla="*/ 442 w 538"/>
                <a:gd name="T55" fmla="*/ 423 h 632"/>
                <a:gd name="T56" fmla="*/ 454 w 538"/>
                <a:gd name="T57" fmla="*/ 417 h 632"/>
                <a:gd name="T58" fmla="*/ 472 w 538"/>
                <a:gd name="T59" fmla="*/ 405 h 632"/>
                <a:gd name="T60" fmla="*/ 478 w 538"/>
                <a:gd name="T61" fmla="*/ 393 h 632"/>
                <a:gd name="T62" fmla="*/ 484 w 538"/>
                <a:gd name="T63" fmla="*/ 382 h 632"/>
                <a:gd name="T64" fmla="*/ 484 w 538"/>
                <a:gd name="T65" fmla="*/ 370 h 632"/>
                <a:gd name="T66" fmla="*/ 478 w 538"/>
                <a:gd name="T67" fmla="*/ 358 h 632"/>
                <a:gd name="T68" fmla="*/ 472 w 538"/>
                <a:gd name="T69" fmla="*/ 340 h 632"/>
                <a:gd name="T70" fmla="*/ 472 w 538"/>
                <a:gd name="T71" fmla="*/ 328 h 632"/>
                <a:gd name="T72" fmla="*/ 472 w 538"/>
                <a:gd name="T73" fmla="*/ 316 h 632"/>
                <a:gd name="T74" fmla="*/ 484 w 538"/>
                <a:gd name="T75" fmla="*/ 304 h 632"/>
                <a:gd name="T76" fmla="*/ 490 w 538"/>
                <a:gd name="T77" fmla="*/ 292 h 632"/>
                <a:gd name="T78" fmla="*/ 508 w 538"/>
                <a:gd name="T79" fmla="*/ 280 h 632"/>
                <a:gd name="T80" fmla="*/ 520 w 538"/>
                <a:gd name="T81" fmla="*/ 274 h 632"/>
                <a:gd name="T82" fmla="*/ 526 w 538"/>
                <a:gd name="T83" fmla="*/ 262 h 632"/>
                <a:gd name="T84" fmla="*/ 532 w 538"/>
                <a:gd name="T85" fmla="*/ 250 h 632"/>
                <a:gd name="T86" fmla="*/ 538 w 538"/>
                <a:gd name="T87" fmla="*/ 239 h 632"/>
                <a:gd name="T88" fmla="*/ 532 w 538"/>
                <a:gd name="T89" fmla="*/ 221 h 632"/>
                <a:gd name="T90" fmla="*/ 526 w 538"/>
                <a:gd name="T91" fmla="*/ 209 h 632"/>
                <a:gd name="T92" fmla="*/ 514 w 538"/>
                <a:gd name="T93" fmla="*/ 197 h 632"/>
                <a:gd name="T94" fmla="*/ 502 w 538"/>
                <a:gd name="T95" fmla="*/ 179 h 632"/>
                <a:gd name="T96" fmla="*/ 496 w 538"/>
                <a:gd name="T97" fmla="*/ 167 h 632"/>
                <a:gd name="T98" fmla="*/ 496 w 538"/>
                <a:gd name="T99" fmla="*/ 155 h 632"/>
                <a:gd name="T100" fmla="*/ 496 w 538"/>
                <a:gd name="T101" fmla="*/ 137 h 632"/>
                <a:gd name="T102" fmla="*/ 502 w 538"/>
                <a:gd name="T103" fmla="*/ 125 h 632"/>
                <a:gd name="T104" fmla="*/ 514 w 538"/>
                <a:gd name="T105" fmla="*/ 113 h 632"/>
                <a:gd name="T106" fmla="*/ 526 w 538"/>
                <a:gd name="T107" fmla="*/ 102 h 632"/>
                <a:gd name="T108" fmla="*/ 538 w 538"/>
                <a:gd name="T109" fmla="*/ 96 h 63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8"/>
                <a:gd name="T166" fmla="*/ 0 h 632"/>
                <a:gd name="T167" fmla="*/ 538 w 538"/>
                <a:gd name="T168" fmla="*/ 632 h 63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8" h="632">
                  <a:moveTo>
                    <a:pt x="538" y="96"/>
                  </a:moveTo>
                  <a:lnTo>
                    <a:pt x="490" y="0"/>
                  </a:lnTo>
                  <a:lnTo>
                    <a:pt x="0" y="233"/>
                  </a:lnTo>
                  <a:lnTo>
                    <a:pt x="197" y="632"/>
                  </a:lnTo>
                  <a:lnTo>
                    <a:pt x="239" y="608"/>
                  </a:lnTo>
                  <a:lnTo>
                    <a:pt x="239" y="602"/>
                  </a:lnTo>
                  <a:lnTo>
                    <a:pt x="233" y="596"/>
                  </a:lnTo>
                  <a:lnTo>
                    <a:pt x="227" y="590"/>
                  </a:lnTo>
                  <a:lnTo>
                    <a:pt x="221" y="584"/>
                  </a:lnTo>
                  <a:lnTo>
                    <a:pt x="215" y="572"/>
                  </a:lnTo>
                  <a:lnTo>
                    <a:pt x="209" y="566"/>
                  </a:lnTo>
                  <a:lnTo>
                    <a:pt x="209" y="560"/>
                  </a:lnTo>
                  <a:lnTo>
                    <a:pt x="203" y="554"/>
                  </a:lnTo>
                  <a:lnTo>
                    <a:pt x="203" y="542"/>
                  </a:lnTo>
                  <a:lnTo>
                    <a:pt x="203" y="536"/>
                  </a:lnTo>
                  <a:lnTo>
                    <a:pt x="209" y="524"/>
                  </a:lnTo>
                  <a:lnTo>
                    <a:pt x="209" y="519"/>
                  </a:lnTo>
                  <a:lnTo>
                    <a:pt x="215" y="513"/>
                  </a:lnTo>
                  <a:lnTo>
                    <a:pt x="221" y="507"/>
                  </a:lnTo>
                  <a:lnTo>
                    <a:pt x="227" y="501"/>
                  </a:lnTo>
                  <a:lnTo>
                    <a:pt x="239" y="495"/>
                  </a:lnTo>
                  <a:lnTo>
                    <a:pt x="251" y="489"/>
                  </a:lnTo>
                  <a:lnTo>
                    <a:pt x="257" y="489"/>
                  </a:lnTo>
                  <a:lnTo>
                    <a:pt x="269" y="483"/>
                  </a:lnTo>
                  <a:lnTo>
                    <a:pt x="275" y="483"/>
                  </a:lnTo>
                  <a:lnTo>
                    <a:pt x="287" y="489"/>
                  </a:lnTo>
                  <a:lnTo>
                    <a:pt x="293" y="489"/>
                  </a:lnTo>
                  <a:lnTo>
                    <a:pt x="299" y="495"/>
                  </a:lnTo>
                  <a:lnTo>
                    <a:pt x="305" y="501"/>
                  </a:lnTo>
                  <a:lnTo>
                    <a:pt x="311" y="507"/>
                  </a:lnTo>
                  <a:lnTo>
                    <a:pt x="317" y="513"/>
                  </a:lnTo>
                  <a:lnTo>
                    <a:pt x="317" y="519"/>
                  </a:lnTo>
                  <a:lnTo>
                    <a:pt x="317" y="530"/>
                  </a:lnTo>
                  <a:lnTo>
                    <a:pt x="323" y="536"/>
                  </a:lnTo>
                  <a:lnTo>
                    <a:pt x="323" y="542"/>
                  </a:lnTo>
                  <a:lnTo>
                    <a:pt x="323" y="548"/>
                  </a:lnTo>
                  <a:lnTo>
                    <a:pt x="329" y="554"/>
                  </a:lnTo>
                  <a:lnTo>
                    <a:pt x="335" y="560"/>
                  </a:lnTo>
                  <a:lnTo>
                    <a:pt x="412" y="524"/>
                  </a:lnTo>
                  <a:lnTo>
                    <a:pt x="406" y="507"/>
                  </a:lnTo>
                  <a:lnTo>
                    <a:pt x="400" y="501"/>
                  </a:lnTo>
                  <a:lnTo>
                    <a:pt x="400" y="489"/>
                  </a:lnTo>
                  <a:lnTo>
                    <a:pt x="394" y="483"/>
                  </a:lnTo>
                  <a:lnTo>
                    <a:pt x="394" y="477"/>
                  </a:lnTo>
                  <a:lnTo>
                    <a:pt x="388" y="465"/>
                  </a:lnTo>
                  <a:lnTo>
                    <a:pt x="388" y="459"/>
                  </a:lnTo>
                  <a:lnTo>
                    <a:pt x="388" y="453"/>
                  </a:lnTo>
                  <a:lnTo>
                    <a:pt x="394" y="447"/>
                  </a:lnTo>
                  <a:lnTo>
                    <a:pt x="394" y="441"/>
                  </a:lnTo>
                  <a:lnTo>
                    <a:pt x="400" y="441"/>
                  </a:lnTo>
                  <a:lnTo>
                    <a:pt x="406" y="435"/>
                  </a:lnTo>
                  <a:lnTo>
                    <a:pt x="412" y="435"/>
                  </a:lnTo>
                  <a:lnTo>
                    <a:pt x="418" y="429"/>
                  </a:lnTo>
                  <a:lnTo>
                    <a:pt x="424" y="429"/>
                  </a:lnTo>
                  <a:lnTo>
                    <a:pt x="430" y="423"/>
                  </a:lnTo>
                  <a:lnTo>
                    <a:pt x="442" y="423"/>
                  </a:lnTo>
                  <a:lnTo>
                    <a:pt x="448" y="417"/>
                  </a:lnTo>
                  <a:lnTo>
                    <a:pt x="454" y="417"/>
                  </a:lnTo>
                  <a:lnTo>
                    <a:pt x="466" y="411"/>
                  </a:lnTo>
                  <a:lnTo>
                    <a:pt x="472" y="405"/>
                  </a:lnTo>
                  <a:lnTo>
                    <a:pt x="478" y="399"/>
                  </a:lnTo>
                  <a:lnTo>
                    <a:pt x="478" y="393"/>
                  </a:lnTo>
                  <a:lnTo>
                    <a:pt x="484" y="387"/>
                  </a:lnTo>
                  <a:lnTo>
                    <a:pt x="484" y="382"/>
                  </a:lnTo>
                  <a:lnTo>
                    <a:pt x="484" y="376"/>
                  </a:lnTo>
                  <a:lnTo>
                    <a:pt x="484" y="370"/>
                  </a:lnTo>
                  <a:lnTo>
                    <a:pt x="484" y="364"/>
                  </a:lnTo>
                  <a:lnTo>
                    <a:pt x="478" y="358"/>
                  </a:lnTo>
                  <a:lnTo>
                    <a:pt x="478" y="346"/>
                  </a:lnTo>
                  <a:lnTo>
                    <a:pt x="472" y="340"/>
                  </a:lnTo>
                  <a:lnTo>
                    <a:pt x="472" y="334"/>
                  </a:lnTo>
                  <a:lnTo>
                    <a:pt x="472" y="328"/>
                  </a:lnTo>
                  <a:lnTo>
                    <a:pt x="472" y="322"/>
                  </a:lnTo>
                  <a:lnTo>
                    <a:pt x="472" y="316"/>
                  </a:lnTo>
                  <a:lnTo>
                    <a:pt x="478" y="310"/>
                  </a:lnTo>
                  <a:lnTo>
                    <a:pt x="484" y="304"/>
                  </a:lnTo>
                  <a:lnTo>
                    <a:pt x="484" y="298"/>
                  </a:lnTo>
                  <a:lnTo>
                    <a:pt x="490" y="292"/>
                  </a:lnTo>
                  <a:lnTo>
                    <a:pt x="496" y="286"/>
                  </a:lnTo>
                  <a:lnTo>
                    <a:pt x="508" y="280"/>
                  </a:lnTo>
                  <a:lnTo>
                    <a:pt x="514" y="280"/>
                  </a:lnTo>
                  <a:lnTo>
                    <a:pt x="520" y="274"/>
                  </a:lnTo>
                  <a:lnTo>
                    <a:pt x="526" y="268"/>
                  </a:lnTo>
                  <a:lnTo>
                    <a:pt x="526" y="262"/>
                  </a:lnTo>
                  <a:lnTo>
                    <a:pt x="532" y="256"/>
                  </a:lnTo>
                  <a:lnTo>
                    <a:pt x="532" y="250"/>
                  </a:lnTo>
                  <a:lnTo>
                    <a:pt x="538" y="245"/>
                  </a:lnTo>
                  <a:lnTo>
                    <a:pt x="538" y="239"/>
                  </a:lnTo>
                  <a:lnTo>
                    <a:pt x="538" y="227"/>
                  </a:lnTo>
                  <a:lnTo>
                    <a:pt x="532" y="221"/>
                  </a:lnTo>
                  <a:lnTo>
                    <a:pt x="532" y="215"/>
                  </a:lnTo>
                  <a:lnTo>
                    <a:pt x="526" y="209"/>
                  </a:lnTo>
                  <a:lnTo>
                    <a:pt x="520" y="203"/>
                  </a:lnTo>
                  <a:lnTo>
                    <a:pt x="514" y="197"/>
                  </a:lnTo>
                  <a:lnTo>
                    <a:pt x="508" y="185"/>
                  </a:lnTo>
                  <a:lnTo>
                    <a:pt x="502" y="179"/>
                  </a:lnTo>
                  <a:lnTo>
                    <a:pt x="502" y="173"/>
                  </a:lnTo>
                  <a:lnTo>
                    <a:pt x="496" y="167"/>
                  </a:lnTo>
                  <a:lnTo>
                    <a:pt x="496" y="161"/>
                  </a:lnTo>
                  <a:lnTo>
                    <a:pt x="496" y="155"/>
                  </a:lnTo>
                  <a:lnTo>
                    <a:pt x="496" y="149"/>
                  </a:lnTo>
                  <a:lnTo>
                    <a:pt x="496" y="137"/>
                  </a:lnTo>
                  <a:lnTo>
                    <a:pt x="502" y="131"/>
                  </a:lnTo>
                  <a:lnTo>
                    <a:pt x="502" y="125"/>
                  </a:lnTo>
                  <a:lnTo>
                    <a:pt x="508" y="119"/>
                  </a:lnTo>
                  <a:lnTo>
                    <a:pt x="514" y="113"/>
                  </a:lnTo>
                  <a:lnTo>
                    <a:pt x="520" y="108"/>
                  </a:lnTo>
                  <a:lnTo>
                    <a:pt x="526" y="102"/>
                  </a:lnTo>
                  <a:lnTo>
                    <a:pt x="532" y="102"/>
                  </a:lnTo>
                  <a:lnTo>
                    <a:pt x="538" y="96"/>
                  </a:lnTo>
                  <a:close/>
                </a:path>
              </a:pathLst>
            </a:custGeom>
            <a:solidFill>
              <a:srgbClr val="008080"/>
            </a:solidFill>
            <a:ln w="9525">
              <a:solidFill>
                <a:srgbClr val="000000"/>
              </a:solidFill>
              <a:round/>
              <a:headEnd/>
              <a:tailEnd/>
            </a:ln>
          </p:spPr>
          <p:txBody>
            <a:bodyPr/>
            <a:lstStyle/>
            <a:p>
              <a:endParaRPr lang="en-US"/>
            </a:p>
          </p:txBody>
        </p:sp>
        <p:sp>
          <p:nvSpPr>
            <p:cNvPr id="26635" name="Freeform 14"/>
            <p:cNvSpPr>
              <a:spLocks/>
            </p:cNvSpPr>
            <p:nvPr/>
          </p:nvSpPr>
          <p:spPr bwMode="auto">
            <a:xfrm>
              <a:off x="1017" y="3374"/>
              <a:ext cx="603" cy="661"/>
            </a:xfrm>
            <a:custGeom>
              <a:avLst/>
              <a:gdLst>
                <a:gd name="T0" fmla="*/ 239 w 603"/>
                <a:gd name="T1" fmla="*/ 107 h 661"/>
                <a:gd name="T2" fmla="*/ 233 w 603"/>
                <a:gd name="T3" fmla="*/ 54 h 661"/>
                <a:gd name="T4" fmla="*/ 262 w 603"/>
                <a:gd name="T5" fmla="*/ 6 h 661"/>
                <a:gd name="T6" fmla="*/ 328 w 603"/>
                <a:gd name="T7" fmla="*/ 0 h 661"/>
                <a:gd name="T8" fmla="*/ 364 w 603"/>
                <a:gd name="T9" fmla="*/ 30 h 661"/>
                <a:gd name="T10" fmla="*/ 370 w 603"/>
                <a:gd name="T11" fmla="*/ 71 h 661"/>
                <a:gd name="T12" fmla="*/ 364 w 603"/>
                <a:gd name="T13" fmla="*/ 119 h 661"/>
                <a:gd name="T14" fmla="*/ 400 w 603"/>
                <a:gd name="T15" fmla="*/ 149 h 661"/>
                <a:gd name="T16" fmla="*/ 448 w 603"/>
                <a:gd name="T17" fmla="*/ 161 h 661"/>
                <a:gd name="T18" fmla="*/ 466 w 603"/>
                <a:gd name="T19" fmla="*/ 185 h 661"/>
                <a:gd name="T20" fmla="*/ 472 w 603"/>
                <a:gd name="T21" fmla="*/ 214 h 661"/>
                <a:gd name="T22" fmla="*/ 490 w 603"/>
                <a:gd name="T23" fmla="*/ 244 h 661"/>
                <a:gd name="T24" fmla="*/ 525 w 603"/>
                <a:gd name="T25" fmla="*/ 250 h 661"/>
                <a:gd name="T26" fmla="*/ 573 w 603"/>
                <a:gd name="T27" fmla="*/ 250 h 661"/>
                <a:gd name="T28" fmla="*/ 597 w 603"/>
                <a:gd name="T29" fmla="*/ 262 h 661"/>
                <a:gd name="T30" fmla="*/ 603 w 603"/>
                <a:gd name="T31" fmla="*/ 316 h 661"/>
                <a:gd name="T32" fmla="*/ 597 w 603"/>
                <a:gd name="T33" fmla="*/ 381 h 661"/>
                <a:gd name="T34" fmla="*/ 573 w 603"/>
                <a:gd name="T35" fmla="*/ 393 h 661"/>
                <a:gd name="T36" fmla="*/ 525 w 603"/>
                <a:gd name="T37" fmla="*/ 393 h 661"/>
                <a:gd name="T38" fmla="*/ 490 w 603"/>
                <a:gd name="T39" fmla="*/ 399 h 661"/>
                <a:gd name="T40" fmla="*/ 472 w 603"/>
                <a:gd name="T41" fmla="*/ 417 h 661"/>
                <a:gd name="T42" fmla="*/ 466 w 603"/>
                <a:gd name="T43" fmla="*/ 459 h 661"/>
                <a:gd name="T44" fmla="*/ 448 w 603"/>
                <a:gd name="T45" fmla="*/ 482 h 661"/>
                <a:gd name="T46" fmla="*/ 406 w 603"/>
                <a:gd name="T47" fmla="*/ 494 h 661"/>
                <a:gd name="T48" fmla="*/ 370 w 603"/>
                <a:gd name="T49" fmla="*/ 512 h 661"/>
                <a:gd name="T50" fmla="*/ 364 w 603"/>
                <a:gd name="T51" fmla="*/ 548 h 661"/>
                <a:gd name="T52" fmla="*/ 370 w 603"/>
                <a:gd name="T53" fmla="*/ 590 h 661"/>
                <a:gd name="T54" fmla="*/ 352 w 603"/>
                <a:gd name="T55" fmla="*/ 637 h 661"/>
                <a:gd name="T56" fmla="*/ 328 w 603"/>
                <a:gd name="T57" fmla="*/ 655 h 661"/>
                <a:gd name="T58" fmla="*/ 280 w 603"/>
                <a:gd name="T59" fmla="*/ 661 h 661"/>
                <a:gd name="T60" fmla="*/ 245 w 603"/>
                <a:gd name="T61" fmla="*/ 643 h 661"/>
                <a:gd name="T62" fmla="*/ 233 w 603"/>
                <a:gd name="T63" fmla="*/ 613 h 661"/>
                <a:gd name="T64" fmla="*/ 233 w 603"/>
                <a:gd name="T65" fmla="*/ 572 h 661"/>
                <a:gd name="T66" fmla="*/ 239 w 603"/>
                <a:gd name="T67" fmla="*/ 536 h 661"/>
                <a:gd name="T68" fmla="*/ 215 w 603"/>
                <a:gd name="T69" fmla="*/ 512 h 661"/>
                <a:gd name="T70" fmla="*/ 179 w 603"/>
                <a:gd name="T71" fmla="*/ 506 h 661"/>
                <a:gd name="T72" fmla="*/ 143 w 603"/>
                <a:gd name="T73" fmla="*/ 488 h 661"/>
                <a:gd name="T74" fmla="*/ 131 w 603"/>
                <a:gd name="T75" fmla="*/ 453 h 661"/>
                <a:gd name="T76" fmla="*/ 119 w 603"/>
                <a:gd name="T77" fmla="*/ 423 h 661"/>
                <a:gd name="T78" fmla="*/ 83 w 603"/>
                <a:gd name="T79" fmla="*/ 411 h 661"/>
                <a:gd name="T80" fmla="*/ 47 w 603"/>
                <a:gd name="T81" fmla="*/ 411 h 661"/>
                <a:gd name="T82" fmla="*/ 12 w 603"/>
                <a:gd name="T83" fmla="*/ 405 h 661"/>
                <a:gd name="T84" fmla="*/ 0 w 603"/>
                <a:gd name="T85" fmla="*/ 357 h 661"/>
                <a:gd name="T86" fmla="*/ 0 w 603"/>
                <a:gd name="T87" fmla="*/ 298 h 661"/>
                <a:gd name="T88" fmla="*/ 12 w 603"/>
                <a:gd name="T89" fmla="*/ 256 h 661"/>
                <a:gd name="T90" fmla="*/ 41 w 603"/>
                <a:gd name="T91" fmla="*/ 250 h 661"/>
                <a:gd name="T92" fmla="*/ 89 w 603"/>
                <a:gd name="T93" fmla="*/ 250 h 661"/>
                <a:gd name="T94" fmla="*/ 125 w 603"/>
                <a:gd name="T95" fmla="*/ 238 h 661"/>
                <a:gd name="T96" fmla="*/ 137 w 603"/>
                <a:gd name="T97" fmla="*/ 203 h 661"/>
                <a:gd name="T98" fmla="*/ 149 w 603"/>
                <a:gd name="T99" fmla="*/ 167 h 661"/>
                <a:gd name="T100" fmla="*/ 191 w 603"/>
                <a:gd name="T101" fmla="*/ 155 h 66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03"/>
                <a:gd name="T154" fmla="*/ 0 h 661"/>
                <a:gd name="T155" fmla="*/ 603 w 603"/>
                <a:gd name="T156" fmla="*/ 661 h 66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03" h="661">
                  <a:moveTo>
                    <a:pt x="227" y="137"/>
                  </a:moveTo>
                  <a:lnTo>
                    <a:pt x="233" y="131"/>
                  </a:lnTo>
                  <a:lnTo>
                    <a:pt x="239" y="125"/>
                  </a:lnTo>
                  <a:lnTo>
                    <a:pt x="239" y="119"/>
                  </a:lnTo>
                  <a:lnTo>
                    <a:pt x="239" y="107"/>
                  </a:lnTo>
                  <a:lnTo>
                    <a:pt x="239" y="95"/>
                  </a:lnTo>
                  <a:lnTo>
                    <a:pt x="239" y="83"/>
                  </a:lnTo>
                  <a:lnTo>
                    <a:pt x="233" y="71"/>
                  </a:lnTo>
                  <a:lnTo>
                    <a:pt x="233" y="60"/>
                  </a:lnTo>
                  <a:lnTo>
                    <a:pt x="233" y="54"/>
                  </a:lnTo>
                  <a:lnTo>
                    <a:pt x="233" y="42"/>
                  </a:lnTo>
                  <a:lnTo>
                    <a:pt x="239" y="30"/>
                  </a:lnTo>
                  <a:lnTo>
                    <a:pt x="245" y="24"/>
                  </a:lnTo>
                  <a:lnTo>
                    <a:pt x="256" y="12"/>
                  </a:lnTo>
                  <a:lnTo>
                    <a:pt x="262" y="6"/>
                  </a:lnTo>
                  <a:lnTo>
                    <a:pt x="274" y="6"/>
                  </a:lnTo>
                  <a:lnTo>
                    <a:pt x="286" y="0"/>
                  </a:lnTo>
                  <a:lnTo>
                    <a:pt x="298" y="0"/>
                  </a:lnTo>
                  <a:lnTo>
                    <a:pt x="316" y="0"/>
                  </a:lnTo>
                  <a:lnTo>
                    <a:pt x="328" y="0"/>
                  </a:lnTo>
                  <a:lnTo>
                    <a:pt x="340" y="6"/>
                  </a:lnTo>
                  <a:lnTo>
                    <a:pt x="346" y="12"/>
                  </a:lnTo>
                  <a:lnTo>
                    <a:pt x="352" y="12"/>
                  </a:lnTo>
                  <a:lnTo>
                    <a:pt x="358" y="18"/>
                  </a:lnTo>
                  <a:lnTo>
                    <a:pt x="364" y="30"/>
                  </a:lnTo>
                  <a:lnTo>
                    <a:pt x="370" y="36"/>
                  </a:lnTo>
                  <a:lnTo>
                    <a:pt x="370" y="42"/>
                  </a:lnTo>
                  <a:lnTo>
                    <a:pt x="370" y="54"/>
                  </a:lnTo>
                  <a:lnTo>
                    <a:pt x="370" y="66"/>
                  </a:lnTo>
                  <a:lnTo>
                    <a:pt x="370" y="71"/>
                  </a:lnTo>
                  <a:lnTo>
                    <a:pt x="370" y="83"/>
                  </a:lnTo>
                  <a:lnTo>
                    <a:pt x="370" y="95"/>
                  </a:lnTo>
                  <a:lnTo>
                    <a:pt x="364" y="107"/>
                  </a:lnTo>
                  <a:lnTo>
                    <a:pt x="364" y="113"/>
                  </a:lnTo>
                  <a:lnTo>
                    <a:pt x="364" y="119"/>
                  </a:lnTo>
                  <a:lnTo>
                    <a:pt x="370" y="125"/>
                  </a:lnTo>
                  <a:lnTo>
                    <a:pt x="370" y="137"/>
                  </a:lnTo>
                  <a:lnTo>
                    <a:pt x="382" y="143"/>
                  </a:lnTo>
                  <a:lnTo>
                    <a:pt x="388" y="149"/>
                  </a:lnTo>
                  <a:lnTo>
                    <a:pt x="400" y="149"/>
                  </a:lnTo>
                  <a:lnTo>
                    <a:pt x="406" y="155"/>
                  </a:lnTo>
                  <a:lnTo>
                    <a:pt x="418" y="155"/>
                  </a:lnTo>
                  <a:lnTo>
                    <a:pt x="430" y="155"/>
                  </a:lnTo>
                  <a:lnTo>
                    <a:pt x="442" y="161"/>
                  </a:lnTo>
                  <a:lnTo>
                    <a:pt x="448" y="161"/>
                  </a:lnTo>
                  <a:lnTo>
                    <a:pt x="454" y="167"/>
                  </a:lnTo>
                  <a:lnTo>
                    <a:pt x="460" y="167"/>
                  </a:lnTo>
                  <a:lnTo>
                    <a:pt x="466" y="173"/>
                  </a:lnTo>
                  <a:lnTo>
                    <a:pt x="466" y="179"/>
                  </a:lnTo>
                  <a:lnTo>
                    <a:pt x="466" y="185"/>
                  </a:lnTo>
                  <a:lnTo>
                    <a:pt x="472" y="191"/>
                  </a:lnTo>
                  <a:lnTo>
                    <a:pt x="472" y="197"/>
                  </a:lnTo>
                  <a:lnTo>
                    <a:pt x="472" y="203"/>
                  </a:lnTo>
                  <a:lnTo>
                    <a:pt x="472" y="208"/>
                  </a:lnTo>
                  <a:lnTo>
                    <a:pt x="472" y="214"/>
                  </a:lnTo>
                  <a:lnTo>
                    <a:pt x="472" y="226"/>
                  </a:lnTo>
                  <a:lnTo>
                    <a:pt x="472" y="232"/>
                  </a:lnTo>
                  <a:lnTo>
                    <a:pt x="478" y="238"/>
                  </a:lnTo>
                  <a:lnTo>
                    <a:pt x="484" y="238"/>
                  </a:lnTo>
                  <a:lnTo>
                    <a:pt x="490" y="244"/>
                  </a:lnTo>
                  <a:lnTo>
                    <a:pt x="495" y="250"/>
                  </a:lnTo>
                  <a:lnTo>
                    <a:pt x="501" y="250"/>
                  </a:lnTo>
                  <a:lnTo>
                    <a:pt x="513" y="250"/>
                  </a:lnTo>
                  <a:lnTo>
                    <a:pt x="519" y="250"/>
                  </a:lnTo>
                  <a:lnTo>
                    <a:pt x="525" y="250"/>
                  </a:lnTo>
                  <a:lnTo>
                    <a:pt x="537" y="250"/>
                  </a:lnTo>
                  <a:lnTo>
                    <a:pt x="549" y="250"/>
                  </a:lnTo>
                  <a:lnTo>
                    <a:pt x="555" y="250"/>
                  </a:lnTo>
                  <a:lnTo>
                    <a:pt x="561" y="250"/>
                  </a:lnTo>
                  <a:lnTo>
                    <a:pt x="573" y="250"/>
                  </a:lnTo>
                  <a:lnTo>
                    <a:pt x="579" y="250"/>
                  </a:lnTo>
                  <a:lnTo>
                    <a:pt x="585" y="256"/>
                  </a:lnTo>
                  <a:lnTo>
                    <a:pt x="591" y="256"/>
                  </a:lnTo>
                  <a:lnTo>
                    <a:pt x="597" y="262"/>
                  </a:lnTo>
                  <a:lnTo>
                    <a:pt x="597" y="268"/>
                  </a:lnTo>
                  <a:lnTo>
                    <a:pt x="603" y="274"/>
                  </a:lnTo>
                  <a:lnTo>
                    <a:pt x="603" y="286"/>
                  </a:lnTo>
                  <a:lnTo>
                    <a:pt x="603" y="298"/>
                  </a:lnTo>
                  <a:lnTo>
                    <a:pt x="603" y="316"/>
                  </a:lnTo>
                  <a:lnTo>
                    <a:pt x="603" y="328"/>
                  </a:lnTo>
                  <a:lnTo>
                    <a:pt x="603" y="351"/>
                  </a:lnTo>
                  <a:lnTo>
                    <a:pt x="597" y="363"/>
                  </a:lnTo>
                  <a:lnTo>
                    <a:pt x="597" y="375"/>
                  </a:lnTo>
                  <a:lnTo>
                    <a:pt x="597" y="381"/>
                  </a:lnTo>
                  <a:lnTo>
                    <a:pt x="591" y="387"/>
                  </a:lnTo>
                  <a:lnTo>
                    <a:pt x="585" y="393"/>
                  </a:lnTo>
                  <a:lnTo>
                    <a:pt x="579" y="393"/>
                  </a:lnTo>
                  <a:lnTo>
                    <a:pt x="573" y="393"/>
                  </a:lnTo>
                  <a:lnTo>
                    <a:pt x="561" y="399"/>
                  </a:lnTo>
                  <a:lnTo>
                    <a:pt x="549" y="393"/>
                  </a:lnTo>
                  <a:lnTo>
                    <a:pt x="537" y="393"/>
                  </a:lnTo>
                  <a:lnTo>
                    <a:pt x="531" y="393"/>
                  </a:lnTo>
                  <a:lnTo>
                    <a:pt x="525" y="393"/>
                  </a:lnTo>
                  <a:lnTo>
                    <a:pt x="519" y="393"/>
                  </a:lnTo>
                  <a:lnTo>
                    <a:pt x="507" y="393"/>
                  </a:lnTo>
                  <a:lnTo>
                    <a:pt x="501" y="393"/>
                  </a:lnTo>
                  <a:lnTo>
                    <a:pt x="495" y="399"/>
                  </a:lnTo>
                  <a:lnTo>
                    <a:pt x="490" y="399"/>
                  </a:lnTo>
                  <a:lnTo>
                    <a:pt x="484" y="399"/>
                  </a:lnTo>
                  <a:lnTo>
                    <a:pt x="478" y="405"/>
                  </a:lnTo>
                  <a:lnTo>
                    <a:pt x="478" y="411"/>
                  </a:lnTo>
                  <a:lnTo>
                    <a:pt x="472" y="411"/>
                  </a:lnTo>
                  <a:lnTo>
                    <a:pt x="472" y="417"/>
                  </a:lnTo>
                  <a:lnTo>
                    <a:pt x="472" y="423"/>
                  </a:lnTo>
                  <a:lnTo>
                    <a:pt x="466" y="429"/>
                  </a:lnTo>
                  <a:lnTo>
                    <a:pt x="472" y="435"/>
                  </a:lnTo>
                  <a:lnTo>
                    <a:pt x="472" y="447"/>
                  </a:lnTo>
                  <a:lnTo>
                    <a:pt x="466" y="459"/>
                  </a:lnTo>
                  <a:lnTo>
                    <a:pt x="466" y="465"/>
                  </a:lnTo>
                  <a:lnTo>
                    <a:pt x="460" y="471"/>
                  </a:lnTo>
                  <a:lnTo>
                    <a:pt x="460" y="476"/>
                  </a:lnTo>
                  <a:lnTo>
                    <a:pt x="454" y="476"/>
                  </a:lnTo>
                  <a:lnTo>
                    <a:pt x="448" y="482"/>
                  </a:lnTo>
                  <a:lnTo>
                    <a:pt x="442" y="482"/>
                  </a:lnTo>
                  <a:lnTo>
                    <a:pt x="430" y="488"/>
                  </a:lnTo>
                  <a:lnTo>
                    <a:pt x="424" y="488"/>
                  </a:lnTo>
                  <a:lnTo>
                    <a:pt x="412" y="488"/>
                  </a:lnTo>
                  <a:lnTo>
                    <a:pt x="406" y="494"/>
                  </a:lnTo>
                  <a:lnTo>
                    <a:pt x="400" y="494"/>
                  </a:lnTo>
                  <a:lnTo>
                    <a:pt x="394" y="494"/>
                  </a:lnTo>
                  <a:lnTo>
                    <a:pt x="382" y="500"/>
                  </a:lnTo>
                  <a:lnTo>
                    <a:pt x="376" y="506"/>
                  </a:lnTo>
                  <a:lnTo>
                    <a:pt x="370" y="512"/>
                  </a:lnTo>
                  <a:lnTo>
                    <a:pt x="364" y="518"/>
                  </a:lnTo>
                  <a:lnTo>
                    <a:pt x="364" y="524"/>
                  </a:lnTo>
                  <a:lnTo>
                    <a:pt x="364" y="530"/>
                  </a:lnTo>
                  <a:lnTo>
                    <a:pt x="364" y="542"/>
                  </a:lnTo>
                  <a:lnTo>
                    <a:pt x="364" y="548"/>
                  </a:lnTo>
                  <a:lnTo>
                    <a:pt x="364" y="554"/>
                  </a:lnTo>
                  <a:lnTo>
                    <a:pt x="370" y="566"/>
                  </a:lnTo>
                  <a:lnTo>
                    <a:pt x="370" y="572"/>
                  </a:lnTo>
                  <a:lnTo>
                    <a:pt x="370" y="584"/>
                  </a:lnTo>
                  <a:lnTo>
                    <a:pt x="370" y="590"/>
                  </a:lnTo>
                  <a:lnTo>
                    <a:pt x="370" y="602"/>
                  </a:lnTo>
                  <a:lnTo>
                    <a:pt x="364" y="608"/>
                  </a:lnTo>
                  <a:lnTo>
                    <a:pt x="364" y="619"/>
                  </a:lnTo>
                  <a:lnTo>
                    <a:pt x="358" y="625"/>
                  </a:lnTo>
                  <a:lnTo>
                    <a:pt x="352" y="637"/>
                  </a:lnTo>
                  <a:lnTo>
                    <a:pt x="352" y="643"/>
                  </a:lnTo>
                  <a:lnTo>
                    <a:pt x="346" y="643"/>
                  </a:lnTo>
                  <a:lnTo>
                    <a:pt x="340" y="649"/>
                  </a:lnTo>
                  <a:lnTo>
                    <a:pt x="334" y="655"/>
                  </a:lnTo>
                  <a:lnTo>
                    <a:pt x="328" y="655"/>
                  </a:lnTo>
                  <a:lnTo>
                    <a:pt x="322" y="661"/>
                  </a:lnTo>
                  <a:lnTo>
                    <a:pt x="310" y="661"/>
                  </a:lnTo>
                  <a:lnTo>
                    <a:pt x="298" y="661"/>
                  </a:lnTo>
                  <a:lnTo>
                    <a:pt x="286" y="661"/>
                  </a:lnTo>
                  <a:lnTo>
                    <a:pt x="280" y="661"/>
                  </a:lnTo>
                  <a:lnTo>
                    <a:pt x="274" y="661"/>
                  </a:lnTo>
                  <a:lnTo>
                    <a:pt x="262" y="655"/>
                  </a:lnTo>
                  <a:lnTo>
                    <a:pt x="256" y="649"/>
                  </a:lnTo>
                  <a:lnTo>
                    <a:pt x="251" y="649"/>
                  </a:lnTo>
                  <a:lnTo>
                    <a:pt x="245" y="643"/>
                  </a:lnTo>
                  <a:lnTo>
                    <a:pt x="245" y="637"/>
                  </a:lnTo>
                  <a:lnTo>
                    <a:pt x="239" y="631"/>
                  </a:lnTo>
                  <a:lnTo>
                    <a:pt x="233" y="625"/>
                  </a:lnTo>
                  <a:lnTo>
                    <a:pt x="233" y="619"/>
                  </a:lnTo>
                  <a:lnTo>
                    <a:pt x="233" y="613"/>
                  </a:lnTo>
                  <a:lnTo>
                    <a:pt x="233" y="608"/>
                  </a:lnTo>
                  <a:lnTo>
                    <a:pt x="233" y="596"/>
                  </a:lnTo>
                  <a:lnTo>
                    <a:pt x="233" y="590"/>
                  </a:lnTo>
                  <a:lnTo>
                    <a:pt x="233" y="584"/>
                  </a:lnTo>
                  <a:lnTo>
                    <a:pt x="233" y="572"/>
                  </a:lnTo>
                  <a:lnTo>
                    <a:pt x="239" y="566"/>
                  </a:lnTo>
                  <a:lnTo>
                    <a:pt x="239" y="554"/>
                  </a:lnTo>
                  <a:lnTo>
                    <a:pt x="239" y="548"/>
                  </a:lnTo>
                  <a:lnTo>
                    <a:pt x="239" y="542"/>
                  </a:lnTo>
                  <a:lnTo>
                    <a:pt x="239" y="536"/>
                  </a:lnTo>
                  <a:lnTo>
                    <a:pt x="233" y="530"/>
                  </a:lnTo>
                  <a:lnTo>
                    <a:pt x="227" y="524"/>
                  </a:lnTo>
                  <a:lnTo>
                    <a:pt x="221" y="518"/>
                  </a:lnTo>
                  <a:lnTo>
                    <a:pt x="215" y="512"/>
                  </a:lnTo>
                  <a:lnTo>
                    <a:pt x="209" y="512"/>
                  </a:lnTo>
                  <a:lnTo>
                    <a:pt x="203" y="512"/>
                  </a:lnTo>
                  <a:lnTo>
                    <a:pt x="191" y="506"/>
                  </a:lnTo>
                  <a:lnTo>
                    <a:pt x="185" y="506"/>
                  </a:lnTo>
                  <a:lnTo>
                    <a:pt x="179" y="506"/>
                  </a:lnTo>
                  <a:lnTo>
                    <a:pt x="167" y="500"/>
                  </a:lnTo>
                  <a:lnTo>
                    <a:pt x="161" y="500"/>
                  </a:lnTo>
                  <a:lnTo>
                    <a:pt x="155" y="500"/>
                  </a:lnTo>
                  <a:lnTo>
                    <a:pt x="149" y="494"/>
                  </a:lnTo>
                  <a:lnTo>
                    <a:pt x="143" y="488"/>
                  </a:lnTo>
                  <a:lnTo>
                    <a:pt x="137" y="482"/>
                  </a:lnTo>
                  <a:lnTo>
                    <a:pt x="137" y="476"/>
                  </a:lnTo>
                  <a:lnTo>
                    <a:pt x="131" y="471"/>
                  </a:lnTo>
                  <a:lnTo>
                    <a:pt x="131" y="459"/>
                  </a:lnTo>
                  <a:lnTo>
                    <a:pt x="131" y="453"/>
                  </a:lnTo>
                  <a:lnTo>
                    <a:pt x="131" y="447"/>
                  </a:lnTo>
                  <a:lnTo>
                    <a:pt x="131" y="441"/>
                  </a:lnTo>
                  <a:lnTo>
                    <a:pt x="131" y="435"/>
                  </a:lnTo>
                  <a:lnTo>
                    <a:pt x="125" y="423"/>
                  </a:lnTo>
                  <a:lnTo>
                    <a:pt x="119" y="423"/>
                  </a:lnTo>
                  <a:lnTo>
                    <a:pt x="113" y="417"/>
                  </a:lnTo>
                  <a:lnTo>
                    <a:pt x="107" y="417"/>
                  </a:lnTo>
                  <a:lnTo>
                    <a:pt x="101" y="411"/>
                  </a:lnTo>
                  <a:lnTo>
                    <a:pt x="95" y="411"/>
                  </a:lnTo>
                  <a:lnTo>
                    <a:pt x="83" y="411"/>
                  </a:lnTo>
                  <a:lnTo>
                    <a:pt x="77" y="411"/>
                  </a:lnTo>
                  <a:lnTo>
                    <a:pt x="71" y="411"/>
                  </a:lnTo>
                  <a:lnTo>
                    <a:pt x="65" y="411"/>
                  </a:lnTo>
                  <a:lnTo>
                    <a:pt x="53" y="411"/>
                  </a:lnTo>
                  <a:lnTo>
                    <a:pt x="47" y="411"/>
                  </a:lnTo>
                  <a:lnTo>
                    <a:pt x="35" y="411"/>
                  </a:lnTo>
                  <a:lnTo>
                    <a:pt x="29" y="411"/>
                  </a:lnTo>
                  <a:lnTo>
                    <a:pt x="23" y="411"/>
                  </a:lnTo>
                  <a:lnTo>
                    <a:pt x="17" y="405"/>
                  </a:lnTo>
                  <a:lnTo>
                    <a:pt x="12" y="405"/>
                  </a:lnTo>
                  <a:lnTo>
                    <a:pt x="6" y="399"/>
                  </a:lnTo>
                  <a:lnTo>
                    <a:pt x="6" y="393"/>
                  </a:lnTo>
                  <a:lnTo>
                    <a:pt x="0" y="381"/>
                  </a:lnTo>
                  <a:lnTo>
                    <a:pt x="0" y="369"/>
                  </a:lnTo>
                  <a:lnTo>
                    <a:pt x="0" y="357"/>
                  </a:lnTo>
                  <a:lnTo>
                    <a:pt x="0" y="345"/>
                  </a:lnTo>
                  <a:lnTo>
                    <a:pt x="0" y="334"/>
                  </a:lnTo>
                  <a:lnTo>
                    <a:pt x="0" y="322"/>
                  </a:lnTo>
                  <a:lnTo>
                    <a:pt x="0" y="310"/>
                  </a:lnTo>
                  <a:lnTo>
                    <a:pt x="0" y="298"/>
                  </a:lnTo>
                  <a:lnTo>
                    <a:pt x="0" y="286"/>
                  </a:lnTo>
                  <a:lnTo>
                    <a:pt x="6" y="274"/>
                  </a:lnTo>
                  <a:lnTo>
                    <a:pt x="6" y="268"/>
                  </a:lnTo>
                  <a:lnTo>
                    <a:pt x="12" y="262"/>
                  </a:lnTo>
                  <a:lnTo>
                    <a:pt x="12" y="256"/>
                  </a:lnTo>
                  <a:lnTo>
                    <a:pt x="17" y="256"/>
                  </a:lnTo>
                  <a:lnTo>
                    <a:pt x="23" y="250"/>
                  </a:lnTo>
                  <a:lnTo>
                    <a:pt x="29" y="250"/>
                  </a:lnTo>
                  <a:lnTo>
                    <a:pt x="35" y="250"/>
                  </a:lnTo>
                  <a:lnTo>
                    <a:pt x="41" y="250"/>
                  </a:lnTo>
                  <a:lnTo>
                    <a:pt x="47" y="250"/>
                  </a:lnTo>
                  <a:lnTo>
                    <a:pt x="59" y="250"/>
                  </a:lnTo>
                  <a:lnTo>
                    <a:pt x="71" y="250"/>
                  </a:lnTo>
                  <a:lnTo>
                    <a:pt x="77" y="250"/>
                  </a:lnTo>
                  <a:lnTo>
                    <a:pt x="89" y="250"/>
                  </a:lnTo>
                  <a:lnTo>
                    <a:pt x="101" y="250"/>
                  </a:lnTo>
                  <a:lnTo>
                    <a:pt x="107" y="250"/>
                  </a:lnTo>
                  <a:lnTo>
                    <a:pt x="113" y="244"/>
                  </a:lnTo>
                  <a:lnTo>
                    <a:pt x="119" y="244"/>
                  </a:lnTo>
                  <a:lnTo>
                    <a:pt x="125" y="238"/>
                  </a:lnTo>
                  <a:lnTo>
                    <a:pt x="131" y="232"/>
                  </a:lnTo>
                  <a:lnTo>
                    <a:pt x="137" y="226"/>
                  </a:lnTo>
                  <a:lnTo>
                    <a:pt x="137" y="214"/>
                  </a:lnTo>
                  <a:lnTo>
                    <a:pt x="137" y="203"/>
                  </a:lnTo>
                  <a:lnTo>
                    <a:pt x="137" y="191"/>
                  </a:lnTo>
                  <a:lnTo>
                    <a:pt x="137" y="185"/>
                  </a:lnTo>
                  <a:lnTo>
                    <a:pt x="137" y="179"/>
                  </a:lnTo>
                  <a:lnTo>
                    <a:pt x="143" y="173"/>
                  </a:lnTo>
                  <a:lnTo>
                    <a:pt x="149" y="167"/>
                  </a:lnTo>
                  <a:lnTo>
                    <a:pt x="155" y="161"/>
                  </a:lnTo>
                  <a:lnTo>
                    <a:pt x="167" y="161"/>
                  </a:lnTo>
                  <a:lnTo>
                    <a:pt x="173" y="161"/>
                  </a:lnTo>
                  <a:lnTo>
                    <a:pt x="179" y="155"/>
                  </a:lnTo>
                  <a:lnTo>
                    <a:pt x="191" y="155"/>
                  </a:lnTo>
                  <a:lnTo>
                    <a:pt x="203" y="155"/>
                  </a:lnTo>
                  <a:lnTo>
                    <a:pt x="209" y="149"/>
                  </a:lnTo>
                  <a:lnTo>
                    <a:pt x="221" y="143"/>
                  </a:lnTo>
                  <a:lnTo>
                    <a:pt x="227" y="137"/>
                  </a:lnTo>
                  <a:close/>
                </a:path>
              </a:pathLst>
            </a:custGeom>
            <a:solidFill>
              <a:srgbClr val="FFFF00"/>
            </a:solidFill>
            <a:ln w="9525">
              <a:solidFill>
                <a:srgbClr val="000000"/>
              </a:solid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44035">
                                            <p:txEl>
                                              <p:pRg st="2" end="2"/>
                                            </p:txEl>
                                          </p:spTgt>
                                        </p:tgtEl>
                                        <p:attrNameLst>
                                          <p:attrName>style.visibility</p:attrName>
                                        </p:attrNameLst>
                                      </p:cBhvr>
                                      <p:to>
                                        <p:strVal val="visible"/>
                                      </p:to>
                                    </p:set>
                                    <p:animEffect transition="in" filter="diamond(in)">
                                      <p:cBhvr>
                                        <p:cTn id="13" dur="2000"/>
                                        <p:tgtEl>
                                          <p:spTgt spid="440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AU" b="1" smtClean="0"/>
              <a:t>AIMS OF RESEARCH</a:t>
            </a:r>
            <a:endParaRPr lang="en-AU" smtClean="0"/>
          </a:p>
        </p:txBody>
      </p:sp>
      <p:sp>
        <p:nvSpPr>
          <p:cNvPr id="30723" name="Content Placeholder 3"/>
          <p:cNvSpPr>
            <a:spLocks noGrp="1"/>
          </p:cNvSpPr>
          <p:nvPr>
            <p:ph sz="half" idx="2"/>
          </p:nvPr>
        </p:nvSpPr>
        <p:spPr>
          <a:xfrm>
            <a:off x="785813" y="1600200"/>
            <a:ext cx="7900987" cy="4329113"/>
          </a:xfrm>
        </p:spPr>
        <p:txBody>
          <a:bodyPr/>
          <a:lstStyle/>
          <a:p>
            <a:pPr>
              <a:buFont typeface="Wingdings" pitchFamily="2" charset="2"/>
              <a:buNone/>
            </a:pPr>
            <a:r>
              <a:rPr lang="en-AU" smtClean="0"/>
              <a:t>The general </a:t>
            </a:r>
            <a:r>
              <a:rPr lang="en-AU" smtClean="0">
                <a:hlinkClick r:id="rId2"/>
              </a:rPr>
              <a:t>aims of research</a:t>
            </a:r>
            <a:r>
              <a:rPr lang="en-AU" smtClean="0"/>
              <a:t> are:</a:t>
            </a:r>
          </a:p>
          <a:p>
            <a:r>
              <a:rPr lang="en-AU" smtClean="0">
                <a:hlinkClick r:id="rId3"/>
              </a:rPr>
              <a:t>Observe</a:t>
            </a:r>
            <a:r>
              <a:rPr lang="en-AU" smtClean="0"/>
              <a:t> and Describe</a:t>
            </a:r>
          </a:p>
          <a:p>
            <a:r>
              <a:rPr lang="en-AU" smtClean="0">
                <a:hlinkClick r:id="rId4"/>
              </a:rPr>
              <a:t>Predict</a:t>
            </a:r>
            <a:endParaRPr lang="en-AU" smtClean="0"/>
          </a:p>
          <a:p>
            <a:r>
              <a:rPr lang="en-AU" smtClean="0"/>
              <a:t>Determination of the </a:t>
            </a:r>
            <a:r>
              <a:rPr lang="en-AU" smtClean="0">
                <a:hlinkClick r:id="rId5"/>
              </a:rPr>
              <a:t>Causes</a:t>
            </a:r>
            <a:endParaRPr lang="en-AU" smtClean="0"/>
          </a:p>
          <a:p>
            <a:r>
              <a:rPr lang="en-AU" smtClean="0"/>
              <a:t>Explain</a:t>
            </a:r>
          </a:p>
          <a:p>
            <a:pPr>
              <a:buFont typeface="Wingdings" pitchFamily="2" charset="2"/>
              <a:buNone/>
            </a:pPr>
            <a:r>
              <a:rPr lang="en-AU" smtClean="0"/>
              <a:t/>
            </a:r>
            <a:br>
              <a:rPr lang="en-AU" smtClean="0"/>
            </a:br>
            <a:r>
              <a:rPr lang="en-AU" sz="2000" smtClean="0"/>
              <a:t>Read more: </a:t>
            </a:r>
            <a:r>
              <a:rPr lang="en-AU" sz="2000" smtClean="0">
                <a:hlinkClick r:id="rId6"/>
              </a:rPr>
              <a:t>http://www.experiment-resources.com/research-process.html#ixzz1XywCslzd</a:t>
            </a:r>
            <a:r>
              <a:rPr lang="en-AU" smtClean="0"/>
              <a:t/>
            </a:r>
            <a:br>
              <a:rPr lang="en-AU" smtClean="0"/>
            </a:br>
            <a:endParaRPr lang="en-AU" smtClean="0"/>
          </a:p>
          <a:p>
            <a:endParaRPr lang="en-AU"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z="4000" smtClean="0"/>
              <a:t>The Building Blocks of Science in Research</a:t>
            </a:r>
          </a:p>
        </p:txBody>
      </p:sp>
      <p:sp>
        <p:nvSpPr>
          <p:cNvPr id="27651"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400" smtClean="0"/>
              <a:t>	</a:t>
            </a:r>
            <a:r>
              <a:rPr lang="en-US" sz="4800" b="1" u="sng" smtClean="0"/>
              <a:t>Deduction and Inductions</a:t>
            </a:r>
          </a:p>
          <a:p>
            <a:pPr eaLnBrk="1" hangingPunct="1">
              <a:lnSpc>
                <a:spcPct val="90000"/>
              </a:lnSpc>
              <a:buFont typeface="Wingdings" pitchFamily="2" charset="2"/>
              <a:buNone/>
            </a:pPr>
            <a:r>
              <a:rPr lang="en-US" sz="2400" smtClean="0"/>
              <a:t>	</a:t>
            </a:r>
            <a:r>
              <a:rPr lang="en-US" sz="4400" smtClean="0"/>
              <a:t>Answers to issues can be found either by the process of induction or the process of induction, or by a combination of the two.</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z="5400" smtClean="0"/>
              <a:t>Deduction</a:t>
            </a:r>
          </a:p>
        </p:txBody>
      </p:sp>
      <p:sp>
        <p:nvSpPr>
          <p:cNvPr id="46083" name="Rectangle 3"/>
          <p:cNvSpPr>
            <a:spLocks noGrp="1" noChangeArrowheads="1"/>
          </p:cNvSpPr>
          <p:nvPr>
            <p:ph type="body" sz="half" idx="1"/>
          </p:nvPr>
        </p:nvSpPr>
        <p:spPr>
          <a:xfrm>
            <a:off x="457200" y="1600200"/>
            <a:ext cx="8077200" cy="2209800"/>
          </a:xfrm>
        </p:spPr>
        <p:txBody>
          <a:bodyPr/>
          <a:lstStyle/>
          <a:p>
            <a:pPr eaLnBrk="1" hangingPunct="1"/>
            <a:r>
              <a:rPr lang="en-US" smtClean="0"/>
              <a:t>Deduction is the process by which we arrive at a reasoned conclusion by logical generalization of a known fact. </a:t>
            </a:r>
          </a:p>
        </p:txBody>
      </p:sp>
      <p:pic>
        <p:nvPicPr>
          <p:cNvPr id="46084" name="Picture 4" descr="Pictur121"/>
          <p:cNvPicPr>
            <a:picLocks noGrp="1" noChangeAspect="1" noChangeArrowheads="1"/>
          </p:cNvPicPr>
          <p:nvPr>
            <p:ph sz="half" idx="2"/>
          </p:nvPr>
        </p:nvPicPr>
        <p:blipFill>
          <a:blip r:embed="rId2">
            <a:grayscl/>
            <a:extLst>
              <a:ext uri="{28A0092B-C50C-407E-A947-70E740481C1C}">
                <a14:useLocalDpi xmlns:a14="http://schemas.microsoft.com/office/drawing/2010/main" val="0"/>
              </a:ext>
            </a:extLst>
          </a:blip>
          <a:srcRect/>
          <a:stretch>
            <a:fillRect/>
          </a:stretch>
        </p:blipFill>
        <p:spPr>
          <a:xfrm>
            <a:off x="762000" y="3048000"/>
            <a:ext cx="7620000" cy="3581400"/>
          </a:xfrm>
          <a:solidFill>
            <a:srgbClr val="FF0000">
              <a:alpha val="90979"/>
            </a:srgbClr>
          </a:solidFill>
          <a:ln w="76200" cmpd="tri">
            <a:solidFill>
              <a:srgbClr val="008000"/>
            </a:solidFill>
            <a:miter lim="800000"/>
            <a:headEnd/>
            <a:tailEnd/>
          </a:ln>
        </p:spPr>
      </p:pic>
      <p:sp>
        <p:nvSpPr>
          <p:cNvPr id="46087" name="Text Box 7"/>
          <p:cNvSpPr txBox="1">
            <a:spLocks noChangeArrowheads="1"/>
          </p:cNvSpPr>
          <p:nvPr/>
        </p:nvSpPr>
        <p:spPr bwMode="auto">
          <a:xfrm>
            <a:off x="838200" y="4953000"/>
            <a:ext cx="7519988" cy="1679575"/>
          </a:xfrm>
          <a:prstGeom prst="rect">
            <a:avLst/>
          </a:prstGeom>
          <a:solidFill>
            <a:schemeClr val="bg1"/>
          </a:solidFill>
          <a:ln w="9525">
            <a:noFill/>
            <a:miter lim="800000"/>
            <a:headEnd/>
            <a:tailEnd/>
          </a:ln>
          <a:effectLst/>
        </p:spPr>
        <p:txBody>
          <a:bodyPr>
            <a:spAutoFit/>
          </a:bodyPr>
          <a:lstStyle/>
          <a:p>
            <a:pPr>
              <a:defRPr/>
            </a:pPr>
            <a:r>
              <a:rPr lang="en-US" sz="2600" dirty="0">
                <a:effectLst>
                  <a:outerShdw blurRad="38100" dist="38100" dir="2700000" algn="tl">
                    <a:srgbClr val="8C0000"/>
                  </a:outerShdw>
                </a:effectLst>
              </a:rPr>
              <a:t>Example: we know that all high performers are highly proficient in their jobs. </a:t>
            </a:r>
          </a:p>
          <a:p>
            <a:pPr>
              <a:defRPr/>
            </a:pPr>
            <a:r>
              <a:rPr lang="en-US" sz="2600" dirty="0">
                <a:effectLst>
                  <a:outerShdw blurRad="38100" dist="38100" dir="2700000" algn="tl">
                    <a:srgbClr val="8C0000"/>
                  </a:outerShdw>
                </a:effectLst>
              </a:rPr>
              <a:t>If John is a high performer, we then conclude that he is highly proficient in his job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additive="base">
                                        <p:cTn id="7"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0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6087"/>
                                        </p:tgtEl>
                                        <p:attrNameLst>
                                          <p:attrName>style.visibility</p:attrName>
                                        </p:attrNameLst>
                                      </p:cBhvr>
                                      <p:to>
                                        <p:strVal val="visible"/>
                                      </p:to>
                                    </p:set>
                                    <p:anim calcmode="lin" valueType="num">
                                      <p:cBhvr additive="base">
                                        <p:cTn id="13" dur="500" fill="hold"/>
                                        <p:tgtEl>
                                          <p:spTgt spid="46087"/>
                                        </p:tgtEl>
                                        <p:attrNameLst>
                                          <p:attrName>ppt_x</p:attrName>
                                        </p:attrNameLst>
                                      </p:cBhvr>
                                      <p:tavLst>
                                        <p:tav tm="0">
                                          <p:val>
                                            <p:strVal val="#ppt_x"/>
                                          </p:val>
                                        </p:tav>
                                        <p:tav tm="100000">
                                          <p:val>
                                            <p:strVal val="#ppt_x"/>
                                          </p:val>
                                        </p:tav>
                                      </p:tavLst>
                                    </p:anim>
                                    <p:anim calcmode="lin" valueType="num">
                                      <p:cBhvr additive="base">
                                        <p:cTn id="14" dur="500" fill="hold"/>
                                        <p:tgtEl>
                                          <p:spTgt spid="4608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46084"/>
                                        </p:tgtEl>
                                        <p:attrNameLst>
                                          <p:attrName>style.visibility</p:attrName>
                                        </p:attrNameLst>
                                      </p:cBhvr>
                                      <p:to>
                                        <p:strVal val="visible"/>
                                      </p:to>
                                    </p:set>
                                    <p:animEffect transition="in" filter="diamond(in)">
                                      <p:cBhvr>
                                        <p:cTn id="19" dur="2000"/>
                                        <p:tgtEl>
                                          <p:spTgt spid="46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z="5400" b="1" smtClean="0"/>
              <a:t>Induction</a:t>
            </a:r>
          </a:p>
        </p:txBody>
      </p:sp>
      <p:sp>
        <p:nvSpPr>
          <p:cNvPr id="100355" name="Rectangle 3"/>
          <p:cNvSpPr>
            <a:spLocks noGrp="1" noChangeArrowheads="1"/>
          </p:cNvSpPr>
          <p:nvPr>
            <p:ph type="body" sz="half" idx="1"/>
          </p:nvPr>
        </p:nvSpPr>
        <p:spPr>
          <a:xfrm>
            <a:off x="457200" y="1600200"/>
            <a:ext cx="8077200" cy="1295400"/>
          </a:xfrm>
        </p:spPr>
        <p:txBody>
          <a:bodyPr/>
          <a:lstStyle/>
          <a:p>
            <a:pPr eaLnBrk="1" hangingPunct="1"/>
            <a:r>
              <a:rPr lang="en-US" smtClean="0"/>
              <a:t>Induction is a process where we observe certain phenomena and on this basis arrive at conclusions.</a:t>
            </a:r>
          </a:p>
        </p:txBody>
      </p:sp>
      <p:pic>
        <p:nvPicPr>
          <p:cNvPr id="100356" name="Picture 4" descr="Pictur121"/>
          <p:cNvPicPr>
            <a:picLocks noGrp="1" noChangeAspect="1" noChangeArrowheads="1"/>
          </p:cNvPicPr>
          <p:nvPr>
            <p:ph sz="half" idx="2"/>
          </p:nvPr>
        </p:nvPicPr>
        <p:blipFill>
          <a:blip r:embed="rId2">
            <a:grayscl/>
            <a:extLst>
              <a:ext uri="{28A0092B-C50C-407E-A947-70E740481C1C}">
                <a14:useLocalDpi xmlns:a14="http://schemas.microsoft.com/office/drawing/2010/main" val="0"/>
              </a:ext>
            </a:extLst>
          </a:blip>
          <a:srcRect/>
          <a:stretch>
            <a:fillRect/>
          </a:stretch>
        </p:blipFill>
        <p:spPr>
          <a:xfrm>
            <a:off x="762000" y="3048000"/>
            <a:ext cx="7620000" cy="3581400"/>
          </a:xfrm>
          <a:solidFill>
            <a:schemeClr val="bg1">
              <a:alpha val="90979"/>
            </a:schemeClr>
          </a:solidFill>
          <a:ln w="76200" cmpd="tri">
            <a:solidFill>
              <a:srgbClr val="008000"/>
            </a:solidFill>
            <a:miter lim="800000"/>
            <a:headEnd/>
            <a:tailEnd/>
          </a:ln>
        </p:spPr>
      </p:pic>
      <p:sp>
        <p:nvSpPr>
          <p:cNvPr id="100357" name="Text Box 5"/>
          <p:cNvSpPr txBox="1">
            <a:spLocks noChangeArrowheads="1"/>
          </p:cNvSpPr>
          <p:nvPr/>
        </p:nvSpPr>
        <p:spPr bwMode="auto">
          <a:xfrm>
            <a:off x="838200" y="3124200"/>
            <a:ext cx="7519988" cy="1662113"/>
          </a:xfrm>
          <a:prstGeom prst="rect">
            <a:avLst/>
          </a:prstGeom>
          <a:solidFill>
            <a:schemeClr val="bg1"/>
          </a:solidFill>
          <a:ln w="9525">
            <a:noFill/>
            <a:miter lim="800000"/>
            <a:headEnd/>
            <a:tailEnd/>
          </a:ln>
          <a:effectLst/>
        </p:spPr>
        <p:txBody>
          <a:bodyPr>
            <a:spAutoFit/>
          </a:bodyPr>
          <a:lstStyle/>
          <a:p>
            <a:pPr>
              <a:defRPr/>
            </a:pPr>
            <a:r>
              <a:rPr lang="en-US" sz="3400" dirty="0">
                <a:solidFill>
                  <a:srgbClr val="00B050"/>
                </a:solidFill>
                <a:effectLst>
                  <a:outerShdw blurRad="38100" dist="38100" dir="2700000" algn="tl">
                    <a:srgbClr val="8C0000"/>
                  </a:outerShdw>
                </a:effectLst>
              </a:rPr>
              <a:t>In other words, in induction we logically establish a general proposition based on observed facts.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 calcmode="lin" valueType="num">
                                      <p:cBhvr additive="base">
                                        <p:cTn id="7" dur="500" fill="hold"/>
                                        <p:tgtEl>
                                          <p:spTgt spid="1003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3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0357"/>
                                        </p:tgtEl>
                                        <p:attrNameLst>
                                          <p:attrName>style.visibility</p:attrName>
                                        </p:attrNameLst>
                                      </p:cBhvr>
                                      <p:to>
                                        <p:strVal val="visible"/>
                                      </p:to>
                                    </p:set>
                                    <p:anim calcmode="lin" valueType="num">
                                      <p:cBhvr additive="base">
                                        <p:cTn id="13" dur="500" fill="hold"/>
                                        <p:tgtEl>
                                          <p:spTgt spid="100357"/>
                                        </p:tgtEl>
                                        <p:attrNameLst>
                                          <p:attrName>ppt_x</p:attrName>
                                        </p:attrNameLst>
                                      </p:cBhvr>
                                      <p:tavLst>
                                        <p:tav tm="0">
                                          <p:val>
                                            <p:strVal val="#ppt_x"/>
                                          </p:val>
                                        </p:tav>
                                        <p:tav tm="100000">
                                          <p:val>
                                            <p:strVal val="#ppt_x"/>
                                          </p:val>
                                        </p:tav>
                                      </p:tavLst>
                                    </p:anim>
                                    <p:anim calcmode="lin" valueType="num">
                                      <p:cBhvr additive="base">
                                        <p:cTn id="14" dur="500" fill="hold"/>
                                        <p:tgtEl>
                                          <p:spTgt spid="10035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100356"/>
                                        </p:tgtEl>
                                        <p:attrNameLst>
                                          <p:attrName>style.visibility</p:attrName>
                                        </p:attrNameLst>
                                      </p:cBhvr>
                                      <p:to>
                                        <p:strVal val="visible"/>
                                      </p:to>
                                    </p:set>
                                    <p:animEffect transition="in" filter="diamond(in)">
                                      <p:cBhvr>
                                        <p:cTn id="19" dur="2000"/>
                                        <p:tgtEl>
                                          <p:spTgt spid="100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811213" y="428625"/>
            <a:ext cx="7332662" cy="857250"/>
          </a:xfrm>
        </p:spPr>
        <p:txBody>
          <a:bodyPr/>
          <a:lstStyle/>
          <a:p>
            <a:pPr eaLnBrk="1" hangingPunct="1"/>
            <a:r>
              <a:rPr lang="id-ID" sz="2800" b="1" smtClean="0">
                <a:solidFill>
                  <a:schemeClr val="bg2"/>
                </a:solidFill>
              </a:rPr>
              <a:t>JENIS-JENIS PENELITIAN MENURUT TUJUANNYA</a:t>
            </a:r>
            <a:endParaRPr lang="en-GB" sz="2800" b="1" smtClean="0">
              <a:solidFill>
                <a:schemeClr val="bg2"/>
              </a:solidFill>
            </a:endParaRPr>
          </a:p>
        </p:txBody>
      </p:sp>
      <p:sp>
        <p:nvSpPr>
          <p:cNvPr id="31747" name="Rectangle 3"/>
          <p:cNvSpPr>
            <a:spLocks noGrp="1" noChangeArrowheads="1"/>
          </p:cNvSpPr>
          <p:nvPr>
            <p:ph idx="1"/>
          </p:nvPr>
        </p:nvSpPr>
        <p:spPr>
          <a:xfrm>
            <a:off x="642938" y="2071688"/>
            <a:ext cx="8229600" cy="4113212"/>
          </a:xfrm>
        </p:spPr>
        <p:txBody>
          <a:bodyPr/>
          <a:lstStyle/>
          <a:p>
            <a:pPr marL="692150" lvl="1" indent="-347663" eaLnBrk="1" hangingPunct="1">
              <a:lnSpc>
                <a:spcPct val="90000"/>
              </a:lnSpc>
            </a:pPr>
            <a:r>
              <a:rPr lang="id-ID" sz="2400" smtClean="0"/>
              <a:t>PENELITIAN MURNI</a:t>
            </a:r>
            <a:r>
              <a:rPr lang="en-AU" sz="2400" smtClean="0"/>
              <a:t> (pure/fundamental/basic)</a:t>
            </a:r>
            <a:endParaRPr lang="id-ID" sz="2400" smtClean="0"/>
          </a:p>
          <a:p>
            <a:pPr marL="692150" lvl="1" indent="-347663" eaLnBrk="1" hangingPunct="1">
              <a:lnSpc>
                <a:spcPct val="90000"/>
              </a:lnSpc>
              <a:buFontTx/>
              <a:buNone/>
            </a:pPr>
            <a:r>
              <a:rPr lang="id-ID" sz="2400" smtClean="0"/>
              <a:t>	Peneltian untuk memahmi permasalahan secara lebih mendalam atau untuk mengembangkan teori yang sudah ada.</a:t>
            </a:r>
            <a:r>
              <a:rPr lang="en-AU" sz="2400" smtClean="0"/>
              <a:t> </a:t>
            </a:r>
            <a:r>
              <a:rPr lang="en-US" sz="2400" smtClean="0">
                <a:solidFill>
                  <a:srgbClr val="008000"/>
                </a:solidFill>
              </a:rPr>
              <a:t>To generate a body of knowledge</a:t>
            </a:r>
            <a:r>
              <a:rPr lang="en-US" sz="2400" smtClean="0"/>
              <a:t> by trying to comprehend how certain problems that occur in organizations can be solved (Qualitative approach).</a:t>
            </a:r>
            <a:endParaRPr lang="id-ID" sz="2400" smtClean="0"/>
          </a:p>
          <a:p>
            <a:pPr marL="692150" lvl="1" indent="-347663" eaLnBrk="1" hangingPunct="1">
              <a:lnSpc>
                <a:spcPct val="90000"/>
              </a:lnSpc>
            </a:pPr>
            <a:r>
              <a:rPr lang="id-ID" sz="2400" smtClean="0"/>
              <a:t>PENELITIAN TERAPAN</a:t>
            </a:r>
            <a:r>
              <a:rPr lang="en-AU" sz="2400" smtClean="0"/>
              <a:t> (applied)</a:t>
            </a:r>
            <a:endParaRPr lang="id-ID" sz="2400" smtClean="0"/>
          </a:p>
          <a:p>
            <a:pPr marL="692150" lvl="1" indent="-347663" eaLnBrk="1" hangingPunct="1">
              <a:lnSpc>
                <a:spcPct val="90000"/>
              </a:lnSpc>
              <a:buFontTx/>
              <a:buNone/>
            </a:pPr>
            <a:r>
              <a:rPr lang="id-ID" sz="2400" smtClean="0"/>
              <a:t>	Penelitian yang dilakukan untuk mendapatkan informasi yang digunakan untuk memecahkan masalah.</a:t>
            </a:r>
            <a:r>
              <a:rPr lang="en-US" sz="2400" smtClean="0"/>
              <a:t> To solve a current problem faced by the manager in the work setting demanding a timely solution (Quantitative approach).</a:t>
            </a:r>
            <a:endParaRPr lang="id-ID" sz="24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sz="3200" b="1" dirty="0" smtClean="0"/>
              <a:t>ISI PROPOSAL RISET KUANTITATIF</a:t>
            </a:r>
            <a:endParaRPr lang="en-US" sz="3200" b="1" dirty="0"/>
          </a:p>
        </p:txBody>
      </p:sp>
      <p:sp>
        <p:nvSpPr>
          <p:cNvPr id="3" name="Content Placeholder 2"/>
          <p:cNvSpPr>
            <a:spLocks noGrp="1"/>
          </p:cNvSpPr>
          <p:nvPr>
            <p:ph idx="1"/>
          </p:nvPr>
        </p:nvSpPr>
        <p:spPr>
          <a:xfrm>
            <a:off x="914400" y="1556792"/>
            <a:ext cx="7772400" cy="4530725"/>
          </a:xfrm>
        </p:spPr>
        <p:txBody>
          <a:bodyPr/>
          <a:lstStyle/>
          <a:p>
            <a:pPr marL="0" indent="0">
              <a:buNone/>
            </a:pPr>
            <a:r>
              <a:rPr lang="en-US" sz="1400" b="1" dirty="0"/>
              <a:t>BAB I PENDAHULUAN</a:t>
            </a:r>
          </a:p>
          <a:p>
            <a:r>
              <a:rPr lang="en-US" sz="1400" dirty="0"/>
              <a:t>A. </a:t>
            </a:r>
            <a:r>
              <a:rPr lang="en-US" sz="1400" dirty="0" err="1"/>
              <a:t>Latar</a:t>
            </a:r>
            <a:r>
              <a:rPr lang="en-US" sz="1400" dirty="0"/>
              <a:t> </a:t>
            </a:r>
            <a:r>
              <a:rPr lang="en-US" sz="1400" dirty="0" err="1"/>
              <a:t>Belakang</a:t>
            </a:r>
            <a:r>
              <a:rPr lang="en-US" sz="1400" dirty="0"/>
              <a:t> </a:t>
            </a:r>
            <a:r>
              <a:rPr lang="en-US" sz="1400" dirty="0" err="1"/>
              <a:t>Masalah</a:t>
            </a:r>
            <a:endParaRPr lang="en-US" sz="1400" dirty="0"/>
          </a:p>
          <a:p>
            <a:r>
              <a:rPr lang="en-US" sz="1400" dirty="0"/>
              <a:t>B. </a:t>
            </a:r>
            <a:r>
              <a:rPr lang="en-US" sz="1400" dirty="0" err="1"/>
              <a:t>Identifikasi</a:t>
            </a:r>
            <a:r>
              <a:rPr lang="en-US" sz="1400" dirty="0"/>
              <a:t> </a:t>
            </a:r>
            <a:r>
              <a:rPr lang="en-US" sz="1400" dirty="0" err="1"/>
              <a:t>Masalah</a:t>
            </a:r>
            <a:endParaRPr lang="en-US" sz="1400" dirty="0"/>
          </a:p>
          <a:p>
            <a:r>
              <a:rPr lang="en-US" sz="1400" dirty="0"/>
              <a:t>C. </a:t>
            </a:r>
            <a:r>
              <a:rPr lang="en-US" sz="1400" dirty="0" err="1"/>
              <a:t>Pembatasan</a:t>
            </a:r>
            <a:r>
              <a:rPr lang="en-US" sz="1400" dirty="0"/>
              <a:t> </a:t>
            </a:r>
            <a:r>
              <a:rPr lang="en-US" sz="1400" dirty="0" err="1"/>
              <a:t>Masalah</a:t>
            </a:r>
            <a:endParaRPr lang="en-US" sz="1400" dirty="0"/>
          </a:p>
          <a:p>
            <a:r>
              <a:rPr lang="en-US" sz="1400" dirty="0"/>
              <a:t>D. </a:t>
            </a:r>
            <a:r>
              <a:rPr lang="en-US" sz="1400" dirty="0" err="1"/>
              <a:t>Rumusan</a:t>
            </a:r>
            <a:r>
              <a:rPr lang="en-US" sz="1400" dirty="0"/>
              <a:t> </a:t>
            </a:r>
            <a:r>
              <a:rPr lang="en-US" sz="1400" dirty="0" err="1"/>
              <a:t>Masalah</a:t>
            </a:r>
            <a:endParaRPr lang="en-US" sz="1400" dirty="0"/>
          </a:p>
          <a:p>
            <a:r>
              <a:rPr lang="en-US" sz="1400" dirty="0"/>
              <a:t>E. </a:t>
            </a:r>
            <a:r>
              <a:rPr lang="en-US" sz="1400" dirty="0" err="1"/>
              <a:t>Tujuan</a:t>
            </a:r>
            <a:r>
              <a:rPr lang="en-US" sz="1400" dirty="0"/>
              <a:t> </a:t>
            </a:r>
            <a:r>
              <a:rPr lang="en-US" sz="1400" dirty="0" err="1"/>
              <a:t>Penelitian</a:t>
            </a:r>
            <a:endParaRPr lang="en-US" sz="1400" dirty="0"/>
          </a:p>
          <a:p>
            <a:r>
              <a:rPr lang="en-US" sz="1400" dirty="0"/>
              <a:t>F. </a:t>
            </a:r>
            <a:r>
              <a:rPr lang="en-US" sz="1400" dirty="0" err="1"/>
              <a:t>Manfaat</a:t>
            </a:r>
            <a:r>
              <a:rPr lang="en-US" sz="1400" dirty="0"/>
              <a:t> </a:t>
            </a:r>
            <a:r>
              <a:rPr lang="en-US" sz="1400" dirty="0" err="1"/>
              <a:t>Penelitian</a:t>
            </a:r>
            <a:endParaRPr lang="en-US" sz="1400" dirty="0"/>
          </a:p>
          <a:p>
            <a:pPr marL="0" indent="0">
              <a:buNone/>
            </a:pPr>
            <a:r>
              <a:rPr lang="en-US" sz="1400" b="1" dirty="0"/>
              <a:t>BAB II KAJIAN PUSTAKA</a:t>
            </a:r>
          </a:p>
          <a:p>
            <a:r>
              <a:rPr lang="en-US" sz="1400" dirty="0"/>
              <a:t>A. </a:t>
            </a:r>
            <a:r>
              <a:rPr lang="en-US" sz="1400" dirty="0" err="1"/>
              <a:t>Kajian</a:t>
            </a:r>
            <a:r>
              <a:rPr lang="en-US" sz="1400" dirty="0"/>
              <a:t> </a:t>
            </a:r>
            <a:r>
              <a:rPr lang="en-US" sz="1400" dirty="0" err="1"/>
              <a:t>Teori</a:t>
            </a:r>
            <a:endParaRPr lang="en-US" sz="1400" dirty="0"/>
          </a:p>
          <a:p>
            <a:r>
              <a:rPr lang="en-US" sz="1400" dirty="0"/>
              <a:t>B. </a:t>
            </a:r>
            <a:r>
              <a:rPr lang="en-US" sz="1400" dirty="0" err="1"/>
              <a:t>Kajian</a:t>
            </a:r>
            <a:r>
              <a:rPr lang="en-US" sz="1400" dirty="0"/>
              <a:t> </a:t>
            </a:r>
            <a:r>
              <a:rPr lang="en-US" sz="1400" dirty="0" err="1"/>
              <a:t>Penelitian</a:t>
            </a:r>
            <a:r>
              <a:rPr lang="en-US" sz="1400" dirty="0"/>
              <a:t> yang </a:t>
            </a:r>
            <a:r>
              <a:rPr lang="en-US" sz="1400" dirty="0" err="1"/>
              <a:t>Relevan</a:t>
            </a:r>
            <a:endParaRPr lang="en-US" sz="1400" dirty="0"/>
          </a:p>
          <a:p>
            <a:r>
              <a:rPr lang="en-US" sz="1400" dirty="0"/>
              <a:t>C. </a:t>
            </a:r>
            <a:r>
              <a:rPr lang="en-US" sz="1400" dirty="0" err="1"/>
              <a:t>Kerangka</a:t>
            </a:r>
            <a:r>
              <a:rPr lang="en-US" sz="1400" dirty="0"/>
              <a:t> </a:t>
            </a:r>
            <a:r>
              <a:rPr lang="en-US" sz="1400" dirty="0" err="1"/>
              <a:t>Pikir</a:t>
            </a:r>
            <a:endParaRPr lang="en-US" sz="1400" dirty="0"/>
          </a:p>
          <a:p>
            <a:r>
              <a:rPr lang="en-US" sz="1400" dirty="0"/>
              <a:t>D. </a:t>
            </a:r>
            <a:r>
              <a:rPr lang="en-US" sz="1400" dirty="0" err="1"/>
              <a:t>Hipotesis</a:t>
            </a:r>
            <a:r>
              <a:rPr lang="en-US" sz="1400" dirty="0"/>
              <a:t> </a:t>
            </a:r>
            <a:r>
              <a:rPr lang="en-US" sz="1400" dirty="0" err="1"/>
              <a:t>Penelitian</a:t>
            </a:r>
            <a:r>
              <a:rPr lang="en-US" sz="1400" dirty="0"/>
              <a:t> </a:t>
            </a:r>
            <a:r>
              <a:rPr lang="en-US" sz="1400" dirty="0" err="1"/>
              <a:t>dan</a:t>
            </a:r>
            <a:r>
              <a:rPr lang="en-US" sz="1400" dirty="0"/>
              <a:t>/</a:t>
            </a:r>
            <a:r>
              <a:rPr lang="en-US" sz="1400" dirty="0" err="1"/>
              <a:t>atau</a:t>
            </a:r>
            <a:r>
              <a:rPr lang="en-US" sz="1400" dirty="0"/>
              <a:t> </a:t>
            </a:r>
            <a:r>
              <a:rPr lang="en-US" sz="1400" dirty="0" err="1"/>
              <a:t>Pertanyaan</a:t>
            </a:r>
            <a:r>
              <a:rPr lang="en-US" sz="1400" dirty="0"/>
              <a:t> </a:t>
            </a:r>
            <a:r>
              <a:rPr lang="en-US" sz="1400" dirty="0" err="1"/>
              <a:t>Penelitian</a:t>
            </a:r>
            <a:endParaRPr lang="en-US" sz="1400" dirty="0"/>
          </a:p>
          <a:p>
            <a:pPr marL="0" indent="0">
              <a:buNone/>
            </a:pPr>
            <a:r>
              <a:rPr lang="en-US" sz="1400" b="1" dirty="0"/>
              <a:t>BAB III METODE PENELITIAN</a:t>
            </a:r>
          </a:p>
          <a:p>
            <a:r>
              <a:rPr lang="en-US" sz="1400" dirty="0"/>
              <a:t>A. </a:t>
            </a:r>
            <a:r>
              <a:rPr lang="en-US" sz="1400" dirty="0" err="1"/>
              <a:t>Jenis</a:t>
            </a:r>
            <a:r>
              <a:rPr lang="en-US" sz="1400" dirty="0"/>
              <a:t> </a:t>
            </a:r>
            <a:r>
              <a:rPr lang="en-US" sz="1400" dirty="0" err="1"/>
              <a:t>Penelitian</a:t>
            </a:r>
            <a:endParaRPr lang="en-US" sz="1400" dirty="0"/>
          </a:p>
          <a:p>
            <a:r>
              <a:rPr lang="en-US" sz="1400" dirty="0"/>
              <a:t>B. </a:t>
            </a:r>
            <a:r>
              <a:rPr lang="en-US" sz="1400" dirty="0" err="1"/>
              <a:t>Tempat</a:t>
            </a:r>
            <a:r>
              <a:rPr lang="en-US" sz="1400" dirty="0"/>
              <a:t> </a:t>
            </a:r>
            <a:r>
              <a:rPr lang="en-US" sz="1400" dirty="0" err="1"/>
              <a:t>dan</a:t>
            </a:r>
            <a:r>
              <a:rPr lang="en-US" sz="1400" dirty="0"/>
              <a:t> </a:t>
            </a:r>
            <a:r>
              <a:rPr lang="en-US" sz="1400" dirty="0" err="1"/>
              <a:t>Waktu</a:t>
            </a:r>
            <a:r>
              <a:rPr lang="en-US" sz="1400" dirty="0"/>
              <a:t> </a:t>
            </a:r>
            <a:r>
              <a:rPr lang="en-US" sz="1400" dirty="0" err="1"/>
              <a:t>Penelitian</a:t>
            </a:r>
            <a:endParaRPr lang="en-US" sz="1400" dirty="0"/>
          </a:p>
          <a:p>
            <a:r>
              <a:rPr lang="en-US" sz="1400" dirty="0"/>
              <a:t>C. </a:t>
            </a:r>
            <a:r>
              <a:rPr lang="en-US" sz="1400" dirty="0" err="1"/>
              <a:t>Populasi</a:t>
            </a:r>
            <a:r>
              <a:rPr lang="en-US" sz="1400" dirty="0"/>
              <a:t> </a:t>
            </a:r>
            <a:r>
              <a:rPr lang="en-US" sz="1400" dirty="0" err="1"/>
              <a:t>dan</a:t>
            </a:r>
            <a:r>
              <a:rPr lang="en-US" sz="1400" dirty="0"/>
              <a:t> </a:t>
            </a:r>
            <a:r>
              <a:rPr lang="en-US" sz="1400" dirty="0" err="1"/>
              <a:t>Sampel</a:t>
            </a:r>
            <a:r>
              <a:rPr lang="en-US" sz="1400" dirty="0"/>
              <a:t> </a:t>
            </a:r>
            <a:r>
              <a:rPr lang="en-US" sz="1400" dirty="0" err="1"/>
              <a:t>Penelitian</a:t>
            </a:r>
            <a:endParaRPr lang="en-US" sz="1400" dirty="0"/>
          </a:p>
          <a:p>
            <a:r>
              <a:rPr lang="en-US" sz="1400" dirty="0"/>
              <a:t>D. </a:t>
            </a:r>
            <a:r>
              <a:rPr lang="en-US" sz="1400" dirty="0" err="1"/>
              <a:t>Variabel</a:t>
            </a:r>
            <a:r>
              <a:rPr lang="en-US" sz="1400" dirty="0"/>
              <a:t> </a:t>
            </a:r>
            <a:r>
              <a:rPr lang="en-US" sz="1400" dirty="0" err="1"/>
              <a:t>Penelitian</a:t>
            </a:r>
            <a:endParaRPr lang="en-US" sz="1400" dirty="0"/>
          </a:p>
          <a:p>
            <a:r>
              <a:rPr lang="en-US" sz="1400" dirty="0"/>
              <a:t>E. </a:t>
            </a:r>
            <a:r>
              <a:rPr lang="en-US" sz="1400" dirty="0" err="1"/>
              <a:t>Teknik</a:t>
            </a:r>
            <a:r>
              <a:rPr lang="en-US" sz="1400" dirty="0"/>
              <a:t> </a:t>
            </a:r>
            <a:r>
              <a:rPr lang="en-US" sz="1400" dirty="0" err="1"/>
              <a:t>dan</a:t>
            </a:r>
            <a:r>
              <a:rPr lang="en-US" sz="1400" dirty="0"/>
              <a:t> </a:t>
            </a:r>
            <a:r>
              <a:rPr lang="en-US" sz="1400" dirty="0" err="1"/>
              <a:t>Instrumen</a:t>
            </a:r>
            <a:r>
              <a:rPr lang="en-US" sz="1400" dirty="0"/>
              <a:t> </a:t>
            </a:r>
            <a:r>
              <a:rPr lang="en-US" sz="1400" dirty="0" err="1"/>
              <a:t>Pengumpulan</a:t>
            </a:r>
            <a:r>
              <a:rPr lang="en-US" sz="1400" dirty="0"/>
              <a:t> Data</a:t>
            </a:r>
          </a:p>
          <a:p>
            <a:r>
              <a:rPr lang="en-US" sz="1400" dirty="0"/>
              <a:t>F. </a:t>
            </a:r>
            <a:r>
              <a:rPr lang="en-US" sz="1400" dirty="0" err="1"/>
              <a:t>Validitas</a:t>
            </a:r>
            <a:r>
              <a:rPr lang="en-US" sz="1400" dirty="0"/>
              <a:t> </a:t>
            </a:r>
            <a:r>
              <a:rPr lang="en-US" sz="1400" dirty="0" err="1"/>
              <a:t>dan</a:t>
            </a:r>
            <a:r>
              <a:rPr lang="en-US" sz="1400" dirty="0"/>
              <a:t> </a:t>
            </a:r>
            <a:r>
              <a:rPr lang="en-US" sz="1400" dirty="0" err="1"/>
              <a:t>Reliabilitas</a:t>
            </a:r>
            <a:r>
              <a:rPr lang="en-US" sz="1400" dirty="0"/>
              <a:t> </a:t>
            </a:r>
            <a:r>
              <a:rPr lang="en-US" sz="1400" dirty="0" err="1"/>
              <a:t>Instrumen</a:t>
            </a:r>
            <a:endParaRPr lang="en-US" sz="1400" dirty="0"/>
          </a:p>
          <a:p>
            <a:r>
              <a:rPr lang="en-US" sz="1400" dirty="0"/>
              <a:t>G. </a:t>
            </a:r>
            <a:r>
              <a:rPr lang="en-US" sz="1400" dirty="0" err="1"/>
              <a:t>Teknik</a:t>
            </a:r>
            <a:r>
              <a:rPr lang="en-US" sz="1400" dirty="0"/>
              <a:t> </a:t>
            </a:r>
            <a:r>
              <a:rPr lang="en-US" sz="1400" dirty="0" err="1"/>
              <a:t>Analisis</a:t>
            </a:r>
            <a:r>
              <a:rPr lang="en-US" sz="1400" dirty="0"/>
              <a:t> Data</a:t>
            </a:r>
          </a:p>
        </p:txBody>
      </p:sp>
    </p:spTree>
    <p:extLst>
      <p:ext uri="{BB962C8B-B14F-4D97-AF65-F5344CB8AC3E}">
        <p14:creationId xmlns:p14="http://schemas.microsoft.com/office/powerpoint/2010/main" val="12102491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785813" y="285750"/>
            <a:ext cx="7315200" cy="871538"/>
          </a:xfrm>
        </p:spPr>
        <p:txBody>
          <a:bodyPr/>
          <a:lstStyle/>
          <a:p>
            <a:pPr eaLnBrk="1" fontAlgn="auto" hangingPunct="1">
              <a:spcAft>
                <a:spcPts val="0"/>
              </a:spcAft>
              <a:defRPr/>
            </a:pPr>
            <a:r>
              <a:rPr lang="id-ID" sz="2800" b="1" dirty="0" smtClean="0">
                <a:solidFill>
                  <a:schemeClr val="tx2">
                    <a:satMod val="130000"/>
                  </a:schemeClr>
                </a:solidFill>
              </a:rPr>
              <a:t>PENELITIAN TINGKAT EKSPLANASI</a:t>
            </a:r>
            <a:endParaRPr lang="en-GB" sz="2800" b="1" dirty="0" smtClean="0">
              <a:solidFill>
                <a:schemeClr val="tx2">
                  <a:satMod val="130000"/>
                </a:schemeClr>
              </a:solidFill>
            </a:endParaRPr>
          </a:p>
        </p:txBody>
      </p:sp>
      <p:sp>
        <p:nvSpPr>
          <p:cNvPr id="32771" name="Rectangle 3"/>
          <p:cNvSpPr>
            <a:spLocks noGrp="1" noChangeArrowheads="1"/>
          </p:cNvSpPr>
          <p:nvPr>
            <p:ph idx="1"/>
          </p:nvPr>
        </p:nvSpPr>
        <p:spPr>
          <a:xfrm>
            <a:off x="1214438" y="1500188"/>
            <a:ext cx="7200900" cy="2135187"/>
          </a:xfrm>
        </p:spPr>
        <p:txBody>
          <a:bodyPr/>
          <a:lstStyle/>
          <a:p>
            <a:pPr eaLnBrk="1" hangingPunct="1">
              <a:lnSpc>
                <a:spcPct val="90000"/>
              </a:lnSpc>
            </a:pPr>
            <a:r>
              <a:rPr lang="id-ID" sz="2400" smtClean="0">
                <a:solidFill>
                  <a:schemeClr val="tx2"/>
                </a:solidFill>
              </a:rPr>
              <a:t>PENELITIAN DESKRIPTIF</a:t>
            </a:r>
            <a:r>
              <a:rPr lang="en-AU" sz="2400" smtClean="0">
                <a:solidFill>
                  <a:schemeClr val="tx2"/>
                </a:solidFill>
              </a:rPr>
              <a:t> (X = .... or X ≠ ....)</a:t>
            </a:r>
            <a:endParaRPr lang="id-ID" sz="2400" smtClean="0">
              <a:solidFill>
                <a:schemeClr val="tx2"/>
              </a:solidFill>
            </a:endParaRPr>
          </a:p>
          <a:p>
            <a:pPr eaLnBrk="1" hangingPunct="1">
              <a:lnSpc>
                <a:spcPct val="90000"/>
              </a:lnSpc>
            </a:pPr>
            <a:r>
              <a:rPr lang="id-ID" sz="2400" smtClean="0">
                <a:solidFill>
                  <a:schemeClr val="tx2"/>
                </a:solidFill>
              </a:rPr>
              <a:t>PENELITIAN KOMPARATIF</a:t>
            </a:r>
            <a:r>
              <a:rPr lang="en-AU" sz="2400" smtClean="0">
                <a:solidFill>
                  <a:schemeClr val="tx2"/>
                </a:solidFill>
              </a:rPr>
              <a:t> (X1 = X2 or X1 ≠ X2)</a:t>
            </a:r>
            <a:endParaRPr lang="id-ID" sz="2400" smtClean="0">
              <a:solidFill>
                <a:schemeClr val="tx2"/>
              </a:solidFill>
            </a:endParaRPr>
          </a:p>
          <a:p>
            <a:pPr eaLnBrk="1" hangingPunct="1">
              <a:lnSpc>
                <a:spcPct val="90000"/>
              </a:lnSpc>
            </a:pPr>
            <a:r>
              <a:rPr lang="id-ID" sz="2400" smtClean="0">
                <a:solidFill>
                  <a:schemeClr val="tx2"/>
                </a:solidFill>
              </a:rPr>
              <a:t>PENELITIAN ASOSIATIF</a:t>
            </a:r>
          </a:p>
          <a:p>
            <a:pPr marL="692150" lvl="1" indent="-347663" eaLnBrk="1" hangingPunct="1">
              <a:lnSpc>
                <a:spcPct val="90000"/>
              </a:lnSpc>
              <a:buClr>
                <a:schemeClr val="tx1"/>
              </a:buClr>
              <a:buFont typeface="Wingdings" pitchFamily="2" charset="2"/>
              <a:buChar char="ü"/>
            </a:pPr>
            <a:r>
              <a:rPr lang="id-ID" sz="2000" i="1" smtClean="0">
                <a:solidFill>
                  <a:schemeClr val="tx2"/>
                </a:solidFill>
              </a:rPr>
              <a:t>Korelasional</a:t>
            </a:r>
            <a:r>
              <a:rPr lang="en-AU" sz="2000" i="1" smtClean="0">
                <a:solidFill>
                  <a:schemeClr val="tx2"/>
                </a:solidFill>
              </a:rPr>
              <a:t> = Y = f(X1, X2, X3...)</a:t>
            </a:r>
            <a:endParaRPr lang="id-ID" sz="2000" i="1" smtClean="0">
              <a:solidFill>
                <a:schemeClr val="tx2"/>
              </a:solidFill>
            </a:endParaRPr>
          </a:p>
          <a:p>
            <a:pPr marL="692150" lvl="1" indent="-347663" eaLnBrk="1" hangingPunct="1">
              <a:lnSpc>
                <a:spcPct val="90000"/>
              </a:lnSpc>
              <a:buClr>
                <a:schemeClr val="tx1"/>
              </a:buClr>
              <a:buFont typeface="Wingdings" pitchFamily="2" charset="2"/>
              <a:buChar char="ü"/>
            </a:pPr>
            <a:r>
              <a:rPr lang="en-US" sz="2000" i="1" smtClean="0">
                <a:solidFill>
                  <a:schemeClr val="tx2"/>
                </a:solidFill>
              </a:rPr>
              <a:t>Kausalitas = Y = a + bX1 + b2X2 + ….bnXn + e</a:t>
            </a:r>
            <a:endParaRPr lang="en-GB" sz="2000" i="1" smtClean="0">
              <a:solidFill>
                <a:schemeClr val="tx2"/>
              </a:solidFill>
            </a:endParaRPr>
          </a:p>
        </p:txBody>
      </p:sp>
      <p:sp>
        <p:nvSpPr>
          <p:cNvPr id="32772" name="Rectangle 4"/>
          <p:cNvSpPr>
            <a:spLocks noChangeArrowheads="1"/>
          </p:cNvSpPr>
          <p:nvPr/>
        </p:nvSpPr>
        <p:spPr bwMode="auto">
          <a:xfrm>
            <a:off x="714375" y="4071938"/>
            <a:ext cx="7858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r>
              <a:rPr lang="id-ID" sz="2800" b="1">
                <a:solidFill>
                  <a:schemeClr val="tx2"/>
                </a:solidFill>
              </a:rPr>
              <a:t>PENELITIAN</a:t>
            </a:r>
            <a:r>
              <a:rPr lang="id-ID" sz="2800">
                <a:solidFill>
                  <a:schemeClr val="tx2"/>
                </a:solidFill>
              </a:rPr>
              <a:t> </a:t>
            </a:r>
            <a:r>
              <a:rPr lang="id-ID" sz="2800" b="1">
                <a:solidFill>
                  <a:schemeClr val="tx2"/>
                </a:solidFill>
              </a:rPr>
              <a:t>JENIS DAN ANALISIS DATA</a:t>
            </a:r>
            <a:endParaRPr lang="en-GB" sz="2800" b="1">
              <a:solidFill>
                <a:schemeClr val="tx2"/>
              </a:solidFill>
            </a:endParaRPr>
          </a:p>
        </p:txBody>
      </p:sp>
      <p:sp>
        <p:nvSpPr>
          <p:cNvPr id="32773" name="Rectangle 5"/>
          <p:cNvSpPr>
            <a:spLocks noChangeArrowheads="1"/>
          </p:cNvSpPr>
          <p:nvPr/>
        </p:nvSpPr>
        <p:spPr bwMode="auto">
          <a:xfrm>
            <a:off x="928688" y="4714875"/>
            <a:ext cx="656590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27063" indent="-277813">
              <a:spcBef>
                <a:spcPct val="20000"/>
              </a:spcBef>
              <a:buClr>
                <a:schemeClr val="tx1"/>
              </a:buClr>
              <a:buSzPct val="70000"/>
              <a:buFont typeface="Wingdings" pitchFamily="2" charset="2"/>
              <a:buChar char="§"/>
            </a:pPr>
            <a:r>
              <a:rPr lang="id-ID" sz="2000">
                <a:solidFill>
                  <a:schemeClr val="tx2"/>
                </a:solidFill>
                <a:latin typeface="Tahoma" pitchFamily="34" charset="0"/>
              </a:rPr>
              <a:t>PENELITIAN KUANTITATIF</a:t>
            </a:r>
          </a:p>
          <a:p>
            <a:pPr marL="627063" indent="-277813">
              <a:spcBef>
                <a:spcPct val="20000"/>
              </a:spcBef>
              <a:buClr>
                <a:schemeClr val="tx1"/>
              </a:buClr>
              <a:buSzPct val="70000"/>
              <a:buFont typeface="Wingdings" pitchFamily="2" charset="2"/>
              <a:buChar char="§"/>
            </a:pPr>
            <a:r>
              <a:rPr lang="id-ID" sz="2000">
                <a:solidFill>
                  <a:schemeClr val="tx2"/>
                </a:solidFill>
                <a:latin typeface="Tahoma" pitchFamily="34" charset="0"/>
              </a:rPr>
              <a:t>PENELITIAN KUALITATIF</a:t>
            </a:r>
          </a:p>
          <a:p>
            <a:pPr marL="627063" indent="-277813">
              <a:spcBef>
                <a:spcPct val="20000"/>
              </a:spcBef>
              <a:buClr>
                <a:schemeClr val="tx1"/>
              </a:buClr>
              <a:buSzPct val="70000"/>
              <a:buFont typeface="Wingdings" pitchFamily="2" charset="2"/>
              <a:buChar char="§"/>
            </a:pPr>
            <a:r>
              <a:rPr lang="id-ID" sz="2000">
                <a:solidFill>
                  <a:schemeClr val="tx2"/>
                </a:solidFill>
                <a:latin typeface="Tahoma" pitchFamily="34" charset="0"/>
              </a:rPr>
              <a:t>PENELITIAN CAMPURAN</a:t>
            </a:r>
            <a:endParaRPr lang="en-GB" sz="2000">
              <a:solidFill>
                <a:schemeClr val="tx2"/>
              </a:solidFill>
              <a:latin typeface="Tahom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AU" smtClean="0"/>
              <a:t>Aktivitas Research</a:t>
            </a:r>
          </a:p>
        </p:txBody>
      </p:sp>
      <p:pic>
        <p:nvPicPr>
          <p:cNvPr id="337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781175"/>
            <a:ext cx="7648575" cy="443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5243513" y="2571750"/>
            <a:ext cx="1377950" cy="369888"/>
          </a:xfrm>
          <a:prstGeom prst="rect">
            <a:avLst/>
          </a:prstGeom>
          <a:noFill/>
        </p:spPr>
        <p:txBody>
          <a:bodyPr wrap="none">
            <a:spAutoFit/>
          </a:bodyPr>
          <a:lstStyle/>
          <a:p>
            <a:pPr>
              <a:defRPr/>
            </a:pPr>
            <a:r>
              <a:rPr lang="en-AU" b="1" dirty="0">
                <a:solidFill>
                  <a:schemeClr val="accent3"/>
                </a:solidFill>
              </a:rPr>
              <a:t>(Induction)</a:t>
            </a:r>
          </a:p>
        </p:txBody>
      </p:sp>
      <p:sp>
        <p:nvSpPr>
          <p:cNvPr id="5" name="TextBox 4"/>
          <p:cNvSpPr txBox="1"/>
          <p:nvPr/>
        </p:nvSpPr>
        <p:spPr>
          <a:xfrm>
            <a:off x="5400675" y="5214938"/>
            <a:ext cx="1466850" cy="369887"/>
          </a:xfrm>
          <a:prstGeom prst="rect">
            <a:avLst/>
          </a:prstGeom>
          <a:noFill/>
        </p:spPr>
        <p:txBody>
          <a:bodyPr wrap="none">
            <a:spAutoFit/>
          </a:bodyPr>
          <a:lstStyle/>
          <a:p>
            <a:pPr>
              <a:defRPr/>
            </a:pPr>
            <a:r>
              <a:rPr lang="en-AU" b="1" dirty="0">
                <a:solidFill>
                  <a:schemeClr val="accent3"/>
                </a:solidFill>
              </a:rPr>
              <a:t>(Deduction)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914400" y="277813"/>
            <a:ext cx="7772400" cy="293687"/>
          </a:xfrm>
        </p:spPr>
        <p:txBody>
          <a:bodyPr/>
          <a:lstStyle/>
          <a:p>
            <a:pPr algn="ctr"/>
            <a:r>
              <a:rPr lang="en-AU" smtClean="0"/>
              <a:t>Quali and Quanti</a:t>
            </a:r>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85813"/>
            <a:ext cx="9144000" cy="607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563562"/>
          </a:xfrm>
        </p:spPr>
        <p:txBody>
          <a:bodyPr/>
          <a:lstStyle/>
          <a:p>
            <a:r>
              <a:rPr lang="en-US" sz="3200" smtClean="0"/>
              <a:t>PROSES PENELITIAN KUALITATIF</a:t>
            </a:r>
          </a:p>
        </p:txBody>
      </p:sp>
      <p:pic>
        <p:nvPicPr>
          <p:cNvPr id="35843" name="Picture 4" descr="Untitled-TrueColor-06"/>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43000" y="990600"/>
            <a:ext cx="7010400" cy="5135563"/>
          </a:xfrm>
          <a:ln w="38100">
            <a:solidFill>
              <a:srgbClr val="000000"/>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z="3200" smtClean="0"/>
              <a:t>PROSES PENELITIAN KUANTITATIF</a:t>
            </a:r>
          </a:p>
        </p:txBody>
      </p:sp>
      <p:pic>
        <p:nvPicPr>
          <p:cNvPr id="36867"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57200" y="1371600"/>
            <a:ext cx="8229600" cy="4754563"/>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0"/>
            <a:ext cx="8147248" cy="6858000"/>
          </a:xfrm>
          <a:prstGeom prst="rect">
            <a:avLst/>
          </a:prstGeom>
        </p:spPr>
      </p:pic>
    </p:spTree>
    <p:extLst>
      <p:ext uri="{BB962C8B-B14F-4D97-AF65-F5344CB8AC3E}">
        <p14:creationId xmlns:p14="http://schemas.microsoft.com/office/powerpoint/2010/main" val="1435943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5"/>
          <p:cNvSpPr>
            <a:spLocks noGrp="1" noChangeArrowheads="1"/>
          </p:cNvSpPr>
          <p:nvPr>
            <p:ph type="title"/>
          </p:nvPr>
        </p:nvSpPr>
        <p:spPr>
          <a:xfrm>
            <a:off x="457200" y="0"/>
            <a:ext cx="8229600" cy="1143000"/>
          </a:xfrm>
        </p:spPr>
        <p:txBody>
          <a:bodyPr/>
          <a:lstStyle/>
          <a:p>
            <a:r>
              <a:rPr lang="en-US" altLang="en-US" sz="6000" b="1" smtClean="0">
                <a:solidFill>
                  <a:srgbClr val="FF0000"/>
                </a:solidFill>
                <a:latin typeface="Footlight MT Light" panose="0204060206030A020304" pitchFamily="18" charset="0"/>
              </a:rPr>
              <a:t>Where Do We Begin?</a:t>
            </a:r>
          </a:p>
        </p:txBody>
      </p:sp>
      <p:pic>
        <p:nvPicPr>
          <p:cNvPr id="18434" name="Picture 11" descr="confu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219200"/>
            <a:ext cx="43497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236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5181" y="924862"/>
            <a:ext cx="8280920" cy="5594277"/>
          </a:xfrm>
          <a:prstGeom prst="rect">
            <a:avLst/>
          </a:prstGeom>
          <a:ln>
            <a:noFill/>
          </a:ln>
          <a:effectLst>
            <a:outerShdw blurRad="190500" algn="tl" rotWithShape="0">
              <a:srgbClr val="000000">
                <a:alpha val="70000"/>
              </a:srgbClr>
            </a:outerShdw>
          </a:effectLst>
        </p:spPr>
      </p:pic>
      <p:sp>
        <p:nvSpPr>
          <p:cNvPr id="3" name="TextBox 2"/>
          <p:cNvSpPr txBox="1"/>
          <p:nvPr/>
        </p:nvSpPr>
        <p:spPr>
          <a:xfrm>
            <a:off x="1562978" y="77723"/>
            <a:ext cx="5745326" cy="830997"/>
          </a:xfrm>
          <a:prstGeom prst="rect">
            <a:avLst/>
          </a:prstGeom>
          <a:noFill/>
        </p:spPr>
        <p:txBody>
          <a:bodyPr wrap="square" rtlCol="0">
            <a:spAutoFit/>
          </a:bodyPr>
          <a:lstStyle/>
          <a:p>
            <a:pPr algn="ctr"/>
            <a:r>
              <a:rPr lang="en-ID" sz="2400" b="1" dirty="0"/>
              <a:t>ALUR </a:t>
            </a:r>
            <a:r>
              <a:rPr lang="en-ID" sz="2400" b="1" dirty="0" smtClean="0"/>
              <a:t>PENYUSUNAN </a:t>
            </a:r>
          </a:p>
          <a:p>
            <a:pPr algn="ctr"/>
            <a:r>
              <a:rPr lang="en-ID" sz="2400" b="1" dirty="0" smtClean="0"/>
              <a:t>PROPOSAL PENELITIAN </a:t>
            </a:r>
            <a:endParaRPr lang="en-US" sz="2400" b="1" dirty="0"/>
          </a:p>
        </p:txBody>
      </p:sp>
      <p:sp>
        <p:nvSpPr>
          <p:cNvPr id="7" name="Rectangle 6"/>
          <p:cNvSpPr/>
          <p:nvPr/>
        </p:nvSpPr>
        <p:spPr>
          <a:xfrm>
            <a:off x="295181" y="5281330"/>
            <a:ext cx="8280920" cy="1237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68775" y="5281330"/>
            <a:ext cx="6239529" cy="707886"/>
          </a:xfrm>
          <a:prstGeom prst="rect">
            <a:avLst/>
          </a:prstGeom>
          <a:noFill/>
        </p:spPr>
        <p:txBody>
          <a:bodyPr wrap="none" lIns="91440" tIns="45720" rIns="91440" bIns="45720">
            <a:spAutoFit/>
          </a:bodyPr>
          <a:lstStyle/>
          <a:p>
            <a:pPr algn="ctr"/>
            <a:r>
              <a:rPr lang="en-ID"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PROPOSAL PENELITIAN</a:t>
            </a:r>
          </a:p>
        </p:txBody>
      </p:sp>
      <p:sp>
        <p:nvSpPr>
          <p:cNvPr id="9" name="Rounded Rectangle 8"/>
          <p:cNvSpPr/>
          <p:nvPr/>
        </p:nvSpPr>
        <p:spPr>
          <a:xfrm>
            <a:off x="2915816" y="3222915"/>
            <a:ext cx="2880320" cy="99817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600" b="1" dirty="0" smtClean="0">
                <a:solidFill>
                  <a:schemeClr val="tx1"/>
                </a:solidFill>
              </a:rPr>
              <a:t>HASIL:</a:t>
            </a:r>
          </a:p>
          <a:p>
            <a:pPr algn="ctr"/>
            <a:r>
              <a:rPr lang="en-ID" sz="1600" b="1" dirty="0" smtClean="0">
                <a:solidFill>
                  <a:schemeClr val="tx1"/>
                </a:solidFill>
              </a:rPr>
              <a:t>Model Ideal </a:t>
            </a:r>
            <a:r>
              <a:rPr lang="en-ID" sz="1600" b="1" dirty="0" err="1" smtClean="0">
                <a:solidFill>
                  <a:schemeClr val="tx1"/>
                </a:solidFill>
              </a:rPr>
              <a:t>Empirik</a:t>
            </a:r>
            <a:endParaRPr lang="en-ID" sz="1600" b="1" dirty="0" smtClean="0">
              <a:solidFill>
                <a:schemeClr val="tx1"/>
              </a:solidFill>
            </a:endParaRPr>
          </a:p>
          <a:p>
            <a:pPr algn="ctr"/>
            <a:r>
              <a:rPr lang="en-ID" sz="1600" b="1" dirty="0" err="1" smtClean="0">
                <a:solidFill>
                  <a:schemeClr val="tx1"/>
                </a:solidFill>
              </a:rPr>
              <a:t>Hasil</a:t>
            </a:r>
            <a:r>
              <a:rPr lang="en-ID" sz="1600" b="1" dirty="0" smtClean="0">
                <a:solidFill>
                  <a:schemeClr val="tx1"/>
                </a:solidFill>
              </a:rPr>
              <a:t> SWOT</a:t>
            </a:r>
            <a:endParaRPr lang="en-US" sz="1600" b="1" dirty="0">
              <a:solidFill>
                <a:schemeClr val="tx1"/>
              </a:solidFill>
            </a:endParaRPr>
          </a:p>
        </p:txBody>
      </p:sp>
    </p:spTree>
    <p:extLst>
      <p:ext uri="{BB962C8B-B14F-4D97-AF65-F5344CB8AC3E}">
        <p14:creationId xmlns:p14="http://schemas.microsoft.com/office/powerpoint/2010/main" val="26669008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277813"/>
            <a:ext cx="8229600" cy="711200"/>
          </a:xfrm>
        </p:spPr>
        <p:txBody>
          <a:bodyPr/>
          <a:lstStyle/>
          <a:p>
            <a:pPr eaLnBrk="1" hangingPunct="1"/>
            <a:r>
              <a:rPr lang="sv-SE" sz="4000" b="1" smtClean="0">
                <a:latin typeface="Bookman Old Style" pitchFamily="18" charset="0"/>
              </a:rPr>
              <a:t>Judul Penelitian</a:t>
            </a:r>
            <a:endParaRPr lang="en-US" sz="4000" b="1" smtClean="0">
              <a:latin typeface="Bookman Old Style" pitchFamily="18" charset="0"/>
            </a:endParaRPr>
          </a:p>
        </p:txBody>
      </p:sp>
      <p:sp>
        <p:nvSpPr>
          <p:cNvPr id="78851" name="Rectangle 3"/>
          <p:cNvSpPr>
            <a:spLocks noGrp="1" noChangeArrowheads="1"/>
          </p:cNvSpPr>
          <p:nvPr>
            <p:ph type="body" idx="1"/>
          </p:nvPr>
        </p:nvSpPr>
        <p:spPr>
          <a:xfrm>
            <a:off x="642938" y="1357313"/>
            <a:ext cx="8215312" cy="4773612"/>
          </a:xfrm>
        </p:spPr>
        <p:txBody>
          <a:bodyPr/>
          <a:lstStyle/>
          <a:p>
            <a:pPr eaLnBrk="1" hangingPunct="1">
              <a:lnSpc>
                <a:spcPct val="90000"/>
              </a:lnSpc>
            </a:pPr>
            <a:r>
              <a:rPr lang="sv-SE" smtClean="0">
                <a:latin typeface="Bookman Old Style" pitchFamily="18" charset="0"/>
              </a:rPr>
              <a:t>Harus diskriptif, pendek, mudah dibaca, menggunakan terminologi umum/populer, tidak menggunakan singkatan, formula kimia atau nama pemilik dan pengarang.</a:t>
            </a:r>
          </a:p>
          <a:p>
            <a:pPr eaLnBrk="1" hangingPunct="1">
              <a:lnSpc>
                <a:spcPct val="90000"/>
              </a:lnSpc>
            </a:pPr>
            <a:r>
              <a:rPr lang="sv-SE" smtClean="0">
                <a:latin typeface="Bookman Old Style" pitchFamily="18" charset="0"/>
              </a:rPr>
              <a:t>Secara umum mengidentifikasikan masalah</a:t>
            </a:r>
          </a:p>
          <a:p>
            <a:pPr eaLnBrk="1" hangingPunct="1">
              <a:lnSpc>
                <a:spcPct val="90000"/>
              </a:lnSpc>
            </a:pPr>
            <a:r>
              <a:rPr lang="sv-SE" smtClean="0">
                <a:latin typeface="Bookman Old Style" pitchFamily="18" charset="0"/>
              </a:rPr>
              <a:t>Menunjukkan kegunaan atau kepentingan bidang yang dipermasalahkan</a:t>
            </a:r>
            <a:r>
              <a:rPr lang="id-ID" smtClean="0">
                <a:latin typeface="Bookman Old Style" pitchFamily="18" charset="0"/>
              </a:rPr>
              <a:t> (pengaruh, pengembangan, evaluasi, beda)</a:t>
            </a:r>
            <a:endParaRPr lang="sv-SE" smtClean="0">
              <a:latin typeface="Bookman Old Style" pitchFamily="18" charset="0"/>
            </a:endParaRPr>
          </a:p>
          <a:p>
            <a:pPr eaLnBrk="1" hangingPunct="1">
              <a:lnSpc>
                <a:spcPct val="90000"/>
              </a:lnSpc>
            </a:pPr>
            <a:r>
              <a:rPr lang="sv-SE" smtClean="0">
                <a:latin typeface="Bookman Old Style" pitchFamily="18" charset="0"/>
              </a:rPr>
              <a:t>Memberikan tekanan pada kata yang berdampak tinggi (</a:t>
            </a:r>
            <a:r>
              <a:rPr lang="sv-SE" i="1" smtClean="0">
                <a:latin typeface="Bookman Old Style" pitchFamily="18" charset="0"/>
              </a:rPr>
              <a:t>high impact</a:t>
            </a:r>
            <a:r>
              <a:rPr lang="sv-SE" smtClean="0">
                <a:latin typeface="Bookman Old Style" pitchFamily="18" charset="0"/>
              </a:rPr>
              <a:t>) di awal kalimat</a:t>
            </a:r>
            <a:endParaRPr lang="id-ID" smtClean="0">
              <a:latin typeface="Bookman Old Style" pitchFamily="18" charset="0"/>
            </a:endParaRPr>
          </a:p>
          <a:p>
            <a:pPr eaLnBrk="1" hangingPunct="1">
              <a:lnSpc>
                <a:spcPct val="90000"/>
              </a:lnSpc>
            </a:pPr>
            <a:r>
              <a:rPr lang="id-ID" smtClean="0">
                <a:latin typeface="Bookman Old Style" pitchFamily="18" charset="0"/>
              </a:rPr>
              <a:t>Menggunakan kata benda</a:t>
            </a: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p:cTn id="7" dur="500" fill="hold"/>
                                        <p:tgtEl>
                                          <p:spTgt spid="78850"/>
                                        </p:tgtEl>
                                        <p:attrNameLst>
                                          <p:attrName>ppt_w</p:attrName>
                                        </p:attrNameLst>
                                      </p:cBhvr>
                                      <p:tavLst>
                                        <p:tav tm="0">
                                          <p:val>
                                            <p:fltVal val="0"/>
                                          </p:val>
                                        </p:tav>
                                        <p:tav tm="100000">
                                          <p:val>
                                            <p:strVal val="#ppt_w"/>
                                          </p:val>
                                        </p:tav>
                                      </p:tavLst>
                                    </p:anim>
                                    <p:anim calcmode="lin" valueType="num">
                                      <p:cBhvr>
                                        <p:cTn id="8" dur="500" fill="hold"/>
                                        <p:tgtEl>
                                          <p:spTgt spid="78850"/>
                                        </p:tgtEl>
                                        <p:attrNameLst>
                                          <p:attrName>ppt_h</p:attrName>
                                        </p:attrNameLst>
                                      </p:cBhvr>
                                      <p:tavLst>
                                        <p:tav tm="0">
                                          <p:val>
                                            <p:fltVal val="0"/>
                                          </p:val>
                                        </p:tav>
                                        <p:tav tm="100000">
                                          <p:val>
                                            <p:strVal val="#ppt_h"/>
                                          </p:val>
                                        </p:tav>
                                      </p:tavLst>
                                    </p:anim>
                                    <p:animEffect transition="in" filter="fade">
                                      <p:cBhvr>
                                        <p:cTn id="9" dur="500"/>
                                        <p:tgtEl>
                                          <p:spTgt spid="788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78851">
                                            <p:txEl>
                                              <p:pRg st="0" end="0"/>
                                            </p:txEl>
                                          </p:spTgt>
                                        </p:tgtEl>
                                        <p:attrNameLst>
                                          <p:attrName>style.visibility</p:attrName>
                                        </p:attrNameLst>
                                      </p:cBhvr>
                                      <p:to>
                                        <p:strVal val="visible"/>
                                      </p:to>
                                    </p:set>
                                    <p:animEffect transition="in" filter="diamond(in)">
                                      <p:cBhvr>
                                        <p:cTn id="14" dur="500"/>
                                        <p:tgtEl>
                                          <p:spTgt spid="78851">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78851">
                                            <p:txEl>
                                              <p:pRg st="1" end="1"/>
                                            </p:txEl>
                                          </p:spTgt>
                                        </p:tgtEl>
                                        <p:attrNameLst>
                                          <p:attrName>style.visibility</p:attrName>
                                        </p:attrNameLst>
                                      </p:cBhvr>
                                      <p:to>
                                        <p:strVal val="visible"/>
                                      </p:to>
                                    </p:set>
                                    <p:animEffect transition="in" filter="diamond(in)">
                                      <p:cBhvr>
                                        <p:cTn id="19" dur="500"/>
                                        <p:tgtEl>
                                          <p:spTgt spid="78851">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78851">
                                            <p:txEl>
                                              <p:pRg st="2" end="2"/>
                                            </p:txEl>
                                          </p:spTgt>
                                        </p:tgtEl>
                                        <p:attrNameLst>
                                          <p:attrName>style.visibility</p:attrName>
                                        </p:attrNameLst>
                                      </p:cBhvr>
                                      <p:to>
                                        <p:strVal val="visible"/>
                                      </p:to>
                                    </p:set>
                                    <p:animEffect transition="in" filter="diamond(in)">
                                      <p:cBhvr>
                                        <p:cTn id="24" dur="500"/>
                                        <p:tgtEl>
                                          <p:spTgt spid="78851">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78851">
                                            <p:txEl>
                                              <p:pRg st="3" end="3"/>
                                            </p:txEl>
                                          </p:spTgt>
                                        </p:tgtEl>
                                        <p:attrNameLst>
                                          <p:attrName>style.visibility</p:attrName>
                                        </p:attrNameLst>
                                      </p:cBhvr>
                                      <p:to>
                                        <p:strVal val="visible"/>
                                      </p:to>
                                    </p:set>
                                    <p:animEffect transition="in" filter="diamond(in)">
                                      <p:cBhvr>
                                        <p:cTn id="29" dur="500"/>
                                        <p:tgtEl>
                                          <p:spTgt spid="78851">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78851">
                                            <p:txEl>
                                              <p:pRg st="4" end="4"/>
                                            </p:txEl>
                                          </p:spTgt>
                                        </p:tgtEl>
                                        <p:attrNameLst>
                                          <p:attrName>style.visibility</p:attrName>
                                        </p:attrNameLst>
                                      </p:cBhvr>
                                      <p:to>
                                        <p:strVal val="visible"/>
                                      </p:to>
                                    </p:set>
                                    <p:animEffect transition="in" filter="diamond(in)">
                                      <p:cBhvr>
                                        <p:cTn id="34" dur="500"/>
                                        <p:tgtEl>
                                          <p:spTgt spid="788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P spid="7885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914400" y="277813"/>
            <a:ext cx="7772400" cy="722312"/>
          </a:xfrm>
        </p:spPr>
        <p:txBody>
          <a:bodyPr/>
          <a:lstStyle/>
          <a:p>
            <a:pPr eaLnBrk="1" fontAlgn="auto" hangingPunct="1">
              <a:spcAft>
                <a:spcPts val="0"/>
              </a:spcAft>
              <a:defRPr/>
            </a:pPr>
            <a:r>
              <a:rPr lang="en-US" dirty="0" err="1" smtClean="0">
                <a:solidFill>
                  <a:schemeClr val="tx2">
                    <a:satMod val="130000"/>
                  </a:schemeClr>
                </a:solidFill>
              </a:rPr>
              <a:t>Judul</a:t>
            </a:r>
            <a:r>
              <a:rPr lang="en-US" dirty="0" smtClean="0">
                <a:solidFill>
                  <a:schemeClr val="tx2">
                    <a:satMod val="130000"/>
                  </a:schemeClr>
                </a:solidFill>
              </a:rPr>
              <a:t> </a:t>
            </a:r>
            <a:r>
              <a:rPr lang="en-US" dirty="0" err="1" smtClean="0">
                <a:solidFill>
                  <a:schemeClr val="tx2">
                    <a:satMod val="130000"/>
                  </a:schemeClr>
                </a:solidFill>
              </a:rPr>
              <a:t>Penelitian</a:t>
            </a:r>
            <a:endParaRPr lang="en-US" dirty="0" smtClean="0">
              <a:solidFill>
                <a:schemeClr val="tx2">
                  <a:satMod val="130000"/>
                </a:schemeClr>
              </a:solidFill>
            </a:endParaRPr>
          </a:p>
        </p:txBody>
      </p:sp>
      <p:sp>
        <p:nvSpPr>
          <p:cNvPr id="38915" name="Rectangle 3"/>
          <p:cNvSpPr>
            <a:spLocks noGrp="1" noChangeArrowheads="1"/>
          </p:cNvSpPr>
          <p:nvPr>
            <p:ph idx="1"/>
          </p:nvPr>
        </p:nvSpPr>
        <p:spPr/>
        <p:txBody>
          <a:bodyPr/>
          <a:lstStyle/>
          <a:p>
            <a:pPr marL="0" indent="0" eaLnBrk="1" hangingPunct="1">
              <a:lnSpc>
                <a:spcPct val="80000"/>
              </a:lnSpc>
              <a:buFontTx/>
              <a:buNone/>
            </a:pPr>
            <a:r>
              <a:rPr lang="en-US" sz="2000" dirty="0" err="1" smtClean="0"/>
              <a:t>Setelah</a:t>
            </a:r>
            <a:r>
              <a:rPr lang="en-US" sz="2000" dirty="0" smtClean="0"/>
              <a:t> </a:t>
            </a:r>
            <a:r>
              <a:rPr lang="en-US" sz="2000" dirty="0" err="1" smtClean="0"/>
              <a:t>permasalahan</a:t>
            </a:r>
            <a:r>
              <a:rPr lang="en-US" sz="2000" dirty="0" smtClean="0"/>
              <a:t> </a:t>
            </a:r>
            <a:r>
              <a:rPr lang="en-US" sz="2000" dirty="0" err="1" smtClean="0"/>
              <a:t>diidentifikasikan</a:t>
            </a:r>
            <a:r>
              <a:rPr lang="en-US" sz="2000" dirty="0" smtClean="0"/>
              <a:t> </a:t>
            </a:r>
            <a:r>
              <a:rPr lang="en-US" sz="2000" dirty="0" err="1" smtClean="0"/>
              <a:t>dengan</a:t>
            </a:r>
            <a:r>
              <a:rPr lang="en-US" sz="2000" dirty="0" smtClean="0"/>
              <a:t> </a:t>
            </a:r>
            <a:r>
              <a:rPr lang="en-US" sz="2000" dirty="0" err="1" smtClean="0"/>
              <a:t>tepat</a:t>
            </a:r>
            <a:r>
              <a:rPr lang="en-US" sz="2000" dirty="0" smtClean="0"/>
              <a:t> </a:t>
            </a:r>
            <a:r>
              <a:rPr lang="en-US" sz="2000" dirty="0" err="1" smtClean="0"/>
              <a:t>langkah</a:t>
            </a:r>
            <a:r>
              <a:rPr lang="en-US" sz="2000" dirty="0" smtClean="0"/>
              <a:t> </a:t>
            </a:r>
            <a:r>
              <a:rPr lang="en-US" sz="2000" dirty="0" err="1" smtClean="0"/>
              <a:t>berikutnya</a:t>
            </a:r>
            <a:r>
              <a:rPr lang="en-US" sz="2000" dirty="0" smtClean="0"/>
              <a:t> </a:t>
            </a:r>
            <a:r>
              <a:rPr lang="en-US" sz="2000" dirty="0" err="1" smtClean="0"/>
              <a:t>adalah</a:t>
            </a:r>
            <a:r>
              <a:rPr lang="en-US" sz="2000" dirty="0" smtClean="0"/>
              <a:t> </a:t>
            </a:r>
            <a:r>
              <a:rPr lang="en-US" sz="2000" dirty="0" err="1" smtClean="0"/>
              <a:t>memberikan</a:t>
            </a:r>
            <a:r>
              <a:rPr lang="en-US" sz="2000" dirty="0" smtClean="0"/>
              <a:t> </a:t>
            </a:r>
            <a:r>
              <a:rPr lang="en-US" sz="2000" dirty="0" err="1" smtClean="0"/>
              <a:t>nama</a:t>
            </a:r>
            <a:r>
              <a:rPr lang="en-US" sz="2000" dirty="0" smtClean="0"/>
              <a:t> </a:t>
            </a:r>
            <a:r>
              <a:rPr lang="en-US" sz="2000" dirty="0" err="1" smtClean="0"/>
              <a:t>penelitian</a:t>
            </a:r>
            <a:r>
              <a:rPr lang="en-US" sz="2000" dirty="0" smtClean="0"/>
              <a:t> “</a:t>
            </a:r>
            <a:r>
              <a:rPr lang="en-US" sz="2000" dirty="0" err="1" smtClean="0"/>
              <a:t>Judul</a:t>
            </a:r>
            <a:r>
              <a:rPr lang="en-US" sz="2000" dirty="0" smtClean="0"/>
              <a:t> </a:t>
            </a:r>
            <a:r>
              <a:rPr lang="en-US" sz="2000" dirty="0" err="1" smtClean="0"/>
              <a:t>Penelitian</a:t>
            </a:r>
            <a:r>
              <a:rPr lang="en-US" sz="2000" dirty="0" smtClean="0"/>
              <a:t>”</a:t>
            </a:r>
          </a:p>
          <a:p>
            <a:pPr marL="0" indent="0" eaLnBrk="1" hangingPunct="1">
              <a:lnSpc>
                <a:spcPct val="80000"/>
              </a:lnSpc>
              <a:buFontTx/>
              <a:buNone/>
            </a:pPr>
            <a:r>
              <a:rPr lang="en-US" sz="2000" dirty="0" err="1" smtClean="0"/>
              <a:t>Dua</a:t>
            </a:r>
            <a:r>
              <a:rPr lang="en-US" sz="2000" dirty="0" smtClean="0"/>
              <a:t> </a:t>
            </a:r>
            <a:r>
              <a:rPr lang="en-US" sz="2000" dirty="0" err="1" smtClean="0"/>
              <a:t>orientasi</a:t>
            </a:r>
            <a:r>
              <a:rPr lang="en-US" sz="2000" dirty="0" smtClean="0"/>
              <a:t> </a:t>
            </a:r>
            <a:r>
              <a:rPr lang="en-US" sz="2000" dirty="0" err="1" smtClean="0"/>
              <a:t>dalam</a:t>
            </a:r>
            <a:r>
              <a:rPr lang="en-US" sz="2000" dirty="0" smtClean="0"/>
              <a:t> </a:t>
            </a:r>
            <a:r>
              <a:rPr lang="en-US" sz="2000" dirty="0" err="1" smtClean="0"/>
              <a:t>meberikan</a:t>
            </a:r>
            <a:r>
              <a:rPr lang="en-US" sz="2000" dirty="0" smtClean="0"/>
              <a:t> </a:t>
            </a:r>
            <a:r>
              <a:rPr lang="en-US" sz="2000" dirty="0" err="1" smtClean="0"/>
              <a:t>judul</a:t>
            </a:r>
            <a:r>
              <a:rPr lang="en-US" sz="2000" dirty="0" smtClean="0"/>
              <a:t> </a:t>
            </a:r>
            <a:r>
              <a:rPr lang="en-US" sz="2000" dirty="0" err="1" smtClean="0"/>
              <a:t>penelitian</a:t>
            </a:r>
            <a:r>
              <a:rPr lang="en-US" sz="2000" dirty="0" smtClean="0"/>
              <a:t>:</a:t>
            </a:r>
          </a:p>
          <a:p>
            <a:pPr marL="0" indent="0" eaLnBrk="1" hangingPunct="1">
              <a:lnSpc>
                <a:spcPct val="80000"/>
              </a:lnSpc>
              <a:buFont typeface="Wingdings" pitchFamily="2" charset="2"/>
              <a:buAutoNum type="arabicPeriod"/>
            </a:pPr>
            <a:r>
              <a:rPr lang="en-US" sz="2000" dirty="0" err="1" smtClean="0"/>
              <a:t>Singkat</a:t>
            </a:r>
            <a:r>
              <a:rPr lang="en-US" sz="2000" dirty="0" smtClean="0"/>
              <a:t> (Implicit)</a:t>
            </a:r>
          </a:p>
          <a:p>
            <a:pPr marL="0" indent="0" eaLnBrk="1" hangingPunct="1">
              <a:lnSpc>
                <a:spcPct val="80000"/>
              </a:lnSpc>
              <a:buFontTx/>
              <a:buNone/>
            </a:pPr>
            <a:r>
              <a:rPr lang="en-US" sz="2000" dirty="0" smtClean="0"/>
              <a:t>  </a:t>
            </a:r>
            <a:r>
              <a:rPr lang="en-US" sz="2000" dirty="0" err="1" smtClean="0"/>
              <a:t>Contoh</a:t>
            </a:r>
            <a:r>
              <a:rPr lang="en-US" sz="2000" dirty="0" smtClean="0"/>
              <a:t>:</a:t>
            </a:r>
          </a:p>
          <a:p>
            <a:pPr marL="0" indent="0" eaLnBrk="1" hangingPunct="1">
              <a:lnSpc>
                <a:spcPct val="80000"/>
              </a:lnSpc>
              <a:buFontTx/>
              <a:buNone/>
            </a:pPr>
            <a:r>
              <a:rPr lang="en-US" sz="2000" i="1" dirty="0" err="1" smtClean="0"/>
              <a:t>Penilaian</a:t>
            </a:r>
            <a:r>
              <a:rPr lang="en-US" sz="2000" i="1" dirty="0" smtClean="0"/>
              <a:t> </a:t>
            </a:r>
            <a:r>
              <a:rPr lang="en-US" sz="2000" i="1" dirty="0" err="1" smtClean="0"/>
              <a:t>Kinerja</a:t>
            </a:r>
            <a:r>
              <a:rPr lang="en-US" sz="2000" i="1" dirty="0" smtClean="0"/>
              <a:t> </a:t>
            </a:r>
            <a:r>
              <a:rPr lang="id-ID" sz="2000" i="1" dirty="0" smtClean="0"/>
              <a:t>Guru </a:t>
            </a:r>
            <a:r>
              <a:rPr lang="en-ID" sz="2000" i="1" dirty="0" err="1" smtClean="0"/>
              <a:t>Akuntansi</a:t>
            </a:r>
            <a:r>
              <a:rPr lang="id-ID" sz="2000" i="1" dirty="0" smtClean="0"/>
              <a:t> di </a:t>
            </a:r>
            <a:r>
              <a:rPr lang="en-ID" sz="2000" i="1" dirty="0" smtClean="0"/>
              <a:t>Era </a:t>
            </a:r>
            <a:r>
              <a:rPr lang="en-ID" sz="2000" i="1" dirty="0" err="1" smtClean="0"/>
              <a:t>Pandemi</a:t>
            </a:r>
            <a:endParaRPr lang="en-US" sz="2000" i="1" dirty="0" smtClean="0"/>
          </a:p>
          <a:p>
            <a:pPr marL="0" indent="0" eaLnBrk="1" hangingPunct="1">
              <a:lnSpc>
                <a:spcPct val="80000"/>
              </a:lnSpc>
              <a:buFontTx/>
              <a:buNone/>
            </a:pPr>
            <a:endParaRPr lang="en-US" sz="2000" i="1" dirty="0" smtClean="0"/>
          </a:p>
          <a:p>
            <a:pPr marL="0" indent="0" eaLnBrk="1" hangingPunct="1">
              <a:lnSpc>
                <a:spcPct val="80000"/>
              </a:lnSpc>
              <a:buFontTx/>
              <a:buNone/>
            </a:pPr>
            <a:r>
              <a:rPr lang="en-US" sz="2000" dirty="0" smtClean="0"/>
              <a:t>2. </a:t>
            </a:r>
            <a:r>
              <a:rPr lang="en-US" sz="2000" dirty="0" err="1" smtClean="0"/>
              <a:t>Jelas</a:t>
            </a:r>
            <a:r>
              <a:rPr lang="en-US" sz="2000" dirty="0" smtClean="0"/>
              <a:t> (Explicit)</a:t>
            </a:r>
          </a:p>
          <a:p>
            <a:pPr marL="1074738" lvl="1" indent="-495300" eaLnBrk="1" hangingPunct="1">
              <a:lnSpc>
                <a:spcPct val="80000"/>
              </a:lnSpc>
            </a:pPr>
            <a:r>
              <a:rPr lang="en-US" sz="1800" dirty="0" err="1" smtClean="0"/>
              <a:t>Jenis</a:t>
            </a:r>
            <a:r>
              <a:rPr lang="en-US" sz="1800" dirty="0" smtClean="0"/>
              <a:t> </a:t>
            </a:r>
            <a:r>
              <a:rPr lang="en-US" sz="1800" dirty="0" err="1" smtClean="0"/>
              <a:t>Penelitian</a:t>
            </a:r>
            <a:endParaRPr lang="en-US" sz="1800" dirty="0" smtClean="0"/>
          </a:p>
          <a:p>
            <a:pPr marL="1074738" lvl="1" indent="-495300" eaLnBrk="1" hangingPunct="1">
              <a:lnSpc>
                <a:spcPct val="80000"/>
              </a:lnSpc>
            </a:pPr>
            <a:r>
              <a:rPr lang="en-US" sz="1800" dirty="0" err="1" smtClean="0"/>
              <a:t>Objek</a:t>
            </a:r>
            <a:r>
              <a:rPr lang="en-US" sz="1800" dirty="0" smtClean="0"/>
              <a:t> yang </a:t>
            </a:r>
            <a:r>
              <a:rPr lang="en-US" sz="1800" dirty="0" err="1" smtClean="0"/>
              <a:t>diteliti</a:t>
            </a:r>
            <a:endParaRPr lang="en-US" sz="1800" dirty="0" smtClean="0"/>
          </a:p>
          <a:p>
            <a:pPr marL="1074738" lvl="1" indent="-495300" eaLnBrk="1" hangingPunct="1">
              <a:lnSpc>
                <a:spcPct val="80000"/>
              </a:lnSpc>
            </a:pPr>
            <a:r>
              <a:rPr lang="en-US" sz="1800" dirty="0" err="1" smtClean="0"/>
              <a:t>Subjek</a:t>
            </a:r>
            <a:r>
              <a:rPr lang="en-US" sz="1800" dirty="0" smtClean="0"/>
              <a:t> </a:t>
            </a:r>
            <a:r>
              <a:rPr lang="en-US" sz="1800" dirty="0" err="1" smtClean="0"/>
              <a:t>penelitian</a:t>
            </a:r>
            <a:endParaRPr lang="en-US" sz="1800" dirty="0" smtClean="0"/>
          </a:p>
          <a:p>
            <a:pPr marL="1074738" lvl="1" indent="-495300" eaLnBrk="1" hangingPunct="1">
              <a:lnSpc>
                <a:spcPct val="80000"/>
              </a:lnSpc>
            </a:pPr>
            <a:r>
              <a:rPr lang="en-US" sz="1800" dirty="0" err="1" smtClean="0"/>
              <a:t>Lokasi</a:t>
            </a:r>
            <a:r>
              <a:rPr lang="en-US" sz="1800" dirty="0" smtClean="0"/>
              <a:t> </a:t>
            </a:r>
            <a:r>
              <a:rPr lang="en-US" sz="1800" dirty="0" err="1" smtClean="0"/>
              <a:t>Penelitian</a:t>
            </a:r>
            <a:endParaRPr lang="en-US" sz="1800" dirty="0" smtClean="0"/>
          </a:p>
          <a:p>
            <a:pPr marL="0" indent="0" eaLnBrk="1" hangingPunct="1">
              <a:lnSpc>
                <a:spcPct val="80000"/>
              </a:lnSpc>
              <a:buFontTx/>
              <a:buNone/>
            </a:pPr>
            <a:r>
              <a:rPr lang="en-US" sz="2000" dirty="0" err="1" smtClean="0"/>
              <a:t>Contoh</a:t>
            </a:r>
            <a:r>
              <a:rPr lang="en-US" sz="2000" dirty="0" smtClean="0"/>
              <a:t>:</a:t>
            </a:r>
          </a:p>
          <a:p>
            <a:pPr marL="0" indent="0" eaLnBrk="1" hangingPunct="1">
              <a:lnSpc>
                <a:spcPct val="80000"/>
              </a:lnSpc>
              <a:buFontTx/>
              <a:buNone/>
            </a:pPr>
            <a:r>
              <a:rPr lang="id-ID" sz="2000" i="1" dirty="0" smtClean="0"/>
              <a:t>Pengaruh </a:t>
            </a:r>
            <a:r>
              <a:rPr lang="en-US" sz="2000" i="1" dirty="0" smtClean="0"/>
              <a:t>K</a:t>
            </a:r>
            <a:r>
              <a:rPr lang="id-ID" sz="2000" i="1" dirty="0" smtClean="0"/>
              <a:t>inerja Guru </a:t>
            </a:r>
            <a:r>
              <a:rPr lang="en-US" sz="2000" i="1" dirty="0" err="1" smtClean="0"/>
              <a:t>dan</a:t>
            </a:r>
            <a:r>
              <a:rPr lang="en-US" sz="2000" i="1" dirty="0" smtClean="0"/>
              <a:t> </a:t>
            </a:r>
            <a:r>
              <a:rPr lang="en-US" sz="2000" i="1" dirty="0" err="1" smtClean="0"/>
              <a:t>Kinerja</a:t>
            </a:r>
            <a:r>
              <a:rPr lang="en-US" sz="2000" i="1" dirty="0" smtClean="0"/>
              <a:t> </a:t>
            </a:r>
            <a:r>
              <a:rPr lang="id-ID" sz="2000" i="1" dirty="0" smtClean="0"/>
              <a:t>Kepala Sekolah</a:t>
            </a:r>
            <a:r>
              <a:rPr lang="en-US" sz="2000" i="1" dirty="0" smtClean="0"/>
              <a:t> </a:t>
            </a:r>
            <a:r>
              <a:rPr lang="en-US" sz="2000" i="1" dirty="0" err="1" smtClean="0"/>
              <a:t>pada</a:t>
            </a:r>
            <a:r>
              <a:rPr lang="en-US" sz="2000" i="1" dirty="0" smtClean="0"/>
              <a:t> PBM Daring </a:t>
            </a:r>
            <a:r>
              <a:rPr lang="id-ID" sz="2000" i="1" dirty="0" smtClean="0"/>
              <a:t>terhadap Prestasi Siswa SM</a:t>
            </a:r>
            <a:r>
              <a:rPr lang="en-ID" sz="2000" i="1" dirty="0" smtClean="0"/>
              <a:t>K</a:t>
            </a:r>
            <a:r>
              <a:rPr lang="id-ID" sz="2000" i="1" dirty="0" smtClean="0"/>
              <a:t> di </a:t>
            </a:r>
            <a:r>
              <a:rPr lang="en-ID" sz="2000" i="1" dirty="0" err="1" smtClean="0"/>
              <a:t>Kabupaten</a:t>
            </a:r>
            <a:r>
              <a:rPr lang="en-ID" sz="2000" i="1" dirty="0" smtClean="0"/>
              <a:t> </a:t>
            </a:r>
            <a:r>
              <a:rPr lang="en-US" sz="2000" i="1" dirty="0" err="1" smtClean="0"/>
              <a:t>Purwokerto</a:t>
            </a:r>
            <a:endParaRPr lang="en-US" sz="2000" i="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sz="3200" b="1" dirty="0" smtClean="0"/>
              <a:t>ISI PROPOSAL RISET KUALITATIF</a:t>
            </a:r>
            <a:endParaRPr lang="en-US" sz="3200" b="1" dirty="0"/>
          </a:p>
        </p:txBody>
      </p:sp>
      <p:sp>
        <p:nvSpPr>
          <p:cNvPr id="3" name="Content Placeholder 2"/>
          <p:cNvSpPr>
            <a:spLocks noGrp="1"/>
          </p:cNvSpPr>
          <p:nvPr>
            <p:ph idx="1"/>
          </p:nvPr>
        </p:nvSpPr>
        <p:spPr>
          <a:xfrm>
            <a:off x="914400" y="1556792"/>
            <a:ext cx="7185992" cy="4530725"/>
          </a:xfrm>
        </p:spPr>
        <p:txBody>
          <a:bodyPr/>
          <a:lstStyle/>
          <a:p>
            <a:pPr marL="0" indent="0">
              <a:buNone/>
            </a:pPr>
            <a:r>
              <a:rPr lang="en-US" sz="1600" b="1" dirty="0"/>
              <a:t>BAB I PENDAHULUAN</a:t>
            </a:r>
          </a:p>
          <a:p>
            <a:pPr marL="0" indent="0">
              <a:buNone/>
            </a:pPr>
            <a:r>
              <a:rPr lang="en-US" sz="1600" dirty="0"/>
              <a:t>A. </a:t>
            </a:r>
            <a:r>
              <a:rPr lang="en-US" sz="1600" dirty="0" err="1"/>
              <a:t>Latar</a:t>
            </a:r>
            <a:r>
              <a:rPr lang="en-US" sz="1600" dirty="0"/>
              <a:t> </a:t>
            </a:r>
            <a:r>
              <a:rPr lang="en-US" sz="1600" dirty="0" err="1"/>
              <a:t>Belakang</a:t>
            </a:r>
            <a:r>
              <a:rPr lang="en-US" sz="1600" dirty="0"/>
              <a:t> </a:t>
            </a:r>
            <a:r>
              <a:rPr lang="en-US" sz="1600" dirty="0" err="1"/>
              <a:t>Masalah</a:t>
            </a:r>
            <a:endParaRPr lang="en-US" sz="1600" dirty="0"/>
          </a:p>
          <a:p>
            <a:pPr marL="0" indent="0">
              <a:buNone/>
            </a:pPr>
            <a:r>
              <a:rPr lang="en-US" sz="1600" dirty="0"/>
              <a:t>B. </a:t>
            </a:r>
            <a:r>
              <a:rPr lang="en-US" sz="1600" dirty="0" err="1"/>
              <a:t>Identifikasi</a:t>
            </a:r>
            <a:r>
              <a:rPr lang="en-US" sz="1600" dirty="0"/>
              <a:t> </a:t>
            </a:r>
            <a:r>
              <a:rPr lang="en-US" sz="1600" dirty="0" err="1"/>
              <a:t>Masalah</a:t>
            </a:r>
            <a:endParaRPr lang="en-US" sz="1600" dirty="0"/>
          </a:p>
          <a:p>
            <a:pPr marL="0" indent="0">
              <a:buNone/>
            </a:pPr>
            <a:r>
              <a:rPr lang="en-US" sz="1600" dirty="0"/>
              <a:t>C. </a:t>
            </a:r>
            <a:r>
              <a:rPr lang="en-US" sz="1600" dirty="0" err="1"/>
              <a:t>Fokus</a:t>
            </a:r>
            <a:r>
              <a:rPr lang="en-US" sz="1600" dirty="0"/>
              <a:t> </a:t>
            </a:r>
            <a:r>
              <a:rPr lang="en-US" sz="1600" dirty="0" err="1"/>
              <a:t>dan</a:t>
            </a:r>
            <a:r>
              <a:rPr lang="en-US" sz="1600" dirty="0"/>
              <a:t> </a:t>
            </a:r>
            <a:r>
              <a:rPr lang="en-US" sz="1600" dirty="0" err="1"/>
              <a:t>Rumusan</a:t>
            </a:r>
            <a:r>
              <a:rPr lang="en-US" sz="1600" dirty="0"/>
              <a:t> </a:t>
            </a:r>
            <a:r>
              <a:rPr lang="en-US" sz="1600" dirty="0" err="1"/>
              <a:t>Masalah</a:t>
            </a:r>
            <a:endParaRPr lang="en-US" sz="1600" dirty="0"/>
          </a:p>
          <a:p>
            <a:pPr marL="0" indent="0">
              <a:buNone/>
            </a:pPr>
            <a:r>
              <a:rPr lang="en-US" sz="1600" dirty="0"/>
              <a:t>D. </a:t>
            </a:r>
            <a:r>
              <a:rPr lang="en-US" sz="1600" dirty="0" err="1"/>
              <a:t>Tujuan</a:t>
            </a:r>
            <a:r>
              <a:rPr lang="en-US" sz="1600" dirty="0"/>
              <a:t> </a:t>
            </a:r>
            <a:r>
              <a:rPr lang="en-US" sz="1600" dirty="0" err="1"/>
              <a:t>Penelitian</a:t>
            </a:r>
            <a:endParaRPr lang="en-US" sz="1600" dirty="0"/>
          </a:p>
          <a:p>
            <a:pPr marL="0" indent="0">
              <a:buNone/>
            </a:pPr>
            <a:r>
              <a:rPr lang="en-US" sz="1600" dirty="0"/>
              <a:t>E. </a:t>
            </a:r>
            <a:r>
              <a:rPr lang="en-US" sz="1600" dirty="0" err="1"/>
              <a:t>Manfaat</a:t>
            </a:r>
            <a:r>
              <a:rPr lang="en-US" sz="1600" dirty="0"/>
              <a:t> </a:t>
            </a:r>
            <a:r>
              <a:rPr lang="en-US" sz="1600" dirty="0" err="1"/>
              <a:t>Penelitian</a:t>
            </a:r>
            <a:endParaRPr lang="en-US" sz="1600" dirty="0"/>
          </a:p>
          <a:p>
            <a:pPr marL="0" indent="0">
              <a:buNone/>
            </a:pPr>
            <a:r>
              <a:rPr lang="en-US" sz="1600" b="1" dirty="0"/>
              <a:t>BAB II KAJIAN PUSTAKA</a:t>
            </a:r>
          </a:p>
          <a:p>
            <a:pPr marL="0" indent="0">
              <a:buNone/>
            </a:pPr>
            <a:r>
              <a:rPr lang="en-US" sz="1600" dirty="0"/>
              <a:t>A. </a:t>
            </a:r>
            <a:r>
              <a:rPr lang="en-US" sz="1600" dirty="0" err="1"/>
              <a:t>Kajian</a:t>
            </a:r>
            <a:r>
              <a:rPr lang="en-US" sz="1600" dirty="0"/>
              <a:t> </a:t>
            </a:r>
            <a:r>
              <a:rPr lang="en-US" sz="1600" dirty="0" err="1"/>
              <a:t>Teori</a:t>
            </a:r>
            <a:endParaRPr lang="en-US" sz="1600" dirty="0"/>
          </a:p>
          <a:p>
            <a:pPr marL="0" indent="0">
              <a:buNone/>
            </a:pPr>
            <a:r>
              <a:rPr lang="en-US" sz="1600" dirty="0"/>
              <a:t>B. </a:t>
            </a:r>
            <a:r>
              <a:rPr lang="en-US" sz="1600" dirty="0" err="1"/>
              <a:t>Kajian</a:t>
            </a:r>
            <a:r>
              <a:rPr lang="en-US" sz="1600" dirty="0"/>
              <a:t> </a:t>
            </a:r>
            <a:r>
              <a:rPr lang="en-US" sz="1600" dirty="0" err="1"/>
              <a:t>Penelitian</a:t>
            </a:r>
            <a:r>
              <a:rPr lang="en-US" sz="1600" dirty="0"/>
              <a:t> yang </a:t>
            </a:r>
            <a:r>
              <a:rPr lang="en-US" sz="1600" dirty="0" err="1"/>
              <a:t>Relevan</a:t>
            </a:r>
            <a:endParaRPr lang="en-US" sz="1600" dirty="0"/>
          </a:p>
          <a:p>
            <a:pPr marL="0" indent="0">
              <a:buNone/>
            </a:pPr>
            <a:r>
              <a:rPr lang="en-US" sz="1600" dirty="0"/>
              <a:t>C. </a:t>
            </a:r>
            <a:r>
              <a:rPr lang="en-US" sz="1600" dirty="0" err="1"/>
              <a:t>Alur</a:t>
            </a:r>
            <a:r>
              <a:rPr lang="en-US" sz="1600" dirty="0"/>
              <a:t> </a:t>
            </a:r>
            <a:r>
              <a:rPr lang="en-US" sz="1600" dirty="0" err="1"/>
              <a:t>Pikir</a:t>
            </a:r>
            <a:endParaRPr lang="en-US" sz="1600" dirty="0"/>
          </a:p>
          <a:p>
            <a:pPr marL="0" indent="0">
              <a:buNone/>
            </a:pPr>
            <a:r>
              <a:rPr lang="en-US" sz="1600" dirty="0"/>
              <a:t>D. </a:t>
            </a:r>
            <a:r>
              <a:rPr lang="en-US" sz="1600" dirty="0" err="1"/>
              <a:t>Pertanyaan</a:t>
            </a:r>
            <a:r>
              <a:rPr lang="en-US" sz="1600" dirty="0"/>
              <a:t> </a:t>
            </a:r>
            <a:r>
              <a:rPr lang="en-US" sz="1600" dirty="0" err="1"/>
              <a:t>Penelitian</a:t>
            </a:r>
            <a:endParaRPr lang="en-US" sz="1600" dirty="0"/>
          </a:p>
          <a:p>
            <a:pPr marL="0" indent="0">
              <a:buNone/>
            </a:pPr>
            <a:r>
              <a:rPr lang="en-US" sz="1600" b="1" dirty="0"/>
              <a:t>BAB III METODE PENELITIAN</a:t>
            </a:r>
          </a:p>
          <a:p>
            <a:pPr marL="0" indent="0">
              <a:buNone/>
            </a:pPr>
            <a:r>
              <a:rPr lang="en-US" sz="1600" dirty="0"/>
              <a:t>A. </a:t>
            </a:r>
            <a:r>
              <a:rPr lang="en-US" sz="1600" dirty="0" err="1"/>
              <a:t>Jenis</a:t>
            </a:r>
            <a:r>
              <a:rPr lang="en-US" sz="1600" dirty="0"/>
              <a:t> </a:t>
            </a:r>
            <a:r>
              <a:rPr lang="en-US" sz="1600" dirty="0" err="1"/>
              <a:t>Penelitian</a:t>
            </a:r>
            <a:endParaRPr lang="en-US" sz="1600" dirty="0"/>
          </a:p>
          <a:p>
            <a:pPr marL="0" indent="0">
              <a:buNone/>
            </a:pPr>
            <a:r>
              <a:rPr lang="en-US" sz="1600" dirty="0"/>
              <a:t>B. </a:t>
            </a:r>
            <a:r>
              <a:rPr lang="en-US" sz="1600" dirty="0" err="1"/>
              <a:t>Lokasi</a:t>
            </a:r>
            <a:r>
              <a:rPr lang="en-US" sz="1600" dirty="0"/>
              <a:t>/</a:t>
            </a:r>
            <a:r>
              <a:rPr lang="en-US" sz="1600" dirty="0" err="1"/>
              <a:t>Tempat</a:t>
            </a:r>
            <a:r>
              <a:rPr lang="en-US" sz="1600" dirty="0"/>
              <a:t> </a:t>
            </a:r>
            <a:r>
              <a:rPr lang="en-US" sz="1600" dirty="0" err="1"/>
              <a:t>dan</a:t>
            </a:r>
            <a:r>
              <a:rPr lang="en-US" sz="1600" dirty="0"/>
              <a:t> </a:t>
            </a:r>
            <a:r>
              <a:rPr lang="en-US" sz="1600" dirty="0" err="1"/>
              <a:t>Waktu</a:t>
            </a:r>
            <a:r>
              <a:rPr lang="en-US" sz="1600" dirty="0"/>
              <a:t> </a:t>
            </a:r>
            <a:r>
              <a:rPr lang="en-US" sz="1600" dirty="0" err="1"/>
              <a:t>Penelitian</a:t>
            </a:r>
            <a:endParaRPr lang="en-US" sz="1600" dirty="0"/>
          </a:p>
          <a:p>
            <a:pPr marL="0" indent="0">
              <a:buNone/>
            </a:pPr>
            <a:r>
              <a:rPr lang="en-US" sz="1600" dirty="0"/>
              <a:t>C. </a:t>
            </a:r>
            <a:r>
              <a:rPr lang="en-US" sz="1600" dirty="0" err="1"/>
              <a:t>Sumber</a:t>
            </a:r>
            <a:r>
              <a:rPr lang="en-US" sz="1600" dirty="0"/>
              <a:t> Data</a:t>
            </a:r>
          </a:p>
          <a:p>
            <a:pPr marL="0" indent="0">
              <a:buNone/>
            </a:pPr>
            <a:r>
              <a:rPr lang="en-US" sz="1600" dirty="0"/>
              <a:t>D. </a:t>
            </a:r>
            <a:r>
              <a:rPr lang="en-US" sz="1600" dirty="0" err="1"/>
              <a:t>Teknik</a:t>
            </a:r>
            <a:r>
              <a:rPr lang="en-US" sz="1600" dirty="0"/>
              <a:t> </a:t>
            </a:r>
            <a:r>
              <a:rPr lang="en-US" sz="1600" dirty="0" err="1"/>
              <a:t>dan</a:t>
            </a:r>
            <a:r>
              <a:rPr lang="en-US" sz="1600" dirty="0"/>
              <a:t> </a:t>
            </a:r>
            <a:r>
              <a:rPr lang="en-US" sz="1600" dirty="0" err="1"/>
              <a:t>Instrumen</a:t>
            </a:r>
            <a:r>
              <a:rPr lang="en-US" sz="1600" dirty="0"/>
              <a:t> </a:t>
            </a:r>
            <a:r>
              <a:rPr lang="en-US" sz="1600" dirty="0" err="1"/>
              <a:t>Pengumpulan</a:t>
            </a:r>
            <a:r>
              <a:rPr lang="en-US" sz="1600" dirty="0"/>
              <a:t> Data</a:t>
            </a:r>
          </a:p>
          <a:p>
            <a:pPr marL="0" indent="0">
              <a:buNone/>
            </a:pPr>
            <a:r>
              <a:rPr lang="en-US" sz="1600" dirty="0"/>
              <a:t>E. </a:t>
            </a:r>
            <a:r>
              <a:rPr lang="en-US" sz="1600" dirty="0" err="1"/>
              <a:t>Keabsahan</a:t>
            </a:r>
            <a:r>
              <a:rPr lang="en-US" sz="1600" dirty="0"/>
              <a:t> Data</a:t>
            </a:r>
          </a:p>
          <a:p>
            <a:pPr marL="0" indent="0">
              <a:buNone/>
            </a:pPr>
            <a:r>
              <a:rPr lang="en-US" sz="1600" dirty="0"/>
              <a:t>F. </a:t>
            </a:r>
            <a:r>
              <a:rPr lang="en-US" sz="1600" dirty="0" err="1"/>
              <a:t>Analisis</a:t>
            </a:r>
            <a:r>
              <a:rPr lang="en-US" sz="1600" dirty="0"/>
              <a:t> Data</a:t>
            </a:r>
          </a:p>
        </p:txBody>
      </p:sp>
    </p:spTree>
    <p:extLst>
      <p:ext uri="{BB962C8B-B14F-4D97-AF65-F5344CB8AC3E}">
        <p14:creationId xmlns:p14="http://schemas.microsoft.com/office/powerpoint/2010/main" val="16089413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Focusing from Area to Topic</a:t>
            </a:r>
          </a:p>
        </p:txBody>
      </p:sp>
      <p:pic>
        <p:nvPicPr>
          <p:cNvPr id="4" name="Content Placeholder 3"/>
          <p:cNvPicPr>
            <a:picLocks noGrp="1" noChangeAspect="1"/>
          </p:cNvPicPr>
          <p:nvPr>
            <p:ph idx="1"/>
          </p:nvPr>
        </p:nvPicPr>
        <p:blipFill>
          <a:blip r:embed="rId2"/>
          <a:stretch>
            <a:fillRect/>
          </a:stretch>
        </p:blipFill>
        <p:spPr>
          <a:xfrm>
            <a:off x="914400" y="1628800"/>
            <a:ext cx="7576355" cy="48283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24344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277813"/>
            <a:ext cx="8291265" cy="1143000"/>
          </a:xfrm>
        </p:spPr>
        <p:txBody>
          <a:bodyPr/>
          <a:lstStyle/>
          <a:p>
            <a:pPr algn="ctr"/>
            <a:r>
              <a:rPr lang="en-ID" sz="3600" b="1" dirty="0" smtClean="0"/>
              <a:t>Length of Project Vs Number or Sources</a:t>
            </a:r>
            <a:endParaRPr lang="en-US" sz="3600" b="1" dirty="0"/>
          </a:p>
        </p:txBody>
      </p:sp>
      <p:pic>
        <p:nvPicPr>
          <p:cNvPr id="4" name="Content Placeholder 3"/>
          <p:cNvPicPr>
            <a:picLocks noGrp="1" noChangeAspect="1"/>
          </p:cNvPicPr>
          <p:nvPr>
            <p:ph idx="1"/>
          </p:nvPr>
        </p:nvPicPr>
        <p:blipFill>
          <a:blip r:embed="rId2"/>
          <a:stretch>
            <a:fillRect/>
          </a:stretch>
        </p:blipFill>
        <p:spPr>
          <a:xfrm>
            <a:off x="395535" y="1700808"/>
            <a:ext cx="8310097" cy="4824536"/>
          </a:xfrm>
          <a:prstGeom prst="rect">
            <a:avLst/>
          </a:prstGeom>
        </p:spPr>
      </p:pic>
    </p:spTree>
    <p:extLst>
      <p:ext uri="{BB962C8B-B14F-4D97-AF65-F5344CB8AC3E}">
        <p14:creationId xmlns:p14="http://schemas.microsoft.com/office/powerpoint/2010/main" val="1656279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body" idx="1"/>
          </p:nvPr>
        </p:nvSpPr>
        <p:spPr>
          <a:xfrm>
            <a:off x="457200" y="228600"/>
            <a:ext cx="8229600" cy="6629400"/>
          </a:xfrm>
        </p:spPr>
        <p:txBody>
          <a:bodyPr/>
          <a:lstStyle/>
          <a:p>
            <a:pPr algn="ctr" eaLnBrk="1" hangingPunct="1">
              <a:lnSpc>
                <a:spcPct val="80000"/>
              </a:lnSpc>
              <a:buFont typeface="Wingdings" pitchFamily="2" charset="2"/>
              <a:buNone/>
            </a:pPr>
            <a:r>
              <a:rPr lang="en-US" sz="3600" b="1" smtClean="0">
                <a:solidFill>
                  <a:srgbClr val="FF0000"/>
                </a:solidFill>
                <a:latin typeface="Bookman Old Style" pitchFamily="18" charset="0"/>
              </a:rPr>
              <a:t>Masalah yang baik:</a:t>
            </a:r>
          </a:p>
          <a:p>
            <a:pPr algn="ctr" eaLnBrk="1" hangingPunct="1">
              <a:lnSpc>
                <a:spcPct val="80000"/>
              </a:lnSpc>
              <a:buFont typeface="Wingdings" pitchFamily="2" charset="2"/>
              <a:buNone/>
            </a:pPr>
            <a:endParaRPr lang="en-US" smtClean="0">
              <a:solidFill>
                <a:srgbClr val="FFFF66"/>
              </a:solidFill>
              <a:latin typeface="Bookman Old Style" pitchFamily="18" charset="0"/>
            </a:endParaRPr>
          </a:p>
          <a:p>
            <a:pPr lvl="1" algn="just" eaLnBrk="1" hangingPunct="1">
              <a:lnSpc>
                <a:spcPct val="80000"/>
              </a:lnSpc>
            </a:pPr>
            <a:r>
              <a:rPr lang="en-US" sz="2400" i="1" smtClean="0">
                <a:latin typeface="Bookman Old Style" pitchFamily="18" charset="0"/>
              </a:rPr>
              <a:t>Novelty</a:t>
            </a:r>
            <a:r>
              <a:rPr lang="en-US" sz="2400" smtClean="0">
                <a:latin typeface="Bookman Old Style" pitchFamily="18" charset="0"/>
              </a:rPr>
              <a:t>. Yakni perspektif baru dan original dalam rumusan masalah dan kemungkinan pemecahannya.</a:t>
            </a:r>
            <a:endParaRPr lang="en-US" sz="2400" i="1" smtClean="0">
              <a:latin typeface="Bookman Old Style" pitchFamily="18" charset="0"/>
            </a:endParaRPr>
          </a:p>
          <a:p>
            <a:pPr lvl="1" algn="just" eaLnBrk="1" hangingPunct="1">
              <a:lnSpc>
                <a:spcPct val="80000"/>
              </a:lnSpc>
            </a:pPr>
            <a:r>
              <a:rPr lang="en-US" sz="2400" i="1" smtClean="0">
                <a:latin typeface="Bookman Old Style" pitchFamily="18" charset="0"/>
              </a:rPr>
              <a:t>Relevancy.</a:t>
            </a:r>
            <a:r>
              <a:rPr lang="en-US" sz="2400" smtClean="0">
                <a:latin typeface="Bookman Old Style" pitchFamily="18" charset="0"/>
              </a:rPr>
              <a:t> Kesesuaian masalah tersebut untuk dipecahkan sekarang. Sumbangannya bagi perkembangan ilmu dan penyelesaian masalah pembangunan serta pengembangan kelem-bagaan.</a:t>
            </a:r>
            <a:endParaRPr lang="en-US" sz="2400" i="1" smtClean="0">
              <a:latin typeface="Bookman Old Style" pitchFamily="18" charset="0"/>
            </a:endParaRPr>
          </a:p>
          <a:p>
            <a:pPr lvl="1" algn="just" eaLnBrk="1" hangingPunct="1">
              <a:lnSpc>
                <a:spcPct val="80000"/>
              </a:lnSpc>
            </a:pPr>
            <a:r>
              <a:rPr lang="en-US" sz="2400" i="1" smtClean="0">
                <a:latin typeface="Bookman Old Style" pitchFamily="18" charset="0"/>
              </a:rPr>
              <a:t>Interesting</a:t>
            </a:r>
            <a:r>
              <a:rPr lang="en-US" sz="2400" smtClean="0">
                <a:latin typeface="Bookman Old Style" pitchFamily="18" charset="0"/>
              </a:rPr>
              <a:t>. Menarik minat peneliti sehingga punya kesanggupan untuk mengerjakan penelitian secara intens dalam rentang waktu yang relatif lama.</a:t>
            </a:r>
            <a:endParaRPr lang="en-US" sz="2400" i="1" smtClean="0">
              <a:latin typeface="Bookman Old Style" pitchFamily="18" charset="0"/>
            </a:endParaRPr>
          </a:p>
          <a:p>
            <a:pPr lvl="1" algn="just" eaLnBrk="1" hangingPunct="1">
              <a:lnSpc>
                <a:spcPct val="80000"/>
              </a:lnSpc>
            </a:pPr>
            <a:r>
              <a:rPr lang="en-US" sz="2400" i="1" smtClean="0">
                <a:latin typeface="Bookman Old Style" pitchFamily="18" charset="0"/>
              </a:rPr>
              <a:t>Feasible.</a:t>
            </a:r>
            <a:r>
              <a:rPr lang="en-US" sz="2400" smtClean="0">
                <a:latin typeface="Bookman Old Style" pitchFamily="18" charset="0"/>
              </a:rPr>
              <a:t> Dalam arti feasible dari sisi subyek yang dikaji, ketersediaan dana, waktu, alat serta keahlian yang dimiliki peneliti.</a:t>
            </a:r>
            <a:endParaRPr lang="sv-SE" sz="2400" i="1" smtClean="0">
              <a:latin typeface="Bookman Old Style" pitchFamily="18" charset="0"/>
            </a:endParaRPr>
          </a:p>
          <a:p>
            <a:pPr lvl="1" algn="just" eaLnBrk="1" hangingPunct="1">
              <a:lnSpc>
                <a:spcPct val="80000"/>
              </a:lnSpc>
            </a:pPr>
            <a:r>
              <a:rPr lang="sv-SE" sz="2400" i="1" smtClean="0">
                <a:latin typeface="Bookman Old Style" pitchFamily="18" charset="0"/>
              </a:rPr>
              <a:t>Etical</a:t>
            </a:r>
            <a:r>
              <a:rPr lang="sv-SE" sz="2400" smtClean="0">
                <a:latin typeface="Bookman Old Style" pitchFamily="18" charset="0"/>
              </a:rPr>
              <a:t>. Apakah penelitian tersebut bertentangan dengan etika atau tidak.</a:t>
            </a:r>
            <a:endParaRPr lang="en-US" sz="2400" smtClean="0">
              <a:latin typeface="Bookman Old Style"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73730">
                                            <p:txEl>
                                              <p:pRg st="0" end="0"/>
                                            </p:txEl>
                                          </p:spTgt>
                                        </p:tgtEl>
                                        <p:attrNameLst>
                                          <p:attrName>style.visibility</p:attrName>
                                        </p:attrNameLst>
                                      </p:cBhvr>
                                      <p:to>
                                        <p:strVal val="visible"/>
                                      </p:to>
                                    </p:set>
                                    <p:animEffect transition="in" filter="circle(in)">
                                      <p:cBhvr>
                                        <p:cTn id="7" dur="500"/>
                                        <p:tgtEl>
                                          <p:spTgt spid="73730">
                                            <p:txEl>
                                              <p:pRg st="0" end="0"/>
                                            </p:txEl>
                                          </p:spTgt>
                                        </p:tgtEl>
                                      </p:cBhvr>
                                    </p:animEffect>
                                  </p:childTnLst>
                                </p:cTn>
                              </p:par>
                              <p:par>
                                <p:cTn id="8" presetID="6" presetClass="entr" presetSubtype="16" fill="hold" grpId="0" nodeType="withEffect">
                                  <p:stCondLst>
                                    <p:cond delay="0"/>
                                  </p:stCondLst>
                                  <p:iterate type="wd">
                                    <p:tmPct val="10000"/>
                                  </p:iterate>
                                  <p:childTnLst>
                                    <p:set>
                                      <p:cBhvr>
                                        <p:cTn id="9" dur="1" fill="hold">
                                          <p:stCondLst>
                                            <p:cond delay="0"/>
                                          </p:stCondLst>
                                        </p:cTn>
                                        <p:tgtEl>
                                          <p:spTgt spid="73730">
                                            <p:txEl>
                                              <p:pRg st="2" end="2"/>
                                            </p:txEl>
                                          </p:spTgt>
                                        </p:tgtEl>
                                        <p:attrNameLst>
                                          <p:attrName>style.visibility</p:attrName>
                                        </p:attrNameLst>
                                      </p:cBhvr>
                                      <p:to>
                                        <p:strVal val="visible"/>
                                      </p:to>
                                    </p:set>
                                    <p:animEffect transition="in" filter="circle(in)">
                                      <p:cBhvr>
                                        <p:cTn id="10" dur="500"/>
                                        <p:tgtEl>
                                          <p:spTgt spid="73730">
                                            <p:txEl>
                                              <p:pRg st="2" end="2"/>
                                            </p:txEl>
                                          </p:spTgt>
                                        </p:tgtEl>
                                      </p:cBhvr>
                                    </p:animEffect>
                                  </p:childTnLst>
                                </p:cTn>
                              </p:par>
                              <p:par>
                                <p:cTn id="11" presetID="6" presetClass="entr" presetSubtype="16" fill="hold" grpId="0" nodeType="withEffect">
                                  <p:stCondLst>
                                    <p:cond delay="0"/>
                                  </p:stCondLst>
                                  <p:iterate type="wd">
                                    <p:tmPct val="10000"/>
                                  </p:iterate>
                                  <p:childTnLst>
                                    <p:set>
                                      <p:cBhvr>
                                        <p:cTn id="12" dur="1" fill="hold">
                                          <p:stCondLst>
                                            <p:cond delay="0"/>
                                          </p:stCondLst>
                                        </p:cTn>
                                        <p:tgtEl>
                                          <p:spTgt spid="73730">
                                            <p:txEl>
                                              <p:pRg st="3" end="3"/>
                                            </p:txEl>
                                          </p:spTgt>
                                        </p:tgtEl>
                                        <p:attrNameLst>
                                          <p:attrName>style.visibility</p:attrName>
                                        </p:attrNameLst>
                                      </p:cBhvr>
                                      <p:to>
                                        <p:strVal val="visible"/>
                                      </p:to>
                                    </p:set>
                                    <p:animEffect transition="in" filter="circle(in)">
                                      <p:cBhvr>
                                        <p:cTn id="13" dur="500"/>
                                        <p:tgtEl>
                                          <p:spTgt spid="73730">
                                            <p:txEl>
                                              <p:pRg st="3" end="3"/>
                                            </p:txEl>
                                          </p:spTgt>
                                        </p:tgtEl>
                                      </p:cBhvr>
                                    </p:animEffect>
                                  </p:childTnLst>
                                </p:cTn>
                              </p:par>
                              <p:par>
                                <p:cTn id="14" presetID="6" presetClass="entr" presetSubtype="16" fill="hold" grpId="0" nodeType="withEffect">
                                  <p:stCondLst>
                                    <p:cond delay="0"/>
                                  </p:stCondLst>
                                  <p:iterate type="wd">
                                    <p:tmPct val="10000"/>
                                  </p:iterate>
                                  <p:childTnLst>
                                    <p:set>
                                      <p:cBhvr>
                                        <p:cTn id="15" dur="1" fill="hold">
                                          <p:stCondLst>
                                            <p:cond delay="0"/>
                                          </p:stCondLst>
                                        </p:cTn>
                                        <p:tgtEl>
                                          <p:spTgt spid="73730">
                                            <p:txEl>
                                              <p:pRg st="4" end="4"/>
                                            </p:txEl>
                                          </p:spTgt>
                                        </p:tgtEl>
                                        <p:attrNameLst>
                                          <p:attrName>style.visibility</p:attrName>
                                        </p:attrNameLst>
                                      </p:cBhvr>
                                      <p:to>
                                        <p:strVal val="visible"/>
                                      </p:to>
                                    </p:set>
                                    <p:animEffect transition="in" filter="circle(in)">
                                      <p:cBhvr>
                                        <p:cTn id="16" dur="500"/>
                                        <p:tgtEl>
                                          <p:spTgt spid="73730">
                                            <p:txEl>
                                              <p:pRg st="4" end="4"/>
                                            </p:txEl>
                                          </p:spTgt>
                                        </p:tgtEl>
                                      </p:cBhvr>
                                    </p:animEffect>
                                  </p:childTnLst>
                                </p:cTn>
                              </p:par>
                              <p:par>
                                <p:cTn id="17" presetID="6" presetClass="entr" presetSubtype="16" fill="hold" grpId="0" nodeType="withEffect">
                                  <p:stCondLst>
                                    <p:cond delay="0"/>
                                  </p:stCondLst>
                                  <p:iterate type="wd">
                                    <p:tmPct val="10000"/>
                                  </p:iterate>
                                  <p:childTnLst>
                                    <p:set>
                                      <p:cBhvr>
                                        <p:cTn id="18" dur="1" fill="hold">
                                          <p:stCondLst>
                                            <p:cond delay="0"/>
                                          </p:stCondLst>
                                        </p:cTn>
                                        <p:tgtEl>
                                          <p:spTgt spid="73730">
                                            <p:txEl>
                                              <p:pRg st="5" end="5"/>
                                            </p:txEl>
                                          </p:spTgt>
                                        </p:tgtEl>
                                        <p:attrNameLst>
                                          <p:attrName>style.visibility</p:attrName>
                                        </p:attrNameLst>
                                      </p:cBhvr>
                                      <p:to>
                                        <p:strVal val="visible"/>
                                      </p:to>
                                    </p:set>
                                    <p:animEffect transition="in" filter="circle(in)">
                                      <p:cBhvr>
                                        <p:cTn id="19" dur="500"/>
                                        <p:tgtEl>
                                          <p:spTgt spid="73730">
                                            <p:txEl>
                                              <p:pRg st="5" end="5"/>
                                            </p:txEl>
                                          </p:spTgt>
                                        </p:tgtEl>
                                      </p:cBhvr>
                                    </p:animEffect>
                                  </p:childTnLst>
                                </p:cTn>
                              </p:par>
                              <p:par>
                                <p:cTn id="20" presetID="6" presetClass="entr" presetSubtype="16" fill="hold" grpId="0" nodeType="withEffect">
                                  <p:stCondLst>
                                    <p:cond delay="0"/>
                                  </p:stCondLst>
                                  <p:iterate type="wd">
                                    <p:tmPct val="10000"/>
                                  </p:iterate>
                                  <p:childTnLst>
                                    <p:set>
                                      <p:cBhvr>
                                        <p:cTn id="21" dur="1" fill="hold">
                                          <p:stCondLst>
                                            <p:cond delay="0"/>
                                          </p:stCondLst>
                                        </p:cTn>
                                        <p:tgtEl>
                                          <p:spTgt spid="73730">
                                            <p:txEl>
                                              <p:pRg st="6" end="6"/>
                                            </p:txEl>
                                          </p:spTgt>
                                        </p:tgtEl>
                                        <p:attrNameLst>
                                          <p:attrName>style.visibility</p:attrName>
                                        </p:attrNameLst>
                                      </p:cBhvr>
                                      <p:to>
                                        <p:strVal val="visible"/>
                                      </p:to>
                                    </p:set>
                                    <p:animEffect transition="in" filter="circle(in)">
                                      <p:cBhvr>
                                        <p:cTn id="22" dur="500"/>
                                        <p:tgtEl>
                                          <p:spTgt spid="7373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5"/>
          <p:cNvSpPr>
            <a:spLocks noGrp="1"/>
          </p:cNvSpPr>
          <p:nvPr>
            <p:ph type="title"/>
          </p:nvPr>
        </p:nvSpPr>
        <p:spPr>
          <a:xfrm>
            <a:off x="971600" y="476672"/>
            <a:ext cx="7024687" cy="877887"/>
          </a:xfrm>
        </p:spPr>
        <p:txBody>
          <a:bodyPr/>
          <a:lstStyle/>
          <a:p>
            <a:r>
              <a:rPr lang="en-US" sz="3200" b="1" dirty="0" smtClean="0">
                <a:solidFill>
                  <a:srgbClr val="0000FF"/>
                </a:solidFill>
              </a:rPr>
              <a:t>Criteria for a good research topic</a:t>
            </a:r>
          </a:p>
        </p:txBody>
      </p:sp>
      <p:sp>
        <p:nvSpPr>
          <p:cNvPr id="13315" name="Content Placeholder 6"/>
          <p:cNvSpPr>
            <a:spLocks noGrp="1"/>
          </p:cNvSpPr>
          <p:nvPr>
            <p:ph idx="1"/>
          </p:nvPr>
        </p:nvSpPr>
        <p:spPr/>
        <p:txBody>
          <a:bodyPr>
            <a:normAutofit/>
          </a:bodyPr>
          <a:lstStyle/>
          <a:p>
            <a:r>
              <a:rPr lang="en-US" dirty="0" smtClean="0"/>
              <a:t> A good research topic should be </a:t>
            </a:r>
            <a:r>
              <a:rPr lang="en-US" b="1" dirty="0" smtClean="0">
                <a:solidFill>
                  <a:srgbClr val="FF0000"/>
                </a:solidFill>
              </a:rPr>
              <a:t>(FINER)</a:t>
            </a:r>
            <a:r>
              <a:rPr lang="en-US" dirty="0" smtClean="0"/>
              <a:t>: </a:t>
            </a:r>
          </a:p>
          <a:p>
            <a:pPr lvl="1"/>
            <a:r>
              <a:rPr lang="en-US" dirty="0" smtClean="0">
                <a:solidFill>
                  <a:srgbClr val="FF0000"/>
                </a:solidFill>
              </a:rPr>
              <a:t>F</a:t>
            </a:r>
            <a:r>
              <a:rPr lang="en-US" dirty="0" smtClean="0"/>
              <a:t>easible (can be done) </a:t>
            </a:r>
          </a:p>
          <a:p>
            <a:pPr lvl="1"/>
            <a:r>
              <a:rPr lang="en-US" dirty="0" smtClean="0">
                <a:solidFill>
                  <a:srgbClr val="FF0000"/>
                </a:solidFill>
              </a:rPr>
              <a:t>I</a:t>
            </a:r>
            <a:r>
              <a:rPr lang="en-US" dirty="0" smtClean="0"/>
              <a:t>nteresting (up-to-date, wider audience, </a:t>
            </a:r>
            <a:r>
              <a:rPr lang="en-US" dirty="0" err="1" smtClean="0"/>
              <a:t>etc</a:t>
            </a:r>
            <a:r>
              <a:rPr lang="en-US" dirty="0" smtClean="0"/>
              <a:t>)</a:t>
            </a:r>
          </a:p>
          <a:p>
            <a:pPr lvl="1"/>
            <a:r>
              <a:rPr lang="en-US" dirty="0" smtClean="0">
                <a:solidFill>
                  <a:srgbClr val="FF0000"/>
                </a:solidFill>
              </a:rPr>
              <a:t>N</a:t>
            </a:r>
            <a:r>
              <a:rPr lang="en-US" dirty="0" smtClean="0"/>
              <a:t>ovel (newness, unique)</a:t>
            </a:r>
          </a:p>
          <a:p>
            <a:pPr lvl="1"/>
            <a:r>
              <a:rPr lang="en-US" dirty="0" smtClean="0">
                <a:solidFill>
                  <a:srgbClr val="FF0000"/>
                </a:solidFill>
              </a:rPr>
              <a:t>E</a:t>
            </a:r>
            <a:r>
              <a:rPr lang="en-US" dirty="0" smtClean="0"/>
              <a:t>thical (plagiarism, double submission)</a:t>
            </a:r>
          </a:p>
          <a:p>
            <a:pPr lvl="1"/>
            <a:r>
              <a:rPr lang="en-US" dirty="0" smtClean="0">
                <a:solidFill>
                  <a:srgbClr val="FF0000"/>
                </a:solidFill>
              </a:rPr>
              <a:t>R</a:t>
            </a:r>
            <a:r>
              <a:rPr lang="en-US" dirty="0" smtClean="0"/>
              <a:t>elevant (has an implication)</a:t>
            </a:r>
          </a:p>
          <a:p>
            <a:endParaRPr lang="en-US" dirty="0" smtClean="0"/>
          </a:p>
          <a:p>
            <a:pPr>
              <a:buFont typeface="Wingdings 2" panose="05020102010507070707" pitchFamily="18" charset="2"/>
              <a:buNone/>
            </a:pPr>
            <a:r>
              <a:rPr lang="en-US" dirty="0" smtClean="0"/>
              <a:t>These criteria have been collectively called the FINER formula (</a:t>
            </a:r>
            <a:r>
              <a:rPr lang="en-US" dirty="0" err="1" smtClean="0"/>
              <a:t>Hulley</a:t>
            </a:r>
            <a:r>
              <a:rPr lang="en-US" dirty="0" smtClean="0"/>
              <a:t> et al., 2001)</a:t>
            </a:r>
          </a:p>
        </p:txBody>
      </p:sp>
    </p:spTree>
    <p:extLst>
      <p:ext uri="{BB962C8B-B14F-4D97-AF65-F5344CB8AC3E}">
        <p14:creationId xmlns:p14="http://schemas.microsoft.com/office/powerpoint/2010/main" val="21577149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1560" y="709408"/>
            <a:ext cx="8064896" cy="4370427"/>
          </a:xfrm>
          <a:prstGeom prst="rect">
            <a:avLst/>
          </a:prstGeom>
        </p:spPr>
        <p:txBody>
          <a:bodyPr vert="horz" wrap="square" lIns="0" tIns="0" rIns="0" bIns="0" rtlCol="0">
            <a:spAutoFit/>
          </a:bodyPr>
          <a:lstStyle/>
          <a:p>
            <a:pPr marL="11135"/>
            <a:r>
              <a:rPr sz="3200" spc="-26" dirty="0">
                <a:latin typeface="Arial"/>
                <a:cs typeface="Arial"/>
              </a:rPr>
              <a:t>W</a:t>
            </a:r>
            <a:r>
              <a:rPr sz="3200" spc="-9" dirty="0">
                <a:latin typeface="Arial"/>
                <a:cs typeface="Arial"/>
              </a:rPr>
              <a:t>hat</a:t>
            </a:r>
            <a:r>
              <a:rPr sz="3200" spc="79" dirty="0">
                <a:latin typeface="Times New Roman"/>
                <a:cs typeface="Times New Roman"/>
              </a:rPr>
              <a:t> </a:t>
            </a:r>
            <a:r>
              <a:rPr sz="3200" spc="-9" dirty="0">
                <a:latin typeface="Arial"/>
                <a:cs typeface="Arial"/>
              </a:rPr>
              <a:t>i</a:t>
            </a:r>
            <a:r>
              <a:rPr sz="3200" dirty="0">
                <a:latin typeface="Arial"/>
                <a:cs typeface="Arial"/>
              </a:rPr>
              <a:t>s</a:t>
            </a:r>
            <a:r>
              <a:rPr sz="3200" spc="92" dirty="0">
                <a:latin typeface="Times New Roman"/>
                <a:cs typeface="Times New Roman"/>
              </a:rPr>
              <a:t> </a:t>
            </a:r>
            <a:r>
              <a:rPr sz="3200" spc="-4" dirty="0">
                <a:latin typeface="Arial"/>
                <a:cs typeface="Arial"/>
              </a:rPr>
              <a:t>N</a:t>
            </a:r>
            <a:r>
              <a:rPr sz="3200" spc="-9" dirty="0">
                <a:latin typeface="Arial"/>
                <a:cs typeface="Arial"/>
              </a:rPr>
              <a:t>o</a:t>
            </a:r>
            <a:r>
              <a:rPr sz="3200" dirty="0">
                <a:latin typeface="Arial"/>
                <a:cs typeface="Arial"/>
              </a:rPr>
              <a:t>v</a:t>
            </a:r>
            <a:r>
              <a:rPr sz="3200" spc="-9" dirty="0">
                <a:latin typeface="Arial"/>
                <a:cs typeface="Arial"/>
              </a:rPr>
              <a:t>e</a:t>
            </a:r>
            <a:r>
              <a:rPr sz="3200" spc="-4" dirty="0">
                <a:latin typeface="Arial"/>
                <a:cs typeface="Arial"/>
              </a:rPr>
              <a:t>l</a:t>
            </a:r>
            <a:r>
              <a:rPr sz="3200" spc="-9" dirty="0">
                <a:latin typeface="Arial"/>
                <a:cs typeface="Arial"/>
              </a:rPr>
              <a:t>t</a:t>
            </a:r>
            <a:r>
              <a:rPr sz="3200" spc="-44" dirty="0">
                <a:latin typeface="Arial"/>
                <a:cs typeface="Arial"/>
              </a:rPr>
              <a:t>y</a:t>
            </a:r>
            <a:r>
              <a:rPr sz="3200" dirty="0">
                <a:latin typeface="Arial"/>
                <a:cs typeface="Arial"/>
              </a:rPr>
              <a:t>?</a:t>
            </a:r>
          </a:p>
          <a:p>
            <a:pPr>
              <a:spcBef>
                <a:spcPts val="47"/>
              </a:spcBef>
            </a:pPr>
            <a:endParaRPr sz="2800" dirty="0">
              <a:latin typeface="Times New Roman"/>
              <a:cs typeface="Times New Roman"/>
            </a:endParaRPr>
          </a:p>
          <a:p>
            <a:pPr marL="462674" marR="330720" indent="-451538">
              <a:buFont typeface="Arial"/>
              <a:buAutoNum type="arabicPeriod"/>
              <a:tabLst>
                <a:tab pos="463231" algn="l"/>
              </a:tabLst>
            </a:pPr>
            <a:r>
              <a:rPr sz="3200" spc="-9" dirty="0">
                <a:latin typeface="Arial"/>
                <a:cs typeface="Arial"/>
              </a:rPr>
              <a:t>It</a:t>
            </a:r>
            <a:r>
              <a:rPr sz="3200" spc="57" dirty="0">
                <a:latin typeface="Times New Roman"/>
                <a:cs typeface="Times New Roman"/>
              </a:rPr>
              <a:t> </a:t>
            </a:r>
            <a:r>
              <a:rPr sz="3200" spc="-4" dirty="0">
                <a:latin typeface="Arial"/>
                <a:cs typeface="Arial"/>
              </a:rPr>
              <a:t>i</a:t>
            </a:r>
            <a:r>
              <a:rPr sz="3200" dirty="0">
                <a:latin typeface="Arial"/>
                <a:cs typeface="Arial"/>
              </a:rPr>
              <a:t>s</a:t>
            </a:r>
            <a:r>
              <a:rPr sz="3200" spc="88" dirty="0">
                <a:latin typeface="Times New Roman"/>
                <a:cs typeface="Times New Roman"/>
              </a:rPr>
              <a:t> </a:t>
            </a:r>
            <a:r>
              <a:rPr sz="3200" dirty="0">
                <a:latin typeface="Arial"/>
                <a:cs typeface="Arial"/>
              </a:rPr>
              <a:t>s</a:t>
            </a:r>
            <a:r>
              <a:rPr sz="3200" spc="-9" dirty="0">
                <a:latin typeface="Arial"/>
                <a:cs typeface="Arial"/>
              </a:rPr>
              <a:t>o</a:t>
            </a:r>
            <a:r>
              <a:rPr sz="3200" dirty="0">
                <a:latin typeface="Arial"/>
                <a:cs typeface="Arial"/>
              </a:rPr>
              <a:t>me</a:t>
            </a:r>
            <a:r>
              <a:rPr sz="3200" spc="83" dirty="0">
                <a:latin typeface="Times New Roman"/>
                <a:cs typeface="Times New Roman"/>
              </a:rPr>
              <a:t> </a:t>
            </a:r>
            <a:r>
              <a:rPr sz="3200" spc="-4" dirty="0">
                <a:latin typeface="Arial"/>
                <a:cs typeface="Arial"/>
              </a:rPr>
              <a:t>t</a:t>
            </a:r>
            <a:r>
              <a:rPr sz="3200" spc="-9" dirty="0">
                <a:latin typeface="Arial"/>
                <a:cs typeface="Arial"/>
              </a:rPr>
              <a:t>h</a:t>
            </a:r>
            <a:r>
              <a:rPr sz="3200" spc="-4" dirty="0">
                <a:latin typeface="Arial"/>
                <a:cs typeface="Arial"/>
              </a:rPr>
              <a:t>i</a:t>
            </a:r>
            <a:r>
              <a:rPr sz="3200" spc="-9" dirty="0">
                <a:latin typeface="Arial"/>
                <a:cs typeface="Arial"/>
              </a:rPr>
              <a:t>n</a:t>
            </a:r>
            <a:r>
              <a:rPr sz="3200" dirty="0">
                <a:latin typeface="Arial"/>
                <a:cs typeface="Arial"/>
              </a:rPr>
              <a:t>g</a:t>
            </a:r>
            <a:r>
              <a:rPr sz="3200" spc="100" dirty="0">
                <a:latin typeface="Times New Roman"/>
                <a:cs typeface="Times New Roman"/>
              </a:rPr>
              <a:t> </a:t>
            </a:r>
            <a:r>
              <a:rPr sz="3200" spc="-9" dirty="0">
                <a:solidFill>
                  <a:srgbClr val="FF0000"/>
                </a:solidFill>
                <a:latin typeface="Arial"/>
                <a:cs typeface="Arial"/>
              </a:rPr>
              <a:t>ne</a:t>
            </a:r>
            <a:r>
              <a:rPr sz="3200" dirty="0">
                <a:solidFill>
                  <a:srgbClr val="FF0000"/>
                </a:solidFill>
                <a:latin typeface="Arial"/>
                <a:cs typeface="Arial"/>
              </a:rPr>
              <a:t>w</a:t>
            </a:r>
            <a:r>
              <a:rPr sz="3200" spc="105" dirty="0">
                <a:solidFill>
                  <a:srgbClr val="FF0000"/>
                </a:solidFill>
                <a:latin typeface="Times New Roman"/>
                <a:cs typeface="Times New Roman"/>
              </a:rPr>
              <a:t> </a:t>
            </a:r>
            <a:r>
              <a:rPr sz="3200" spc="-9" dirty="0">
                <a:solidFill>
                  <a:srgbClr val="FF0000"/>
                </a:solidFill>
                <a:latin typeface="Arial"/>
                <a:cs typeface="Arial"/>
              </a:rPr>
              <a:t>o</a:t>
            </a:r>
            <a:r>
              <a:rPr sz="3200" dirty="0">
                <a:solidFill>
                  <a:srgbClr val="FF0000"/>
                </a:solidFill>
                <a:latin typeface="Arial"/>
                <a:cs typeface="Arial"/>
              </a:rPr>
              <a:t>r</a:t>
            </a:r>
            <a:r>
              <a:rPr sz="3200" spc="88" dirty="0">
                <a:solidFill>
                  <a:srgbClr val="FF0000"/>
                </a:solidFill>
                <a:latin typeface="Times New Roman"/>
                <a:cs typeface="Times New Roman"/>
              </a:rPr>
              <a:t> </a:t>
            </a:r>
            <a:r>
              <a:rPr sz="3200" dirty="0">
                <a:solidFill>
                  <a:srgbClr val="FF0000"/>
                </a:solidFill>
                <a:latin typeface="Arial"/>
                <a:cs typeface="Arial"/>
              </a:rPr>
              <a:t>m</a:t>
            </a:r>
            <a:r>
              <a:rPr sz="3200" spc="-9" dirty="0">
                <a:solidFill>
                  <a:srgbClr val="FF0000"/>
                </a:solidFill>
                <a:latin typeface="Arial"/>
                <a:cs typeface="Arial"/>
              </a:rPr>
              <a:t>od</a:t>
            </a:r>
            <a:r>
              <a:rPr sz="3200" spc="-4" dirty="0">
                <a:solidFill>
                  <a:srgbClr val="FF0000"/>
                </a:solidFill>
                <a:latin typeface="Arial"/>
                <a:cs typeface="Arial"/>
              </a:rPr>
              <a:t>i</a:t>
            </a:r>
            <a:r>
              <a:rPr sz="3200" spc="-9" dirty="0">
                <a:solidFill>
                  <a:srgbClr val="FF0000"/>
                </a:solidFill>
                <a:latin typeface="Arial"/>
                <a:cs typeface="Arial"/>
              </a:rPr>
              <a:t>f</a:t>
            </a:r>
            <a:r>
              <a:rPr sz="3200" spc="-4" dirty="0">
                <a:solidFill>
                  <a:srgbClr val="FF0000"/>
                </a:solidFill>
                <a:latin typeface="Arial"/>
                <a:cs typeface="Arial"/>
              </a:rPr>
              <a:t>i</a:t>
            </a:r>
            <a:r>
              <a:rPr sz="3200" spc="-9" dirty="0">
                <a:solidFill>
                  <a:srgbClr val="FF0000"/>
                </a:solidFill>
                <a:latin typeface="Arial"/>
                <a:cs typeface="Arial"/>
              </a:rPr>
              <a:t>e</a:t>
            </a:r>
            <a:r>
              <a:rPr sz="3200" dirty="0">
                <a:solidFill>
                  <a:srgbClr val="FF0000"/>
                </a:solidFill>
                <a:latin typeface="Arial"/>
                <a:cs typeface="Arial"/>
              </a:rPr>
              <a:t>d</a:t>
            </a:r>
            <a:r>
              <a:rPr sz="3200" dirty="0">
                <a:solidFill>
                  <a:srgbClr val="FF0000"/>
                </a:solidFill>
                <a:latin typeface="Times New Roman"/>
                <a:cs typeface="Times New Roman"/>
              </a:rPr>
              <a:t> </a:t>
            </a:r>
            <a:r>
              <a:rPr sz="3200" spc="-9" dirty="0">
                <a:latin typeface="Arial"/>
                <a:cs typeface="Arial"/>
              </a:rPr>
              <a:t>f</a:t>
            </a:r>
            <a:r>
              <a:rPr sz="3200" dirty="0">
                <a:latin typeface="Arial"/>
                <a:cs typeface="Arial"/>
              </a:rPr>
              <a:t>r</a:t>
            </a:r>
            <a:r>
              <a:rPr sz="3200" spc="-9" dirty="0">
                <a:latin typeface="Arial"/>
                <a:cs typeface="Arial"/>
              </a:rPr>
              <a:t>o</a:t>
            </a:r>
            <a:r>
              <a:rPr sz="3200" dirty="0">
                <a:latin typeface="Arial"/>
                <a:cs typeface="Arial"/>
              </a:rPr>
              <a:t>m</a:t>
            </a:r>
            <a:r>
              <a:rPr sz="3200" spc="75" dirty="0">
                <a:latin typeface="Times New Roman"/>
                <a:cs typeface="Times New Roman"/>
              </a:rPr>
              <a:t> </a:t>
            </a:r>
            <a:r>
              <a:rPr sz="3200" spc="-9" dirty="0">
                <a:latin typeface="Arial"/>
                <a:cs typeface="Arial"/>
              </a:rPr>
              <a:t>p</a:t>
            </a:r>
            <a:r>
              <a:rPr sz="3200" dirty="0">
                <a:latin typeface="Arial"/>
                <a:cs typeface="Arial"/>
              </a:rPr>
              <a:t>r</a:t>
            </a:r>
            <a:r>
              <a:rPr sz="3200" spc="-9" dirty="0">
                <a:latin typeface="Arial"/>
                <a:cs typeface="Arial"/>
              </a:rPr>
              <a:t>e</a:t>
            </a:r>
            <a:r>
              <a:rPr sz="3200" dirty="0">
                <a:latin typeface="Arial"/>
                <a:cs typeface="Arial"/>
              </a:rPr>
              <a:t>v</a:t>
            </a:r>
            <a:r>
              <a:rPr sz="3200" spc="-4" dirty="0">
                <a:latin typeface="Arial"/>
                <a:cs typeface="Arial"/>
              </a:rPr>
              <a:t>i</a:t>
            </a:r>
            <a:r>
              <a:rPr sz="3200" spc="-9" dirty="0">
                <a:latin typeface="Arial"/>
                <a:cs typeface="Arial"/>
              </a:rPr>
              <a:t>ou</a:t>
            </a:r>
            <a:r>
              <a:rPr sz="3200" dirty="0">
                <a:latin typeface="Arial"/>
                <a:cs typeface="Arial"/>
              </a:rPr>
              <a:t>s</a:t>
            </a:r>
            <a:r>
              <a:rPr sz="3200" spc="110" dirty="0">
                <a:latin typeface="Times New Roman"/>
                <a:cs typeface="Times New Roman"/>
              </a:rPr>
              <a:t> </a:t>
            </a:r>
            <a:r>
              <a:rPr sz="3200" spc="-9" dirty="0">
                <a:latin typeface="Arial"/>
                <a:cs typeface="Arial"/>
              </a:rPr>
              <a:t>f</a:t>
            </a:r>
            <a:r>
              <a:rPr sz="3200" spc="-4" dirty="0">
                <a:latin typeface="Arial"/>
                <a:cs typeface="Arial"/>
              </a:rPr>
              <a:t>i</a:t>
            </a:r>
            <a:r>
              <a:rPr sz="3200" spc="-9" dirty="0">
                <a:latin typeface="Arial"/>
                <a:cs typeface="Arial"/>
              </a:rPr>
              <a:t>nd</a:t>
            </a:r>
            <a:r>
              <a:rPr sz="3200" spc="-4" dirty="0">
                <a:latin typeface="Arial"/>
                <a:cs typeface="Arial"/>
              </a:rPr>
              <a:t>i</a:t>
            </a:r>
            <a:r>
              <a:rPr sz="3200" spc="-9" dirty="0">
                <a:latin typeface="Arial"/>
                <a:cs typeface="Arial"/>
              </a:rPr>
              <a:t>ng</a:t>
            </a:r>
            <a:r>
              <a:rPr sz="3200" spc="-22" dirty="0">
                <a:latin typeface="Arial"/>
                <a:cs typeface="Arial"/>
              </a:rPr>
              <a:t>s</a:t>
            </a:r>
            <a:r>
              <a:rPr sz="3200" spc="-9" dirty="0">
                <a:latin typeface="Arial"/>
                <a:cs typeface="Arial"/>
              </a:rPr>
              <a:t>.</a:t>
            </a:r>
            <a:endParaRPr sz="3200" dirty="0">
              <a:latin typeface="Arial"/>
              <a:cs typeface="Arial"/>
            </a:endParaRPr>
          </a:p>
          <a:p>
            <a:pPr marL="462674" marR="4454" indent="-451538">
              <a:buFont typeface="Arial"/>
              <a:buAutoNum type="arabicPeriod"/>
              <a:tabLst>
                <a:tab pos="463231" algn="l"/>
              </a:tabLst>
            </a:pPr>
            <a:r>
              <a:rPr sz="3200" spc="-9" dirty="0">
                <a:latin typeface="Arial"/>
                <a:cs typeface="Arial"/>
              </a:rPr>
              <a:t>It</a:t>
            </a:r>
            <a:r>
              <a:rPr sz="3200" spc="57" dirty="0">
                <a:latin typeface="Times New Roman"/>
                <a:cs typeface="Times New Roman"/>
              </a:rPr>
              <a:t> </a:t>
            </a:r>
            <a:r>
              <a:rPr sz="3200" dirty="0">
                <a:latin typeface="Arial"/>
                <a:cs typeface="Arial"/>
              </a:rPr>
              <a:t>m</a:t>
            </a:r>
            <a:r>
              <a:rPr sz="3200" spc="-9" dirty="0">
                <a:latin typeface="Arial"/>
                <a:cs typeface="Arial"/>
              </a:rPr>
              <a:t>a</a:t>
            </a:r>
            <a:r>
              <a:rPr sz="3200" dirty="0">
                <a:latin typeface="Arial"/>
                <a:cs typeface="Arial"/>
              </a:rPr>
              <a:t>y</a:t>
            </a:r>
            <a:r>
              <a:rPr sz="3200" spc="92" dirty="0">
                <a:latin typeface="Times New Roman"/>
                <a:cs typeface="Times New Roman"/>
              </a:rPr>
              <a:t> </a:t>
            </a:r>
            <a:r>
              <a:rPr sz="3200" dirty="0">
                <a:latin typeface="Arial"/>
                <a:cs typeface="Arial"/>
              </a:rPr>
              <a:t>cr</a:t>
            </a:r>
            <a:r>
              <a:rPr sz="3200" spc="-9" dirty="0">
                <a:latin typeface="Arial"/>
                <a:cs typeface="Arial"/>
              </a:rPr>
              <a:t>eate,</a:t>
            </a:r>
            <a:r>
              <a:rPr sz="3200" spc="96" dirty="0">
                <a:latin typeface="Times New Roman"/>
                <a:cs typeface="Times New Roman"/>
              </a:rPr>
              <a:t> </a:t>
            </a:r>
            <a:r>
              <a:rPr sz="3200" spc="-9" dirty="0">
                <a:latin typeface="Arial"/>
                <a:cs typeface="Arial"/>
              </a:rPr>
              <a:t>de</a:t>
            </a:r>
            <a:r>
              <a:rPr sz="3200" dirty="0">
                <a:latin typeface="Arial"/>
                <a:cs typeface="Arial"/>
              </a:rPr>
              <a:t>v</a:t>
            </a:r>
            <a:r>
              <a:rPr sz="3200" spc="-9" dirty="0">
                <a:latin typeface="Arial"/>
                <a:cs typeface="Arial"/>
              </a:rPr>
              <a:t>elop,</a:t>
            </a:r>
            <a:r>
              <a:rPr sz="3200" spc="118" dirty="0">
                <a:latin typeface="Times New Roman"/>
                <a:cs typeface="Times New Roman"/>
              </a:rPr>
              <a:t> </a:t>
            </a:r>
            <a:r>
              <a:rPr sz="3200" spc="-9" dirty="0">
                <a:latin typeface="Arial"/>
                <a:cs typeface="Arial"/>
              </a:rPr>
              <a:t>add,</a:t>
            </a:r>
            <a:r>
              <a:rPr sz="3200" spc="-9" dirty="0">
                <a:latin typeface="Times New Roman"/>
                <a:cs typeface="Times New Roman"/>
              </a:rPr>
              <a:t> </a:t>
            </a:r>
            <a:r>
              <a:rPr sz="3200" dirty="0">
                <a:latin typeface="Arial"/>
                <a:cs typeface="Arial"/>
              </a:rPr>
              <a:t>c</a:t>
            </a:r>
            <a:r>
              <a:rPr sz="3200" spc="-9" dirty="0">
                <a:latin typeface="Arial"/>
                <a:cs typeface="Arial"/>
              </a:rPr>
              <a:t>o</a:t>
            </a:r>
            <a:r>
              <a:rPr sz="3200" dirty="0">
                <a:latin typeface="Arial"/>
                <a:cs typeface="Arial"/>
              </a:rPr>
              <a:t>m</a:t>
            </a:r>
            <a:r>
              <a:rPr sz="3200" spc="-9" dirty="0">
                <a:latin typeface="Arial"/>
                <a:cs typeface="Arial"/>
              </a:rPr>
              <a:t>ple</a:t>
            </a:r>
            <a:r>
              <a:rPr sz="3200" spc="-4" dirty="0">
                <a:latin typeface="Arial"/>
                <a:cs typeface="Arial"/>
              </a:rPr>
              <a:t>t</a:t>
            </a:r>
            <a:r>
              <a:rPr sz="3200" dirty="0">
                <a:latin typeface="Arial"/>
                <a:cs typeface="Arial"/>
              </a:rPr>
              <a:t>e</a:t>
            </a:r>
            <a:r>
              <a:rPr sz="3200" spc="88" dirty="0">
                <a:latin typeface="Times New Roman"/>
                <a:cs typeface="Times New Roman"/>
              </a:rPr>
              <a:t> </a:t>
            </a:r>
            <a:r>
              <a:rPr sz="3200" spc="-9" dirty="0">
                <a:latin typeface="Arial"/>
                <a:cs typeface="Arial"/>
              </a:rPr>
              <a:t>o</a:t>
            </a:r>
            <a:r>
              <a:rPr sz="3200" dirty="0">
                <a:latin typeface="Arial"/>
                <a:cs typeface="Arial"/>
              </a:rPr>
              <a:t>r</a:t>
            </a:r>
            <a:r>
              <a:rPr sz="3200" spc="92" dirty="0">
                <a:latin typeface="Times New Roman"/>
                <a:cs typeface="Times New Roman"/>
              </a:rPr>
              <a:t> </a:t>
            </a:r>
            <a:r>
              <a:rPr sz="3200" spc="-9" dirty="0">
                <a:latin typeface="Arial"/>
                <a:cs typeface="Arial"/>
              </a:rPr>
              <a:t>g</a:t>
            </a:r>
            <a:r>
              <a:rPr sz="3200" spc="-4" dirty="0">
                <a:latin typeface="Arial"/>
                <a:cs typeface="Arial"/>
              </a:rPr>
              <a:t>i</a:t>
            </a:r>
            <a:r>
              <a:rPr sz="3200" dirty="0">
                <a:latin typeface="Arial"/>
                <a:cs typeface="Arial"/>
              </a:rPr>
              <a:t>ve</a:t>
            </a:r>
            <a:r>
              <a:rPr sz="3200" spc="105" dirty="0">
                <a:latin typeface="Times New Roman"/>
                <a:cs typeface="Times New Roman"/>
              </a:rPr>
              <a:t> </a:t>
            </a:r>
            <a:r>
              <a:rPr sz="3200" spc="-9" dirty="0">
                <a:latin typeface="Arial"/>
                <a:cs typeface="Arial"/>
              </a:rPr>
              <a:t>ne</a:t>
            </a:r>
            <a:r>
              <a:rPr sz="3200" dirty="0">
                <a:latin typeface="Arial"/>
                <a:cs typeface="Arial"/>
              </a:rPr>
              <a:t>w</a:t>
            </a:r>
            <a:r>
              <a:rPr sz="3200" spc="88" dirty="0">
                <a:latin typeface="Times New Roman"/>
                <a:cs typeface="Times New Roman"/>
              </a:rPr>
              <a:t> </a:t>
            </a:r>
            <a:r>
              <a:rPr sz="3200" spc="-9" dirty="0">
                <a:latin typeface="Arial"/>
                <a:cs typeface="Arial"/>
              </a:rPr>
              <a:t>al</a:t>
            </a:r>
            <a:r>
              <a:rPr sz="3200" spc="-4" dirty="0">
                <a:latin typeface="Arial"/>
                <a:cs typeface="Arial"/>
              </a:rPr>
              <a:t>t</a:t>
            </a:r>
            <a:r>
              <a:rPr sz="3200" spc="-9" dirty="0">
                <a:latin typeface="Arial"/>
                <a:cs typeface="Arial"/>
              </a:rPr>
              <a:t>e</a:t>
            </a:r>
            <a:r>
              <a:rPr sz="3200" dirty="0">
                <a:latin typeface="Arial"/>
                <a:cs typeface="Arial"/>
              </a:rPr>
              <a:t>r</a:t>
            </a:r>
            <a:r>
              <a:rPr sz="3200" spc="-9" dirty="0">
                <a:latin typeface="Arial"/>
                <a:cs typeface="Arial"/>
              </a:rPr>
              <a:t>nat</a:t>
            </a:r>
            <a:r>
              <a:rPr sz="3200" spc="-4" dirty="0">
                <a:latin typeface="Arial"/>
                <a:cs typeface="Arial"/>
              </a:rPr>
              <a:t>i</a:t>
            </a:r>
            <a:r>
              <a:rPr sz="3200" dirty="0">
                <a:latin typeface="Arial"/>
                <a:cs typeface="Arial"/>
              </a:rPr>
              <a:t>v</a:t>
            </a:r>
            <a:r>
              <a:rPr sz="3200" spc="-9" dirty="0">
                <a:latin typeface="Arial"/>
                <a:cs typeface="Arial"/>
              </a:rPr>
              <a:t>e</a:t>
            </a:r>
            <a:r>
              <a:rPr sz="3200" dirty="0">
                <a:latin typeface="Arial"/>
                <a:cs typeface="Arial"/>
              </a:rPr>
              <a:t>s</a:t>
            </a:r>
            <a:r>
              <a:rPr sz="3200" dirty="0">
                <a:latin typeface="Times New Roman"/>
                <a:cs typeface="Times New Roman"/>
              </a:rPr>
              <a:t> </a:t>
            </a:r>
            <a:r>
              <a:rPr sz="3200" spc="-9" dirty="0">
                <a:latin typeface="Arial"/>
                <a:cs typeface="Arial"/>
              </a:rPr>
              <a:t>of</a:t>
            </a:r>
            <a:r>
              <a:rPr sz="3200" spc="79" dirty="0">
                <a:latin typeface="Times New Roman"/>
                <a:cs typeface="Times New Roman"/>
              </a:rPr>
              <a:t> </a:t>
            </a:r>
            <a:r>
              <a:rPr sz="3200" spc="-9" dirty="0">
                <a:latin typeface="Arial"/>
                <a:cs typeface="Arial"/>
              </a:rPr>
              <a:t>theo</a:t>
            </a:r>
            <a:r>
              <a:rPr sz="3200" dirty="0">
                <a:latin typeface="Arial"/>
                <a:cs typeface="Arial"/>
              </a:rPr>
              <a:t>r</a:t>
            </a:r>
            <a:r>
              <a:rPr sz="3200" spc="-272" dirty="0">
                <a:latin typeface="Arial"/>
                <a:cs typeface="Arial"/>
              </a:rPr>
              <a:t>y</a:t>
            </a:r>
            <a:r>
              <a:rPr sz="3200" spc="-9" dirty="0">
                <a:latin typeface="Arial"/>
                <a:cs typeface="Arial"/>
              </a:rPr>
              <a:t>,</a:t>
            </a:r>
            <a:r>
              <a:rPr sz="3200" spc="140" dirty="0">
                <a:latin typeface="Times New Roman"/>
                <a:cs typeface="Times New Roman"/>
              </a:rPr>
              <a:t> </a:t>
            </a:r>
            <a:r>
              <a:rPr sz="3200" dirty="0">
                <a:latin typeface="Arial"/>
                <a:cs typeface="Arial"/>
              </a:rPr>
              <a:t>m</a:t>
            </a:r>
            <a:r>
              <a:rPr sz="3200" spc="-9" dirty="0">
                <a:latin typeface="Arial"/>
                <a:cs typeface="Arial"/>
              </a:rPr>
              <a:t>e</a:t>
            </a:r>
            <a:r>
              <a:rPr sz="3200" spc="-4" dirty="0">
                <a:latin typeface="Arial"/>
                <a:cs typeface="Arial"/>
              </a:rPr>
              <a:t>t</a:t>
            </a:r>
            <a:r>
              <a:rPr sz="3200" spc="-9" dirty="0">
                <a:latin typeface="Arial"/>
                <a:cs typeface="Arial"/>
              </a:rPr>
              <a:t>hod,</a:t>
            </a:r>
            <a:r>
              <a:rPr sz="3200" spc="92" dirty="0">
                <a:latin typeface="Times New Roman"/>
                <a:cs typeface="Times New Roman"/>
              </a:rPr>
              <a:t> </a:t>
            </a:r>
            <a:r>
              <a:rPr sz="3200" spc="-4" dirty="0">
                <a:latin typeface="Arial"/>
                <a:cs typeface="Arial"/>
              </a:rPr>
              <a:t>f</a:t>
            </a:r>
            <a:r>
              <a:rPr sz="3200" spc="-9" dirty="0">
                <a:latin typeface="Arial"/>
                <a:cs typeface="Arial"/>
              </a:rPr>
              <a:t>o</a:t>
            </a:r>
            <a:r>
              <a:rPr sz="3200" dirty="0">
                <a:latin typeface="Arial"/>
                <a:cs typeface="Arial"/>
              </a:rPr>
              <a:t>rm</a:t>
            </a:r>
            <a:r>
              <a:rPr sz="3200" spc="-9" dirty="0">
                <a:latin typeface="Arial"/>
                <a:cs typeface="Arial"/>
              </a:rPr>
              <a:t>ula,</a:t>
            </a:r>
            <a:r>
              <a:rPr sz="3200" spc="96" dirty="0">
                <a:latin typeface="Times New Roman"/>
                <a:cs typeface="Times New Roman"/>
              </a:rPr>
              <a:t> </a:t>
            </a:r>
            <a:r>
              <a:rPr sz="3200" dirty="0">
                <a:latin typeface="Arial"/>
                <a:cs typeface="Arial"/>
              </a:rPr>
              <a:t>m</a:t>
            </a:r>
            <a:r>
              <a:rPr sz="3200" spc="-9" dirty="0">
                <a:latin typeface="Arial"/>
                <a:cs typeface="Arial"/>
              </a:rPr>
              <a:t>ode</a:t>
            </a:r>
            <a:r>
              <a:rPr sz="3200" dirty="0">
                <a:latin typeface="Arial"/>
                <a:cs typeface="Arial"/>
              </a:rPr>
              <a:t>l</a:t>
            </a:r>
            <a:r>
              <a:rPr sz="3200" dirty="0">
                <a:latin typeface="Times New Roman"/>
                <a:cs typeface="Times New Roman"/>
              </a:rPr>
              <a:t> </a:t>
            </a:r>
            <a:r>
              <a:rPr sz="3200" spc="-9" dirty="0">
                <a:latin typeface="Arial"/>
                <a:cs typeface="Arial"/>
              </a:rPr>
              <a:t>o</a:t>
            </a:r>
            <a:r>
              <a:rPr sz="3200" dirty="0">
                <a:latin typeface="Arial"/>
                <a:cs typeface="Arial"/>
              </a:rPr>
              <a:t>r</a:t>
            </a:r>
            <a:r>
              <a:rPr sz="3200" spc="75" dirty="0">
                <a:latin typeface="Times New Roman"/>
                <a:cs typeface="Times New Roman"/>
              </a:rPr>
              <a:t> </a:t>
            </a:r>
            <a:r>
              <a:rPr sz="3200" spc="-9" dirty="0">
                <a:latin typeface="Arial"/>
                <a:cs typeface="Arial"/>
              </a:rPr>
              <a:t>othe</a:t>
            </a:r>
            <a:r>
              <a:rPr sz="3200" dirty="0">
                <a:latin typeface="Arial"/>
                <a:cs typeface="Arial"/>
              </a:rPr>
              <a:t>r</a:t>
            </a:r>
            <a:r>
              <a:rPr sz="3200" spc="88" dirty="0">
                <a:latin typeface="Times New Roman"/>
                <a:cs typeface="Times New Roman"/>
              </a:rPr>
              <a:t> </a:t>
            </a:r>
            <a:r>
              <a:rPr sz="3200" spc="-4" dirty="0">
                <a:latin typeface="Arial"/>
                <a:cs typeface="Arial"/>
              </a:rPr>
              <a:t>f</a:t>
            </a:r>
            <a:r>
              <a:rPr sz="3200" spc="-9" dirty="0">
                <a:latin typeface="Arial"/>
                <a:cs typeface="Arial"/>
              </a:rPr>
              <a:t>o</a:t>
            </a:r>
            <a:r>
              <a:rPr sz="3200" dirty="0">
                <a:latin typeface="Arial"/>
                <a:cs typeface="Arial"/>
              </a:rPr>
              <a:t>rms</a:t>
            </a:r>
            <a:r>
              <a:rPr sz="3200" spc="92" dirty="0">
                <a:latin typeface="Times New Roman"/>
                <a:cs typeface="Times New Roman"/>
              </a:rPr>
              <a:t> </a:t>
            </a:r>
            <a:r>
              <a:rPr sz="3200" spc="-9" dirty="0">
                <a:latin typeface="Arial"/>
                <a:cs typeface="Arial"/>
              </a:rPr>
              <a:t>i</a:t>
            </a:r>
            <a:r>
              <a:rPr sz="3200" dirty="0">
                <a:latin typeface="Arial"/>
                <a:cs typeface="Arial"/>
              </a:rPr>
              <a:t>n</a:t>
            </a:r>
            <a:r>
              <a:rPr sz="3200" spc="83" dirty="0">
                <a:latin typeface="Times New Roman"/>
                <a:cs typeface="Times New Roman"/>
              </a:rPr>
              <a:t> </a:t>
            </a:r>
            <a:r>
              <a:rPr sz="3200" dirty="0">
                <a:solidFill>
                  <a:srgbClr val="FF0000"/>
                </a:solidFill>
                <a:latin typeface="Arial"/>
                <a:cs typeface="Arial"/>
              </a:rPr>
              <a:t>sc</a:t>
            </a:r>
            <a:r>
              <a:rPr sz="3200" spc="-4" dirty="0">
                <a:solidFill>
                  <a:srgbClr val="FF0000"/>
                </a:solidFill>
                <a:latin typeface="Arial"/>
                <a:cs typeface="Arial"/>
              </a:rPr>
              <a:t>i</a:t>
            </a:r>
            <a:r>
              <a:rPr sz="3200" spc="-9" dirty="0">
                <a:solidFill>
                  <a:srgbClr val="FF0000"/>
                </a:solidFill>
                <a:latin typeface="Arial"/>
                <a:cs typeface="Arial"/>
              </a:rPr>
              <a:t>en</a:t>
            </a:r>
            <a:r>
              <a:rPr sz="3200" spc="-4" dirty="0">
                <a:solidFill>
                  <a:srgbClr val="FF0000"/>
                </a:solidFill>
                <a:latin typeface="Arial"/>
                <a:cs typeface="Arial"/>
              </a:rPr>
              <a:t>t</a:t>
            </a:r>
            <a:r>
              <a:rPr sz="3200" spc="-9" dirty="0">
                <a:solidFill>
                  <a:srgbClr val="FF0000"/>
                </a:solidFill>
                <a:latin typeface="Arial"/>
                <a:cs typeface="Arial"/>
              </a:rPr>
              <a:t>i</a:t>
            </a:r>
            <a:r>
              <a:rPr sz="3200" spc="-4" dirty="0">
                <a:solidFill>
                  <a:srgbClr val="FF0000"/>
                </a:solidFill>
                <a:latin typeface="Arial"/>
                <a:cs typeface="Arial"/>
              </a:rPr>
              <a:t>f</a:t>
            </a:r>
            <a:r>
              <a:rPr sz="3200" spc="-9" dirty="0">
                <a:solidFill>
                  <a:srgbClr val="FF0000"/>
                </a:solidFill>
                <a:latin typeface="Arial"/>
                <a:cs typeface="Arial"/>
              </a:rPr>
              <a:t>i</a:t>
            </a:r>
            <a:r>
              <a:rPr sz="3200" dirty="0">
                <a:solidFill>
                  <a:srgbClr val="FF0000"/>
                </a:solidFill>
                <a:latin typeface="Arial"/>
                <a:cs typeface="Arial"/>
              </a:rPr>
              <a:t>c</a:t>
            </a:r>
            <a:r>
              <a:rPr sz="3200" spc="110" dirty="0">
                <a:solidFill>
                  <a:srgbClr val="FF0000"/>
                </a:solidFill>
                <a:latin typeface="Times New Roman"/>
                <a:cs typeface="Times New Roman"/>
              </a:rPr>
              <a:t> </a:t>
            </a:r>
            <a:r>
              <a:rPr sz="3200" dirty="0">
                <a:solidFill>
                  <a:srgbClr val="FF0000"/>
                </a:solidFill>
                <a:latin typeface="Arial"/>
                <a:cs typeface="Arial"/>
              </a:rPr>
              <a:t>m</a:t>
            </a:r>
            <a:r>
              <a:rPr sz="3200" spc="-9" dirty="0">
                <a:solidFill>
                  <a:srgbClr val="FF0000"/>
                </a:solidFill>
                <a:latin typeface="Arial"/>
                <a:cs typeface="Arial"/>
              </a:rPr>
              <a:t>a</a:t>
            </a:r>
            <a:r>
              <a:rPr sz="3200" spc="-4" dirty="0">
                <a:solidFill>
                  <a:srgbClr val="FF0000"/>
                </a:solidFill>
                <a:latin typeface="Arial"/>
                <a:cs typeface="Arial"/>
              </a:rPr>
              <a:t>t</a:t>
            </a:r>
            <a:r>
              <a:rPr sz="3200" spc="-9" dirty="0">
                <a:solidFill>
                  <a:srgbClr val="FF0000"/>
                </a:solidFill>
                <a:latin typeface="Arial"/>
                <a:cs typeface="Arial"/>
              </a:rPr>
              <a:t>te</a:t>
            </a:r>
            <a:r>
              <a:rPr sz="3200" spc="-175" dirty="0">
                <a:solidFill>
                  <a:srgbClr val="FF0000"/>
                </a:solidFill>
                <a:latin typeface="Arial"/>
                <a:cs typeface="Arial"/>
              </a:rPr>
              <a:t>r</a:t>
            </a:r>
            <a:r>
              <a:rPr sz="3200" spc="-9" dirty="0">
                <a:latin typeface="Arial"/>
                <a:cs typeface="Arial"/>
              </a:rPr>
              <a:t>.</a:t>
            </a:r>
            <a:endParaRPr sz="3200" dirty="0">
              <a:latin typeface="Arial"/>
              <a:cs typeface="Arial"/>
            </a:endParaRPr>
          </a:p>
          <a:p>
            <a:pPr marL="462674" indent="-451538">
              <a:buFont typeface="Arial"/>
              <a:buAutoNum type="arabicPeriod"/>
              <a:tabLst>
                <a:tab pos="463231" algn="l"/>
              </a:tabLst>
            </a:pPr>
            <a:r>
              <a:rPr sz="3200" spc="-9" dirty="0">
                <a:latin typeface="Arial"/>
                <a:cs typeface="Arial"/>
              </a:rPr>
              <a:t>No</a:t>
            </a:r>
            <a:r>
              <a:rPr sz="3200" dirty="0">
                <a:latin typeface="Arial"/>
                <a:cs typeface="Arial"/>
              </a:rPr>
              <a:t>v</a:t>
            </a:r>
            <a:r>
              <a:rPr sz="3200" spc="-9" dirty="0">
                <a:latin typeface="Arial"/>
                <a:cs typeface="Arial"/>
              </a:rPr>
              <a:t>e</a:t>
            </a:r>
            <a:r>
              <a:rPr sz="3200" spc="-4" dirty="0">
                <a:latin typeface="Arial"/>
                <a:cs typeface="Arial"/>
              </a:rPr>
              <a:t>l</a:t>
            </a:r>
            <a:r>
              <a:rPr sz="3200" spc="-9" dirty="0">
                <a:latin typeface="Arial"/>
                <a:cs typeface="Arial"/>
              </a:rPr>
              <a:t>t</a:t>
            </a:r>
            <a:r>
              <a:rPr sz="3200" dirty="0">
                <a:latin typeface="Arial"/>
                <a:cs typeface="Arial"/>
              </a:rPr>
              <a:t>y</a:t>
            </a:r>
            <a:r>
              <a:rPr sz="3200" spc="88" dirty="0">
                <a:latin typeface="Times New Roman"/>
                <a:cs typeface="Times New Roman"/>
              </a:rPr>
              <a:t> </a:t>
            </a:r>
            <a:r>
              <a:rPr sz="3200" dirty="0">
                <a:latin typeface="Arial"/>
                <a:cs typeface="Arial"/>
              </a:rPr>
              <a:t>m</a:t>
            </a:r>
            <a:r>
              <a:rPr sz="3200" spc="-9" dirty="0">
                <a:latin typeface="Arial"/>
                <a:cs typeface="Arial"/>
              </a:rPr>
              <a:t>u</a:t>
            </a:r>
            <a:r>
              <a:rPr sz="3200" spc="-13" dirty="0">
                <a:latin typeface="Arial"/>
                <a:cs typeface="Arial"/>
              </a:rPr>
              <a:t>st</a:t>
            </a:r>
            <a:r>
              <a:rPr sz="3200" spc="79" dirty="0">
                <a:latin typeface="Times New Roman"/>
                <a:cs typeface="Times New Roman"/>
              </a:rPr>
              <a:t> </a:t>
            </a:r>
            <a:r>
              <a:rPr sz="3200" spc="-9" dirty="0">
                <a:latin typeface="Arial"/>
                <a:cs typeface="Arial"/>
              </a:rPr>
              <a:t>b</a:t>
            </a:r>
            <a:r>
              <a:rPr sz="3200" dirty="0">
                <a:latin typeface="Arial"/>
                <a:cs typeface="Arial"/>
              </a:rPr>
              <a:t>e</a:t>
            </a:r>
            <a:r>
              <a:rPr sz="3200" spc="100" dirty="0">
                <a:latin typeface="Times New Roman"/>
                <a:cs typeface="Times New Roman"/>
              </a:rPr>
              <a:t> </a:t>
            </a:r>
            <a:r>
              <a:rPr sz="3200" spc="-13" dirty="0">
                <a:solidFill>
                  <a:srgbClr val="FF0000"/>
                </a:solidFill>
                <a:latin typeface="Arial"/>
                <a:cs typeface="Arial"/>
              </a:rPr>
              <a:t>o</a:t>
            </a:r>
            <a:r>
              <a:rPr sz="3200" dirty="0">
                <a:solidFill>
                  <a:srgbClr val="FF0000"/>
                </a:solidFill>
                <a:latin typeface="Arial"/>
                <a:cs typeface="Arial"/>
              </a:rPr>
              <a:t>r</a:t>
            </a:r>
            <a:r>
              <a:rPr sz="3200" spc="-9" dirty="0">
                <a:solidFill>
                  <a:srgbClr val="FF0000"/>
                </a:solidFill>
                <a:latin typeface="Arial"/>
                <a:cs typeface="Arial"/>
              </a:rPr>
              <a:t>ig</a:t>
            </a:r>
            <a:r>
              <a:rPr sz="3200" spc="-4" dirty="0">
                <a:solidFill>
                  <a:srgbClr val="FF0000"/>
                </a:solidFill>
                <a:latin typeface="Arial"/>
                <a:cs typeface="Arial"/>
              </a:rPr>
              <a:t>i</a:t>
            </a:r>
            <a:r>
              <a:rPr sz="3200" spc="-9" dirty="0">
                <a:solidFill>
                  <a:srgbClr val="FF0000"/>
                </a:solidFill>
                <a:latin typeface="Arial"/>
                <a:cs typeface="Arial"/>
              </a:rPr>
              <a:t>na</a:t>
            </a:r>
            <a:r>
              <a:rPr sz="3200" spc="-18" dirty="0">
                <a:solidFill>
                  <a:srgbClr val="FF0000"/>
                </a:solidFill>
                <a:latin typeface="Arial"/>
                <a:cs typeface="Arial"/>
              </a:rPr>
              <a:t>l</a:t>
            </a:r>
            <a:r>
              <a:rPr sz="3200" spc="-9" dirty="0">
                <a:latin typeface="Arial"/>
                <a:cs typeface="Arial"/>
              </a:rPr>
              <a:t>.</a:t>
            </a:r>
            <a:endParaRPr sz="3200" dirty="0">
              <a:latin typeface="Arial"/>
              <a:cs typeface="Arial"/>
            </a:endParaRPr>
          </a:p>
        </p:txBody>
      </p:sp>
    </p:spTree>
    <p:extLst>
      <p:ext uri="{BB962C8B-B14F-4D97-AF65-F5344CB8AC3E}">
        <p14:creationId xmlns:p14="http://schemas.microsoft.com/office/powerpoint/2010/main" val="34111067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Finding a research topic</a:t>
            </a:r>
            <a:endParaRPr lang="en-US" b="1" dirty="0"/>
          </a:p>
        </p:txBody>
      </p:sp>
      <p:pic>
        <p:nvPicPr>
          <p:cNvPr id="4" name="Picture 3"/>
          <p:cNvPicPr>
            <a:picLocks noChangeAspect="1"/>
          </p:cNvPicPr>
          <p:nvPr/>
        </p:nvPicPr>
        <p:blipFill>
          <a:blip r:embed="rId2"/>
          <a:stretch>
            <a:fillRect/>
          </a:stretch>
        </p:blipFill>
        <p:spPr>
          <a:xfrm>
            <a:off x="882240" y="1772815"/>
            <a:ext cx="7804560" cy="43546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2382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Assignment:</a:t>
            </a:r>
            <a:endParaRPr lang="en-US" b="1" dirty="0"/>
          </a:p>
        </p:txBody>
      </p:sp>
      <p:sp>
        <p:nvSpPr>
          <p:cNvPr id="3" name="Content Placeholder 2"/>
          <p:cNvSpPr>
            <a:spLocks noGrp="1"/>
          </p:cNvSpPr>
          <p:nvPr>
            <p:ph idx="1"/>
          </p:nvPr>
        </p:nvSpPr>
        <p:spPr>
          <a:xfrm>
            <a:off x="914400" y="1772816"/>
            <a:ext cx="7772400" cy="4133056"/>
          </a:xfrm>
        </p:spPr>
        <p:txBody>
          <a:bodyPr/>
          <a:lstStyle/>
          <a:p>
            <a:pPr marL="514350" indent="-514350">
              <a:buFont typeface="+mj-lt"/>
              <a:buAutoNum type="arabicPeriod"/>
            </a:pPr>
            <a:r>
              <a:rPr lang="en-US" dirty="0" smtClean="0"/>
              <a:t>Find your strengths and weaknesses.</a:t>
            </a:r>
          </a:p>
          <a:p>
            <a:pPr marL="514350" indent="-514350">
              <a:buFont typeface="+mj-lt"/>
              <a:buAutoNum type="arabicPeriod"/>
            </a:pPr>
            <a:r>
              <a:rPr lang="en-ID" dirty="0" smtClean="0"/>
              <a:t>Find the threats and opportunities (read theories, research, rules/laws, conduct a survey)</a:t>
            </a:r>
          </a:p>
          <a:p>
            <a:pPr marL="514350" indent="-514350">
              <a:buFont typeface="+mj-lt"/>
              <a:buAutoNum type="arabicPeriod"/>
            </a:pPr>
            <a:r>
              <a:rPr lang="en-ID" dirty="0" smtClean="0"/>
              <a:t>Find the gaps </a:t>
            </a:r>
          </a:p>
          <a:p>
            <a:pPr marL="514350" indent="-514350">
              <a:buFont typeface="+mj-lt"/>
              <a:buAutoNum type="arabicPeriod"/>
            </a:pPr>
            <a:r>
              <a:rPr lang="en-ID" dirty="0" smtClean="0"/>
              <a:t>Find your research interest / topic</a:t>
            </a:r>
          </a:p>
          <a:p>
            <a:pPr marL="514350" indent="-514350">
              <a:buFont typeface="+mj-lt"/>
              <a:buAutoNum type="arabicPeriod"/>
            </a:pPr>
            <a:r>
              <a:rPr lang="en-ID" dirty="0" smtClean="0"/>
              <a:t>Formulate 3 titles based on it</a:t>
            </a:r>
          </a:p>
          <a:p>
            <a:pPr marL="514350" indent="-514350">
              <a:buFont typeface="+mj-lt"/>
              <a:buAutoNum type="arabicPeriod"/>
            </a:pPr>
            <a:r>
              <a:rPr lang="en-ID" dirty="0" smtClean="0"/>
              <a:t>Present in the class and discuss with the class</a:t>
            </a:r>
            <a:endParaRPr lang="en-US" dirty="0"/>
          </a:p>
        </p:txBody>
      </p:sp>
    </p:spTree>
    <p:extLst>
      <p:ext uri="{BB962C8B-B14F-4D97-AF65-F5344CB8AC3E}">
        <p14:creationId xmlns:p14="http://schemas.microsoft.com/office/powerpoint/2010/main" val="1522503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sz="4400" dirty="0" err="1" smtClean="0"/>
              <a:t>Latar</a:t>
            </a:r>
            <a:r>
              <a:rPr lang="en-ID" sz="4400" dirty="0" smtClean="0"/>
              <a:t> </a:t>
            </a:r>
            <a:r>
              <a:rPr lang="en-ID" sz="4400" dirty="0" err="1" smtClean="0"/>
              <a:t>Belakang</a:t>
            </a:r>
            <a:r>
              <a:rPr lang="en-ID" sz="4400" dirty="0" smtClean="0"/>
              <a:t> </a:t>
            </a:r>
            <a:r>
              <a:rPr lang="en-ID" sz="4400" dirty="0" err="1" smtClean="0"/>
              <a:t>Masalah</a:t>
            </a:r>
            <a:r>
              <a:rPr lang="en-ID" sz="4400" dirty="0" smtClean="0"/>
              <a:t>:</a:t>
            </a:r>
            <a:endParaRPr lang="en-US" dirty="0"/>
          </a:p>
        </p:txBody>
      </p:sp>
      <p:sp>
        <p:nvSpPr>
          <p:cNvPr id="3" name="Content Placeholder 2"/>
          <p:cNvSpPr>
            <a:spLocks noGrp="1"/>
          </p:cNvSpPr>
          <p:nvPr>
            <p:ph idx="1"/>
          </p:nvPr>
        </p:nvSpPr>
        <p:spPr/>
        <p:txBody>
          <a:bodyPr/>
          <a:lstStyle/>
          <a:p>
            <a:r>
              <a:rPr lang="en-ID" sz="2000" dirty="0" smtClean="0"/>
              <a:t>Problem </a:t>
            </a:r>
            <a:r>
              <a:rPr lang="en-ID" sz="2000" dirty="0" err="1"/>
              <a:t>prestasi</a:t>
            </a:r>
            <a:r>
              <a:rPr lang="en-ID" sz="2000" dirty="0"/>
              <a:t> </a:t>
            </a:r>
            <a:r>
              <a:rPr lang="en-ID" sz="2000" dirty="0" err="1"/>
              <a:t>belajar</a:t>
            </a:r>
            <a:r>
              <a:rPr lang="en-ID" sz="2000" dirty="0"/>
              <a:t> </a:t>
            </a:r>
            <a:r>
              <a:rPr lang="en-ID" sz="2000" dirty="0" err="1"/>
              <a:t>akuntansi</a:t>
            </a:r>
            <a:r>
              <a:rPr lang="en-ID" sz="2000" dirty="0"/>
              <a:t> </a:t>
            </a:r>
            <a:r>
              <a:rPr lang="en-ID" sz="2000" dirty="0" err="1"/>
              <a:t>dari</a:t>
            </a:r>
            <a:r>
              <a:rPr lang="en-ID" sz="2000" dirty="0"/>
              <a:t> </a:t>
            </a:r>
            <a:r>
              <a:rPr lang="en-ID" sz="2000" dirty="0" err="1"/>
              <a:t>lapangan</a:t>
            </a:r>
            <a:r>
              <a:rPr lang="en-ID" sz="2000" dirty="0"/>
              <a:t> yang </a:t>
            </a:r>
            <a:r>
              <a:rPr lang="en-ID" sz="2000" dirty="0" err="1"/>
              <a:t>masih</a:t>
            </a:r>
            <a:r>
              <a:rPr lang="en-ID" sz="2000" dirty="0"/>
              <a:t> </a:t>
            </a:r>
            <a:r>
              <a:rPr lang="en-ID" sz="2000" dirty="0" err="1"/>
              <a:t>rendah</a:t>
            </a:r>
            <a:r>
              <a:rPr lang="en-ID" sz="2000" dirty="0"/>
              <a:t> </a:t>
            </a:r>
            <a:r>
              <a:rPr lang="en-ID" sz="2000" dirty="0" err="1"/>
              <a:t>atau</a:t>
            </a:r>
            <a:r>
              <a:rPr lang="en-ID" sz="2000" dirty="0"/>
              <a:t> yang </a:t>
            </a:r>
            <a:r>
              <a:rPr lang="en-ID" sz="2000" dirty="0" err="1"/>
              <a:t>belum</a:t>
            </a:r>
            <a:r>
              <a:rPr lang="en-ID" sz="2000" dirty="0"/>
              <a:t> </a:t>
            </a:r>
            <a:r>
              <a:rPr lang="en-ID" sz="2000" dirty="0" err="1"/>
              <a:t>sesuai</a:t>
            </a:r>
            <a:r>
              <a:rPr lang="en-ID" sz="2000" dirty="0"/>
              <a:t> </a:t>
            </a:r>
            <a:r>
              <a:rPr lang="en-ID" sz="2000" dirty="0" err="1"/>
              <a:t>dengan</a:t>
            </a:r>
            <a:r>
              <a:rPr lang="en-ID" sz="2000" dirty="0"/>
              <a:t> </a:t>
            </a:r>
            <a:r>
              <a:rPr lang="en-ID" sz="2000" dirty="0" err="1"/>
              <a:t>harapan</a:t>
            </a:r>
            <a:r>
              <a:rPr lang="en-ID" sz="2000" dirty="0"/>
              <a:t> </a:t>
            </a:r>
            <a:r>
              <a:rPr lang="en-ID" sz="2000" dirty="0" err="1"/>
              <a:t>disertai</a:t>
            </a:r>
            <a:r>
              <a:rPr lang="en-ID" sz="2000" dirty="0"/>
              <a:t> </a:t>
            </a:r>
            <a:r>
              <a:rPr lang="en-ID" sz="2000" dirty="0" err="1"/>
              <a:t>dengan</a:t>
            </a:r>
            <a:r>
              <a:rPr lang="en-ID" sz="2000" dirty="0"/>
              <a:t> </a:t>
            </a:r>
            <a:r>
              <a:rPr lang="en-ID" sz="2000" dirty="0" err="1"/>
              <a:t>bukti</a:t>
            </a:r>
            <a:r>
              <a:rPr lang="en-ID" sz="2000" dirty="0"/>
              <a:t> </a:t>
            </a:r>
            <a:r>
              <a:rPr lang="en-ID" sz="2000" dirty="0" err="1"/>
              <a:t>kuantitatif</a:t>
            </a:r>
            <a:r>
              <a:rPr lang="en-ID" sz="2000" dirty="0"/>
              <a:t> </a:t>
            </a:r>
            <a:r>
              <a:rPr lang="en-ID" sz="2000" dirty="0" err="1"/>
              <a:t>dari</a:t>
            </a:r>
            <a:r>
              <a:rPr lang="en-ID" sz="2000" dirty="0"/>
              <a:t> </a:t>
            </a:r>
            <a:r>
              <a:rPr lang="en-ID" sz="2000" dirty="0" err="1"/>
              <a:t>lapangan</a:t>
            </a:r>
            <a:r>
              <a:rPr lang="en-ID" sz="2000" dirty="0"/>
              <a:t>. </a:t>
            </a:r>
            <a:r>
              <a:rPr lang="en-ID" sz="2000" dirty="0" err="1" smtClean="0"/>
              <a:t>Jelaskan</a:t>
            </a:r>
            <a:r>
              <a:rPr lang="en-ID" sz="2000" dirty="0" smtClean="0"/>
              <a:t> </a:t>
            </a:r>
            <a:r>
              <a:rPr lang="en-ID" sz="2000" dirty="0" err="1"/>
              <a:t>dari</a:t>
            </a:r>
            <a:r>
              <a:rPr lang="en-ID" sz="2000" dirty="0"/>
              <a:t> mana </a:t>
            </a:r>
            <a:r>
              <a:rPr lang="en-ID" sz="2000" dirty="0" err="1"/>
              <a:t>dan</a:t>
            </a:r>
            <a:r>
              <a:rPr lang="en-ID" sz="2000" dirty="0"/>
              <a:t> </a:t>
            </a:r>
            <a:r>
              <a:rPr lang="en-ID" sz="2000" dirty="0" err="1"/>
              <a:t>bagaimana</a:t>
            </a:r>
            <a:r>
              <a:rPr lang="en-ID" sz="2000" dirty="0"/>
              <a:t> </a:t>
            </a:r>
            <a:r>
              <a:rPr lang="en-ID" sz="2000" dirty="0" err="1"/>
              <a:t>angka</a:t>
            </a:r>
            <a:r>
              <a:rPr lang="en-ID" sz="2000" dirty="0"/>
              <a:t> </a:t>
            </a:r>
            <a:r>
              <a:rPr lang="en-ID" sz="2000" dirty="0" err="1"/>
              <a:t>itu</a:t>
            </a:r>
            <a:r>
              <a:rPr lang="en-ID" sz="2000" dirty="0"/>
              <a:t> </a:t>
            </a:r>
            <a:r>
              <a:rPr lang="en-ID" sz="2000" dirty="0" err="1"/>
              <a:t>diperoleh</a:t>
            </a:r>
            <a:r>
              <a:rPr lang="en-ID" sz="2000" dirty="0"/>
              <a:t> </a:t>
            </a:r>
            <a:r>
              <a:rPr lang="en-ID" sz="2000" dirty="0" err="1"/>
              <a:t>apakah</a:t>
            </a:r>
            <a:r>
              <a:rPr lang="en-ID" sz="2000" dirty="0"/>
              <a:t> </a:t>
            </a:r>
            <a:r>
              <a:rPr lang="en-ID" sz="2000" dirty="0" err="1"/>
              <a:t>melalui</a:t>
            </a:r>
            <a:r>
              <a:rPr lang="en-ID" sz="2000" dirty="0"/>
              <a:t> </a:t>
            </a:r>
            <a:r>
              <a:rPr lang="en-ID" sz="2000" dirty="0" err="1"/>
              <a:t>wawancara</a:t>
            </a:r>
            <a:r>
              <a:rPr lang="en-ID" sz="2000" dirty="0"/>
              <a:t> (</a:t>
            </a:r>
            <a:r>
              <a:rPr lang="en-ID" sz="2000" dirty="0" err="1"/>
              <a:t>sebut</a:t>
            </a:r>
            <a:r>
              <a:rPr lang="en-ID" sz="2000" dirty="0"/>
              <a:t> </a:t>
            </a:r>
            <a:r>
              <a:rPr lang="en-ID" sz="2000" dirty="0" err="1"/>
              <a:t>dengan</a:t>
            </a:r>
            <a:r>
              <a:rPr lang="en-ID" sz="2000" dirty="0"/>
              <a:t> </a:t>
            </a:r>
            <a:r>
              <a:rPr lang="en-ID" sz="2000" dirty="0" err="1"/>
              <a:t>siapa</a:t>
            </a:r>
            <a:r>
              <a:rPr lang="en-ID" sz="2000" dirty="0"/>
              <a:t>) </a:t>
            </a:r>
            <a:r>
              <a:rPr lang="en-ID" sz="2000" dirty="0" err="1"/>
              <a:t>atau</a:t>
            </a:r>
            <a:r>
              <a:rPr lang="en-ID" sz="2000" dirty="0"/>
              <a:t> </a:t>
            </a:r>
            <a:r>
              <a:rPr lang="en-ID" sz="2000" dirty="0" err="1"/>
              <a:t>dokumentasi</a:t>
            </a:r>
            <a:r>
              <a:rPr lang="en-ID" sz="2000" dirty="0" smtClean="0"/>
              <a:t>. </a:t>
            </a:r>
            <a:r>
              <a:rPr lang="en-ID" sz="2000" dirty="0" err="1" smtClean="0"/>
              <a:t>Jumlah</a:t>
            </a:r>
            <a:r>
              <a:rPr lang="en-ID" sz="2000" dirty="0" smtClean="0"/>
              <a:t> </a:t>
            </a:r>
            <a:r>
              <a:rPr lang="en-ID" sz="2000" dirty="0" err="1" smtClean="0"/>
              <a:t>dan</a:t>
            </a:r>
            <a:r>
              <a:rPr lang="en-ID" sz="2000" dirty="0" smtClean="0"/>
              <a:t> </a:t>
            </a:r>
            <a:r>
              <a:rPr lang="en-ID" sz="2000" dirty="0" err="1" smtClean="0"/>
              <a:t>proporsi</a:t>
            </a:r>
            <a:r>
              <a:rPr lang="en-ID" sz="2000" dirty="0" smtClean="0"/>
              <a:t> </a:t>
            </a:r>
            <a:r>
              <a:rPr lang="en-ID" sz="2000" dirty="0" err="1" smtClean="0"/>
              <a:t>informan</a:t>
            </a:r>
            <a:r>
              <a:rPr lang="en-ID" sz="2000" dirty="0" smtClean="0"/>
              <a:t> min 12/30 </a:t>
            </a:r>
            <a:r>
              <a:rPr lang="en-ID" sz="2000" dirty="0" err="1" smtClean="0"/>
              <a:t>secara</a:t>
            </a:r>
            <a:r>
              <a:rPr lang="en-ID" sz="2000" dirty="0" smtClean="0"/>
              <a:t> </a:t>
            </a:r>
            <a:r>
              <a:rPr lang="en-ID" sz="2000" dirty="0" err="1" smtClean="0"/>
              <a:t>proporsional</a:t>
            </a:r>
            <a:r>
              <a:rPr lang="en-ID" sz="2000" dirty="0" smtClean="0"/>
              <a:t>.</a:t>
            </a:r>
            <a:endParaRPr lang="en-US" sz="2000" dirty="0"/>
          </a:p>
          <a:p>
            <a:pPr lvl="0"/>
            <a:r>
              <a:rPr lang="en-ID" sz="2000" dirty="0" err="1"/>
              <a:t>Tambaj</a:t>
            </a:r>
            <a:r>
              <a:rPr lang="en-ID" sz="2000" dirty="0"/>
              <a:t> </a:t>
            </a:r>
            <a:r>
              <a:rPr lang="en-ID" sz="2000" dirty="0" err="1"/>
              <a:t>kajian</a:t>
            </a:r>
            <a:r>
              <a:rPr lang="en-ID" sz="2000" dirty="0"/>
              <a:t> </a:t>
            </a:r>
            <a:r>
              <a:rPr lang="en-ID" sz="2000" dirty="0" err="1"/>
              <a:t>dari</a:t>
            </a:r>
            <a:r>
              <a:rPr lang="en-ID" sz="2000" dirty="0"/>
              <a:t> </a:t>
            </a:r>
            <a:r>
              <a:rPr lang="en-ID" sz="2000" dirty="0" err="1"/>
              <a:t>teori</a:t>
            </a:r>
            <a:r>
              <a:rPr lang="en-ID" sz="2000" dirty="0"/>
              <a:t> </a:t>
            </a:r>
            <a:r>
              <a:rPr lang="en-ID" sz="2000" dirty="0" err="1"/>
              <a:t>dan</a:t>
            </a:r>
            <a:r>
              <a:rPr lang="en-ID" sz="2000" dirty="0"/>
              <a:t> </a:t>
            </a:r>
            <a:r>
              <a:rPr lang="en-ID" sz="2000" dirty="0" err="1"/>
              <a:t>riset</a:t>
            </a:r>
            <a:r>
              <a:rPr lang="en-ID" sz="2000" dirty="0"/>
              <a:t> </a:t>
            </a:r>
            <a:r>
              <a:rPr lang="en-ID" sz="2000" dirty="0" err="1"/>
              <a:t>terdahulu</a:t>
            </a:r>
            <a:r>
              <a:rPr lang="en-ID" sz="2000" dirty="0"/>
              <a:t> yang </a:t>
            </a:r>
            <a:r>
              <a:rPr lang="en-ID" sz="2000" dirty="0" err="1"/>
              <a:t>menyatakan</a:t>
            </a:r>
            <a:r>
              <a:rPr lang="en-ID" sz="2000" dirty="0"/>
              <a:t> </a:t>
            </a:r>
            <a:r>
              <a:rPr lang="en-ID" sz="2000" dirty="0" err="1"/>
              <a:t>atau</a:t>
            </a:r>
            <a:r>
              <a:rPr lang="en-ID" sz="2000" dirty="0"/>
              <a:t> </a:t>
            </a:r>
            <a:r>
              <a:rPr lang="en-ID" sz="2000" dirty="0" err="1"/>
              <a:t>menemukan</a:t>
            </a:r>
            <a:r>
              <a:rPr lang="en-ID" sz="2000" dirty="0"/>
              <a:t> </a:t>
            </a:r>
            <a:r>
              <a:rPr lang="en-ID" sz="2000" dirty="0" err="1"/>
              <a:t>bahwa</a:t>
            </a:r>
            <a:r>
              <a:rPr lang="en-ID" sz="2000" dirty="0"/>
              <a:t> </a:t>
            </a:r>
            <a:r>
              <a:rPr lang="en-ID" sz="2000" dirty="0" err="1"/>
              <a:t>peningkatan</a:t>
            </a:r>
            <a:r>
              <a:rPr lang="en-ID" sz="2000" dirty="0"/>
              <a:t> </a:t>
            </a:r>
            <a:r>
              <a:rPr lang="en-ID" sz="2000" dirty="0" err="1"/>
              <a:t>prestasi</a:t>
            </a:r>
            <a:r>
              <a:rPr lang="en-ID" sz="2000" dirty="0"/>
              <a:t> </a:t>
            </a:r>
            <a:r>
              <a:rPr lang="en-ID" sz="2000" dirty="0" err="1"/>
              <a:t>dengan</a:t>
            </a:r>
            <a:r>
              <a:rPr lang="en-ID" sz="2000" dirty="0"/>
              <a:t> </a:t>
            </a:r>
            <a:r>
              <a:rPr lang="en-ID" sz="2000" dirty="0" err="1"/>
              <a:t>bimbingan</a:t>
            </a:r>
            <a:r>
              <a:rPr lang="en-ID" sz="2000" dirty="0"/>
              <a:t> </a:t>
            </a:r>
            <a:r>
              <a:rPr lang="en-ID" sz="2000" dirty="0" err="1"/>
              <a:t>belajar</a:t>
            </a:r>
            <a:r>
              <a:rPr lang="en-ID" sz="2000" dirty="0"/>
              <a:t> online </a:t>
            </a:r>
            <a:r>
              <a:rPr lang="en-ID" sz="2000" dirty="0" err="1"/>
              <a:t>menggunakan</a:t>
            </a:r>
            <a:r>
              <a:rPr lang="en-ID" sz="2000" dirty="0"/>
              <a:t> </a:t>
            </a:r>
            <a:r>
              <a:rPr lang="en-ID" sz="2000" dirty="0" err="1"/>
              <a:t>aplikasi</a:t>
            </a:r>
            <a:r>
              <a:rPr lang="en-ID" sz="2000" dirty="0"/>
              <a:t> </a:t>
            </a:r>
            <a:r>
              <a:rPr lang="en-ID" sz="2000" dirty="0" err="1"/>
              <a:t>masih</a:t>
            </a:r>
            <a:r>
              <a:rPr lang="en-ID" sz="2000" dirty="0"/>
              <a:t> </a:t>
            </a:r>
            <a:r>
              <a:rPr lang="en-ID" sz="2000" dirty="0" err="1"/>
              <a:t>terbatas</a:t>
            </a:r>
            <a:r>
              <a:rPr lang="en-ID" sz="2000" dirty="0"/>
              <a:t>, </a:t>
            </a:r>
            <a:r>
              <a:rPr lang="en-ID" sz="2000" dirty="0" err="1"/>
              <a:t>atau</a:t>
            </a:r>
            <a:r>
              <a:rPr lang="en-ID" sz="2000" dirty="0"/>
              <a:t> </a:t>
            </a:r>
            <a:r>
              <a:rPr lang="en-ID" sz="2000" dirty="0" err="1"/>
              <a:t>hasilnya</a:t>
            </a:r>
            <a:r>
              <a:rPr lang="en-ID" sz="2000" dirty="0"/>
              <a:t> </a:t>
            </a:r>
            <a:r>
              <a:rPr lang="en-ID" sz="2000" dirty="0" err="1"/>
              <a:t>masih</a:t>
            </a:r>
            <a:r>
              <a:rPr lang="en-ID" sz="2000" dirty="0"/>
              <a:t> </a:t>
            </a:r>
            <a:r>
              <a:rPr lang="en-ID" sz="2000" dirty="0" err="1"/>
              <a:t>berbeda</a:t>
            </a:r>
            <a:r>
              <a:rPr lang="en-ID" sz="2000" dirty="0"/>
              <a:t>. </a:t>
            </a:r>
            <a:r>
              <a:rPr lang="en-ID" sz="2000" dirty="0" err="1"/>
              <a:t>Jelaskan</a:t>
            </a:r>
            <a:r>
              <a:rPr lang="en-ID" sz="2000" dirty="0"/>
              <a:t> </a:t>
            </a:r>
            <a:r>
              <a:rPr lang="en-ID" sz="2000" dirty="0" err="1"/>
              <a:t>dari</a:t>
            </a:r>
            <a:r>
              <a:rPr lang="en-ID" sz="2000" dirty="0"/>
              <a:t> </a:t>
            </a:r>
            <a:r>
              <a:rPr lang="en-ID" sz="2000" dirty="0" err="1"/>
              <a:t>siapa</a:t>
            </a:r>
            <a:endParaRPr lang="en-US" sz="2000" dirty="0"/>
          </a:p>
          <a:p>
            <a:pPr lvl="0"/>
            <a:r>
              <a:rPr lang="en-ID" sz="2000" dirty="0" err="1"/>
              <a:t>Jelaskan</a:t>
            </a:r>
            <a:r>
              <a:rPr lang="en-ID" sz="2000" dirty="0"/>
              <a:t> </a:t>
            </a:r>
            <a:r>
              <a:rPr lang="en-ID" sz="2000" dirty="0" err="1"/>
              <a:t>apa</a:t>
            </a:r>
            <a:r>
              <a:rPr lang="en-ID" sz="2000" dirty="0"/>
              <a:t> </a:t>
            </a:r>
            <a:r>
              <a:rPr lang="en-ID" sz="2000" dirty="0" err="1"/>
              <a:t>kelamahan</a:t>
            </a:r>
            <a:r>
              <a:rPr lang="en-ID" sz="2000" dirty="0"/>
              <a:t> </a:t>
            </a:r>
            <a:r>
              <a:rPr lang="en-ID" sz="2000" dirty="0" err="1"/>
              <a:t>dari</a:t>
            </a:r>
            <a:r>
              <a:rPr lang="en-ID" sz="2000" dirty="0"/>
              <a:t> </a:t>
            </a:r>
            <a:r>
              <a:rPr lang="en-ID" sz="2000" dirty="0" err="1"/>
              <a:t>teori</a:t>
            </a:r>
            <a:r>
              <a:rPr lang="en-ID" sz="2000" dirty="0"/>
              <a:t> </a:t>
            </a:r>
            <a:r>
              <a:rPr lang="en-ID" sz="2000" dirty="0" err="1"/>
              <a:t>atau</a:t>
            </a:r>
            <a:r>
              <a:rPr lang="en-ID" sz="2000" dirty="0"/>
              <a:t> </a:t>
            </a:r>
            <a:r>
              <a:rPr lang="en-ID" sz="2000" dirty="0" err="1"/>
              <a:t>riset</a:t>
            </a:r>
            <a:r>
              <a:rPr lang="en-ID" sz="2000" dirty="0"/>
              <a:t> yang </a:t>
            </a:r>
            <a:r>
              <a:rPr lang="en-ID" sz="2000" dirty="0" err="1"/>
              <a:t>sudah</a:t>
            </a:r>
            <a:r>
              <a:rPr lang="en-ID" sz="2000" dirty="0"/>
              <a:t> </a:t>
            </a:r>
            <a:r>
              <a:rPr lang="en-ID" sz="2000" dirty="0" err="1"/>
              <a:t>ada</a:t>
            </a:r>
            <a:r>
              <a:rPr lang="en-ID" sz="2000" dirty="0"/>
              <a:t> </a:t>
            </a:r>
            <a:r>
              <a:rPr lang="en-ID" sz="2000" dirty="0" err="1"/>
              <a:t>atas</a:t>
            </a:r>
            <a:r>
              <a:rPr lang="en-ID" sz="2000" dirty="0"/>
              <a:t> problem </a:t>
            </a:r>
            <a:r>
              <a:rPr lang="en-ID" sz="2000" dirty="0" err="1"/>
              <a:t>prestasi</a:t>
            </a:r>
            <a:r>
              <a:rPr lang="en-ID" sz="2000" dirty="0"/>
              <a:t> </a:t>
            </a:r>
            <a:r>
              <a:rPr lang="en-ID" sz="2000" dirty="0" err="1"/>
              <a:t>belajar</a:t>
            </a:r>
            <a:r>
              <a:rPr lang="en-ID" sz="2000" dirty="0"/>
              <a:t> </a:t>
            </a:r>
            <a:r>
              <a:rPr lang="en-ID" sz="2000" dirty="0" err="1"/>
              <a:t>itu</a:t>
            </a:r>
            <a:r>
              <a:rPr lang="en-ID" sz="2000" dirty="0"/>
              <a:t> </a:t>
            </a:r>
            <a:r>
              <a:rPr lang="en-ID" sz="2000" dirty="0" err="1"/>
              <a:t>dan</a:t>
            </a:r>
            <a:r>
              <a:rPr lang="en-ID" sz="2000" dirty="0"/>
              <a:t> </a:t>
            </a:r>
            <a:r>
              <a:rPr lang="en-ID" sz="2000" dirty="0" err="1"/>
              <a:t>apa</a:t>
            </a:r>
            <a:r>
              <a:rPr lang="en-ID" sz="2000" dirty="0"/>
              <a:t> </a:t>
            </a:r>
            <a:r>
              <a:rPr lang="en-ID" sz="2000" dirty="0" err="1"/>
              <a:t>solusi</a:t>
            </a:r>
            <a:r>
              <a:rPr lang="en-ID" sz="2000" dirty="0"/>
              <a:t> yang </a:t>
            </a:r>
            <a:r>
              <a:rPr lang="en-ID" sz="2000" dirty="0" err="1"/>
              <a:t>diusulkan</a:t>
            </a:r>
            <a:r>
              <a:rPr lang="en-ID" sz="2000" dirty="0"/>
              <a:t> </a:t>
            </a:r>
            <a:r>
              <a:rPr lang="en-ID" sz="2000" dirty="0" err="1"/>
              <a:t>atas</a:t>
            </a:r>
            <a:r>
              <a:rPr lang="en-ID" sz="2000" dirty="0"/>
              <a:t> problem </a:t>
            </a:r>
            <a:r>
              <a:rPr lang="en-ID" sz="2000" dirty="0" err="1"/>
              <a:t>itu</a:t>
            </a:r>
            <a:r>
              <a:rPr lang="en-ID" sz="2000" dirty="0"/>
              <a:t>. </a:t>
            </a:r>
            <a:r>
              <a:rPr lang="en-ID" sz="2000" dirty="0" err="1"/>
              <a:t>Jelaskan</a:t>
            </a:r>
            <a:r>
              <a:rPr lang="en-ID" sz="2000" dirty="0"/>
              <a:t> </a:t>
            </a:r>
            <a:r>
              <a:rPr lang="en-ID" sz="2000" dirty="0" err="1"/>
              <a:t>keunggulan</a:t>
            </a:r>
            <a:r>
              <a:rPr lang="en-ID" sz="2000" dirty="0"/>
              <a:t> </a:t>
            </a:r>
            <a:r>
              <a:rPr lang="en-ID" sz="2000" dirty="0" err="1"/>
              <a:t>usulan</a:t>
            </a:r>
            <a:r>
              <a:rPr lang="en-ID" sz="2000" dirty="0"/>
              <a:t> </a:t>
            </a:r>
            <a:r>
              <a:rPr lang="en-ID" sz="2000" dirty="0" err="1"/>
              <a:t>anda</a:t>
            </a:r>
            <a:r>
              <a:rPr lang="en-ID" sz="2000" dirty="0"/>
              <a:t> </a:t>
            </a:r>
            <a:endParaRPr lang="en-US" sz="2000" dirty="0"/>
          </a:p>
        </p:txBody>
      </p:sp>
    </p:spTree>
    <p:extLst>
      <p:ext uri="{BB962C8B-B14F-4D97-AF65-F5344CB8AC3E}">
        <p14:creationId xmlns:p14="http://schemas.microsoft.com/office/powerpoint/2010/main" val="27726091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val 52"/>
          <p:cNvSpPr/>
          <p:nvPr/>
        </p:nvSpPr>
        <p:spPr>
          <a:xfrm>
            <a:off x="2389195" y="4342627"/>
            <a:ext cx="721626" cy="491319"/>
          </a:xfrm>
          <a:prstGeom prst="ellipse">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 name="Title 1"/>
          <p:cNvSpPr>
            <a:spLocks noGrp="1"/>
          </p:cNvSpPr>
          <p:nvPr>
            <p:ph type="title"/>
          </p:nvPr>
        </p:nvSpPr>
        <p:spPr>
          <a:solidFill>
            <a:srgbClr val="002060"/>
          </a:solidFill>
        </p:spPr>
        <p:txBody>
          <a:bodyPr/>
          <a:lstStyle/>
          <a:p>
            <a:pPr algn="ctr"/>
            <a:r>
              <a:rPr lang="id-ID" b="1" dirty="0" smtClean="0">
                <a:solidFill>
                  <a:schemeClr val="bg1"/>
                </a:solidFill>
              </a:rPr>
              <a:t>Model peta jalan Penelitian</a:t>
            </a:r>
            <a:endParaRPr lang="id-ID" b="1" dirty="0">
              <a:solidFill>
                <a:schemeClr val="bg1"/>
              </a:solidFill>
            </a:endParaRPr>
          </a:p>
        </p:txBody>
      </p:sp>
      <p:cxnSp>
        <p:nvCxnSpPr>
          <p:cNvPr id="4" name="Straight Connector 3"/>
          <p:cNvCxnSpPr/>
          <p:nvPr/>
        </p:nvCxnSpPr>
        <p:spPr>
          <a:xfrm>
            <a:off x="1591291" y="2098224"/>
            <a:ext cx="8165" cy="317862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99456" y="5276850"/>
            <a:ext cx="6237771"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595375" y="2419350"/>
            <a:ext cx="6180439"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591292" y="3382736"/>
            <a:ext cx="6184521"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591292" y="4454978"/>
            <a:ext cx="6245936"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962358" y="4643247"/>
            <a:ext cx="838201" cy="461665"/>
          </a:xfrm>
          <a:prstGeom prst="rect">
            <a:avLst/>
          </a:prstGeom>
          <a:noFill/>
          <a:ln>
            <a:noFill/>
          </a:ln>
        </p:spPr>
        <p:txBody>
          <a:bodyPr wrap="square" rtlCol="0">
            <a:spAutoFit/>
          </a:bodyPr>
          <a:lstStyle/>
          <a:p>
            <a:pPr algn="ctr"/>
            <a:r>
              <a:rPr lang="id-ID" sz="1200" b="1" dirty="0">
                <a:solidFill>
                  <a:srgbClr val="002060"/>
                </a:solidFill>
              </a:rPr>
              <a:t>Riset </a:t>
            </a:r>
          </a:p>
          <a:p>
            <a:pPr algn="ctr"/>
            <a:r>
              <a:rPr lang="id-ID" sz="1200" b="1" dirty="0">
                <a:solidFill>
                  <a:srgbClr val="002060"/>
                </a:solidFill>
              </a:rPr>
              <a:t>Dasar </a:t>
            </a:r>
          </a:p>
        </p:txBody>
      </p:sp>
      <p:sp>
        <p:nvSpPr>
          <p:cNvPr id="13" name="TextBox 12"/>
          <p:cNvSpPr txBox="1"/>
          <p:nvPr/>
        </p:nvSpPr>
        <p:spPr>
          <a:xfrm rot="16200000">
            <a:off x="876700" y="3717908"/>
            <a:ext cx="966311" cy="507831"/>
          </a:xfrm>
          <a:prstGeom prst="rect">
            <a:avLst/>
          </a:prstGeom>
          <a:noFill/>
          <a:ln>
            <a:noFill/>
          </a:ln>
        </p:spPr>
        <p:txBody>
          <a:bodyPr wrap="square" rtlCol="0">
            <a:spAutoFit/>
          </a:bodyPr>
          <a:lstStyle/>
          <a:p>
            <a:pPr algn="ctr"/>
            <a:r>
              <a:rPr lang="id-ID" sz="1350" b="1" dirty="0">
                <a:solidFill>
                  <a:srgbClr val="002060"/>
                </a:solidFill>
              </a:rPr>
              <a:t>Riset </a:t>
            </a:r>
          </a:p>
          <a:p>
            <a:pPr algn="ctr"/>
            <a:r>
              <a:rPr lang="id-ID" sz="1350" b="1" dirty="0">
                <a:solidFill>
                  <a:srgbClr val="002060"/>
                </a:solidFill>
              </a:rPr>
              <a:t>Terapan</a:t>
            </a:r>
          </a:p>
        </p:txBody>
      </p:sp>
      <p:sp>
        <p:nvSpPr>
          <p:cNvPr id="14" name="TextBox 13"/>
          <p:cNvSpPr txBox="1"/>
          <p:nvPr/>
        </p:nvSpPr>
        <p:spPr>
          <a:xfrm rot="16200000">
            <a:off x="563323" y="2363167"/>
            <a:ext cx="1574855" cy="507831"/>
          </a:xfrm>
          <a:prstGeom prst="rect">
            <a:avLst/>
          </a:prstGeom>
          <a:noFill/>
          <a:ln>
            <a:noFill/>
          </a:ln>
        </p:spPr>
        <p:txBody>
          <a:bodyPr wrap="square" rtlCol="0">
            <a:spAutoFit/>
          </a:bodyPr>
          <a:lstStyle/>
          <a:p>
            <a:pPr algn="ctr"/>
            <a:r>
              <a:rPr lang="id-ID" sz="1350" b="1" dirty="0">
                <a:solidFill>
                  <a:srgbClr val="002060"/>
                </a:solidFill>
              </a:rPr>
              <a:t>Riset </a:t>
            </a:r>
          </a:p>
          <a:p>
            <a:pPr algn="ctr"/>
            <a:r>
              <a:rPr lang="id-ID" sz="1350" b="1" dirty="0">
                <a:solidFill>
                  <a:srgbClr val="002060"/>
                </a:solidFill>
              </a:rPr>
              <a:t>Pengembangan</a:t>
            </a:r>
          </a:p>
        </p:txBody>
      </p:sp>
      <p:sp>
        <p:nvSpPr>
          <p:cNvPr id="15" name="TextBox 14"/>
          <p:cNvSpPr txBox="1"/>
          <p:nvPr/>
        </p:nvSpPr>
        <p:spPr>
          <a:xfrm>
            <a:off x="2750009" y="5292407"/>
            <a:ext cx="3909326" cy="553998"/>
          </a:xfrm>
          <a:prstGeom prst="rect">
            <a:avLst/>
          </a:prstGeom>
          <a:noFill/>
        </p:spPr>
        <p:txBody>
          <a:bodyPr wrap="square" rtlCol="0">
            <a:spAutoFit/>
          </a:bodyPr>
          <a:lstStyle/>
          <a:p>
            <a:pPr algn="ctr"/>
            <a:r>
              <a:rPr lang="id-ID" sz="3000" b="1" dirty="0">
                <a:solidFill>
                  <a:srgbClr val="FF0000"/>
                </a:solidFill>
              </a:rPr>
              <a:t>TAHUN (Multi Tahun)</a:t>
            </a:r>
          </a:p>
        </p:txBody>
      </p:sp>
      <p:sp>
        <p:nvSpPr>
          <p:cNvPr id="16" name="Oval 15"/>
          <p:cNvSpPr/>
          <p:nvPr/>
        </p:nvSpPr>
        <p:spPr>
          <a:xfrm>
            <a:off x="1795520" y="4727121"/>
            <a:ext cx="721626" cy="491319"/>
          </a:xfrm>
          <a:prstGeom prst="ellipse">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7" name="Oval 16"/>
          <p:cNvSpPr/>
          <p:nvPr/>
        </p:nvSpPr>
        <p:spPr>
          <a:xfrm>
            <a:off x="2395595" y="4595762"/>
            <a:ext cx="721626" cy="491319"/>
          </a:xfrm>
          <a:prstGeom prst="ellipse">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8" name="Oval 17"/>
          <p:cNvSpPr/>
          <p:nvPr/>
        </p:nvSpPr>
        <p:spPr>
          <a:xfrm>
            <a:off x="3002067" y="4381540"/>
            <a:ext cx="721626" cy="491319"/>
          </a:xfrm>
          <a:prstGeom prst="ellipse">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Rectangle 22"/>
          <p:cNvSpPr/>
          <p:nvPr/>
        </p:nvSpPr>
        <p:spPr>
          <a:xfrm>
            <a:off x="3814537" y="3404510"/>
            <a:ext cx="491319" cy="501230"/>
          </a:xfrm>
          <a:prstGeom prst="rect">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Rectangle 23"/>
          <p:cNvSpPr/>
          <p:nvPr/>
        </p:nvSpPr>
        <p:spPr>
          <a:xfrm>
            <a:off x="3415340" y="3865768"/>
            <a:ext cx="491319" cy="501230"/>
          </a:xfrm>
          <a:prstGeom prst="rect">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5" name="Isosceles Triangle 24"/>
          <p:cNvSpPr/>
          <p:nvPr/>
        </p:nvSpPr>
        <p:spPr>
          <a:xfrm>
            <a:off x="4305855" y="2768710"/>
            <a:ext cx="488553" cy="614027"/>
          </a:xfrm>
          <a:prstGeom prst="triangle">
            <a:avLst>
              <a:gd name="adj" fmla="val 48429"/>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6" name="Isosceles Triangle 25"/>
          <p:cNvSpPr/>
          <p:nvPr/>
        </p:nvSpPr>
        <p:spPr>
          <a:xfrm>
            <a:off x="4630213" y="2341446"/>
            <a:ext cx="488553" cy="614027"/>
          </a:xfrm>
          <a:prstGeom prst="triangle">
            <a:avLst>
              <a:gd name="adj" fmla="val 48429"/>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7" name="Isosceles Triangle 26"/>
          <p:cNvSpPr/>
          <p:nvPr/>
        </p:nvSpPr>
        <p:spPr>
          <a:xfrm>
            <a:off x="4991025" y="1989505"/>
            <a:ext cx="488553" cy="614027"/>
          </a:xfrm>
          <a:prstGeom prst="triangle">
            <a:avLst>
              <a:gd name="adj" fmla="val 48429"/>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8" name="Rectangle 27"/>
          <p:cNvSpPr/>
          <p:nvPr/>
        </p:nvSpPr>
        <p:spPr>
          <a:xfrm>
            <a:off x="2756407" y="3687537"/>
            <a:ext cx="491319" cy="501230"/>
          </a:xfrm>
          <a:prstGeom prst="rect">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9" name="Isosceles Triangle 28"/>
          <p:cNvSpPr/>
          <p:nvPr/>
        </p:nvSpPr>
        <p:spPr>
          <a:xfrm>
            <a:off x="3172447" y="2790483"/>
            <a:ext cx="488553" cy="614027"/>
          </a:xfrm>
          <a:prstGeom prst="triangle">
            <a:avLst>
              <a:gd name="adj" fmla="val 48429"/>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Isosceles Triangle 29"/>
          <p:cNvSpPr/>
          <p:nvPr/>
        </p:nvSpPr>
        <p:spPr>
          <a:xfrm>
            <a:off x="3713072" y="2176456"/>
            <a:ext cx="488553" cy="614027"/>
          </a:xfrm>
          <a:prstGeom prst="triangle">
            <a:avLst>
              <a:gd name="adj" fmla="val 48429"/>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5" name="Freeform 34"/>
          <p:cNvSpPr/>
          <p:nvPr/>
        </p:nvSpPr>
        <p:spPr>
          <a:xfrm>
            <a:off x="1726430" y="2361918"/>
            <a:ext cx="3838433" cy="2784143"/>
          </a:xfrm>
          <a:custGeom>
            <a:avLst/>
            <a:gdLst>
              <a:gd name="connsiteX0" fmla="*/ 0 w 6823881"/>
              <a:gd name="connsiteY0" fmla="*/ 3712191 h 3712191"/>
              <a:gd name="connsiteX1" fmla="*/ 2988860 w 6823881"/>
              <a:gd name="connsiteY1" fmla="*/ 2893325 h 3712191"/>
              <a:gd name="connsiteX2" fmla="*/ 4449170 w 6823881"/>
              <a:gd name="connsiteY2" fmla="*/ 1323833 h 3712191"/>
              <a:gd name="connsiteX3" fmla="*/ 5404514 w 6823881"/>
              <a:gd name="connsiteY3" fmla="*/ 286603 h 3712191"/>
              <a:gd name="connsiteX4" fmla="*/ 6823881 w 6823881"/>
              <a:gd name="connsiteY4" fmla="*/ 0 h 3712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1" h="3712191">
                <a:moveTo>
                  <a:pt x="0" y="3712191"/>
                </a:moveTo>
                <a:cubicBezTo>
                  <a:pt x="1123666" y="3501788"/>
                  <a:pt x="2247332" y="3291385"/>
                  <a:pt x="2988860" y="2893325"/>
                </a:cubicBezTo>
                <a:cubicBezTo>
                  <a:pt x="3730388" y="2495265"/>
                  <a:pt x="4449170" y="1323833"/>
                  <a:pt x="4449170" y="1323833"/>
                </a:cubicBezTo>
                <a:cubicBezTo>
                  <a:pt x="4851779" y="889379"/>
                  <a:pt x="5008729" y="507242"/>
                  <a:pt x="5404514" y="286603"/>
                </a:cubicBezTo>
                <a:cubicBezTo>
                  <a:pt x="5800299" y="65964"/>
                  <a:pt x="6312090" y="32982"/>
                  <a:pt x="6823881" y="0"/>
                </a:cubicBezTo>
              </a:path>
            </a:pathLst>
          </a:custGeom>
          <a:noFill/>
          <a:ln w="762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3" name="Isosceles Triangle 42"/>
          <p:cNvSpPr/>
          <p:nvPr/>
        </p:nvSpPr>
        <p:spPr>
          <a:xfrm>
            <a:off x="3479417" y="2483469"/>
            <a:ext cx="488553" cy="614027"/>
          </a:xfrm>
          <a:prstGeom prst="triangle">
            <a:avLst>
              <a:gd name="adj" fmla="val 48429"/>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4" name="Freeform 43"/>
          <p:cNvSpPr/>
          <p:nvPr/>
        </p:nvSpPr>
        <p:spPr>
          <a:xfrm>
            <a:off x="1757136" y="2392623"/>
            <a:ext cx="2318414" cy="2671550"/>
          </a:xfrm>
          <a:custGeom>
            <a:avLst/>
            <a:gdLst>
              <a:gd name="connsiteX0" fmla="*/ 0 w 4121624"/>
              <a:gd name="connsiteY0" fmla="*/ 3562066 h 3562066"/>
              <a:gd name="connsiteX1" fmla="*/ 1978926 w 4121624"/>
              <a:gd name="connsiteY1" fmla="*/ 2893326 h 3562066"/>
              <a:gd name="connsiteX2" fmla="*/ 2756848 w 4121624"/>
              <a:gd name="connsiteY2" fmla="*/ 1282890 h 3562066"/>
              <a:gd name="connsiteX3" fmla="*/ 4121624 w 4121624"/>
              <a:gd name="connsiteY3" fmla="*/ 0 h 3562066"/>
            </a:gdLst>
            <a:ahLst/>
            <a:cxnLst>
              <a:cxn ang="0">
                <a:pos x="connsiteX0" y="connsiteY0"/>
              </a:cxn>
              <a:cxn ang="0">
                <a:pos x="connsiteX1" y="connsiteY1"/>
              </a:cxn>
              <a:cxn ang="0">
                <a:pos x="connsiteX2" y="connsiteY2"/>
              </a:cxn>
              <a:cxn ang="0">
                <a:pos x="connsiteX3" y="connsiteY3"/>
              </a:cxn>
            </a:cxnLst>
            <a:rect l="l" t="t" r="r" b="b"/>
            <a:pathLst>
              <a:path w="4121624" h="3562066">
                <a:moveTo>
                  <a:pt x="0" y="3562066"/>
                </a:moveTo>
                <a:cubicBezTo>
                  <a:pt x="759725" y="3417627"/>
                  <a:pt x="1519451" y="3273189"/>
                  <a:pt x="1978926" y="2893326"/>
                </a:cubicBezTo>
                <a:cubicBezTo>
                  <a:pt x="2438401" y="2513463"/>
                  <a:pt x="2399732" y="1765111"/>
                  <a:pt x="2756848" y="1282890"/>
                </a:cubicBezTo>
                <a:cubicBezTo>
                  <a:pt x="3113964" y="800669"/>
                  <a:pt x="3617794" y="400334"/>
                  <a:pt x="4121624" y="0"/>
                </a:cubicBezTo>
              </a:path>
            </a:pathLst>
          </a:custGeom>
          <a:noFill/>
          <a:ln w="7620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6" name="Rectangle 45"/>
          <p:cNvSpPr/>
          <p:nvPr/>
        </p:nvSpPr>
        <p:spPr>
          <a:xfrm>
            <a:off x="4339121" y="4094533"/>
            <a:ext cx="491319" cy="501230"/>
          </a:xfrm>
          <a:prstGeom prst="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7" name="Rectangle 46"/>
          <p:cNvSpPr/>
          <p:nvPr/>
        </p:nvSpPr>
        <p:spPr>
          <a:xfrm>
            <a:off x="4690244" y="3664221"/>
            <a:ext cx="491319" cy="501230"/>
          </a:xfrm>
          <a:prstGeom prst="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8" name="Rectangle 47"/>
          <p:cNvSpPr/>
          <p:nvPr/>
        </p:nvSpPr>
        <p:spPr>
          <a:xfrm>
            <a:off x="5066411" y="3413605"/>
            <a:ext cx="491319" cy="501230"/>
          </a:xfrm>
          <a:prstGeom prst="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9" name="Isosceles Triangle 48"/>
          <p:cNvSpPr/>
          <p:nvPr/>
        </p:nvSpPr>
        <p:spPr>
          <a:xfrm>
            <a:off x="5472343" y="2768710"/>
            <a:ext cx="488553" cy="614027"/>
          </a:xfrm>
          <a:prstGeom prst="triangle">
            <a:avLst>
              <a:gd name="adj" fmla="val 48429"/>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0" name="Isosceles Triangle 49"/>
          <p:cNvSpPr/>
          <p:nvPr/>
        </p:nvSpPr>
        <p:spPr>
          <a:xfrm>
            <a:off x="6014543" y="2091081"/>
            <a:ext cx="488553" cy="614027"/>
          </a:xfrm>
          <a:prstGeom prst="triangle">
            <a:avLst>
              <a:gd name="adj" fmla="val 48429"/>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51" name="Isosceles Triangle 50"/>
          <p:cNvSpPr/>
          <p:nvPr/>
        </p:nvSpPr>
        <p:spPr>
          <a:xfrm>
            <a:off x="6046620" y="2112338"/>
            <a:ext cx="488553" cy="614027"/>
          </a:xfrm>
          <a:prstGeom prst="triangle">
            <a:avLst>
              <a:gd name="adj" fmla="val 48429"/>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52" name="Freeform 51"/>
          <p:cNvSpPr/>
          <p:nvPr/>
        </p:nvSpPr>
        <p:spPr>
          <a:xfrm>
            <a:off x="4374947" y="2413095"/>
            <a:ext cx="2057400" cy="2026692"/>
          </a:xfrm>
          <a:custGeom>
            <a:avLst/>
            <a:gdLst>
              <a:gd name="connsiteX0" fmla="*/ 0 w 3657600"/>
              <a:gd name="connsiteY0" fmla="*/ 2702256 h 2702256"/>
              <a:gd name="connsiteX1" fmla="*/ 1419367 w 3657600"/>
              <a:gd name="connsiteY1" fmla="*/ 2238233 h 2702256"/>
              <a:gd name="connsiteX2" fmla="*/ 2347415 w 3657600"/>
              <a:gd name="connsiteY2" fmla="*/ 709683 h 2702256"/>
              <a:gd name="connsiteX3" fmla="*/ 3657600 w 3657600"/>
              <a:gd name="connsiteY3" fmla="*/ 0 h 2702256"/>
              <a:gd name="connsiteX4" fmla="*/ 3657600 w 3657600"/>
              <a:gd name="connsiteY4" fmla="*/ 0 h 270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00" h="2702256">
                <a:moveTo>
                  <a:pt x="0" y="2702256"/>
                </a:moveTo>
                <a:cubicBezTo>
                  <a:pt x="514065" y="2636292"/>
                  <a:pt x="1028131" y="2570328"/>
                  <a:pt x="1419367" y="2238233"/>
                </a:cubicBezTo>
                <a:cubicBezTo>
                  <a:pt x="1810603" y="1906138"/>
                  <a:pt x="1974376" y="1082722"/>
                  <a:pt x="2347415" y="709683"/>
                </a:cubicBezTo>
                <a:cubicBezTo>
                  <a:pt x="2720454" y="336644"/>
                  <a:pt x="3657600" y="0"/>
                  <a:pt x="3657600" y="0"/>
                </a:cubicBezTo>
                <a:lnTo>
                  <a:pt x="3657600" y="0"/>
                </a:lnTo>
              </a:path>
            </a:pathLst>
          </a:custGeom>
          <a:noFill/>
          <a:ln w="76200">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4" name="TextBox 53"/>
          <p:cNvSpPr txBox="1"/>
          <p:nvPr/>
        </p:nvSpPr>
        <p:spPr>
          <a:xfrm>
            <a:off x="5312071" y="1959722"/>
            <a:ext cx="748397" cy="507831"/>
          </a:xfrm>
          <a:prstGeom prst="rect">
            <a:avLst/>
          </a:prstGeom>
          <a:noFill/>
        </p:spPr>
        <p:txBody>
          <a:bodyPr wrap="square" rtlCol="0">
            <a:spAutoFit/>
          </a:bodyPr>
          <a:lstStyle/>
          <a:p>
            <a:r>
              <a:rPr lang="id-ID" sz="1350" b="1" dirty="0"/>
              <a:t>Model 1</a:t>
            </a:r>
          </a:p>
        </p:txBody>
      </p:sp>
      <p:sp>
        <p:nvSpPr>
          <p:cNvPr id="55" name="TextBox 54"/>
          <p:cNvSpPr txBox="1"/>
          <p:nvPr/>
        </p:nvSpPr>
        <p:spPr>
          <a:xfrm>
            <a:off x="6285136" y="2064445"/>
            <a:ext cx="748397" cy="507831"/>
          </a:xfrm>
          <a:prstGeom prst="rect">
            <a:avLst/>
          </a:prstGeom>
          <a:noFill/>
        </p:spPr>
        <p:txBody>
          <a:bodyPr wrap="square" rtlCol="0">
            <a:spAutoFit/>
          </a:bodyPr>
          <a:lstStyle/>
          <a:p>
            <a:r>
              <a:rPr lang="id-ID" sz="1350" b="1" dirty="0"/>
              <a:t>Model 3</a:t>
            </a:r>
          </a:p>
        </p:txBody>
      </p:sp>
      <p:sp>
        <p:nvSpPr>
          <p:cNvPr id="56" name="TextBox 55"/>
          <p:cNvSpPr txBox="1"/>
          <p:nvPr/>
        </p:nvSpPr>
        <p:spPr>
          <a:xfrm>
            <a:off x="3931657" y="2064445"/>
            <a:ext cx="748397" cy="507831"/>
          </a:xfrm>
          <a:prstGeom prst="rect">
            <a:avLst/>
          </a:prstGeom>
          <a:noFill/>
        </p:spPr>
        <p:txBody>
          <a:bodyPr wrap="square" rtlCol="0">
            <a:spAutoFit/>
          </a:bodyPr>
          <a:lstStyle/>
          <a:p>
            <a:r>
              <a:rPr lang="id-ID" sz="1350" b="1" dirty="0"/>
              <a:t>Model 2</a:t>
            </a:r>
          </a:p>
        </p:txBody>
      </p:sp>
      <p:sp>
        <p:nvSpPr>
          <p:cNvPr id="61" name="Isosceles Triangle 60"/>
          <p:cNvSpPr/>
          <p:nvPr/>
        </p:nvSpPr>
        <p:spPr>
          <a:xfrm>
            <a:off x="6535173" y="2801933"/>
            <a:ext cx="488553" cy="614027"/>
          </a:xfrm>
          <a:prstGeom prst="triangle">
            <a:avLst>
              <a:gd name="adj" fmla="val 48429"/>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62" name="Isosceles Triangle 61"/>
          <p:cNvSpPr/>
          <p:nvPr/>
        </p:nvSpPr>
        <p:spPr>
          <a:xfrm>
            <a:off x="6779449" y="2283457"/>
            <a:ext cx="488553" cy="614027"/>
          </a:xfrm>
          <a:prstGeom prst="triangle">
            <a:avLst>
              <a:gd name="adj" fmla="val 48429"/>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63" name="Isosceles Triangle 62"/>
          <p:cNvSpPr/>
          <p:nvPr/>
        </p:nvSpPr>
        <p:spPr>
          <a:xfrm>
            <a:off x="7118096" y="2202946"/>
            <a:ext cx="488553" cy="614027"/>
          </a:xfrm>
          <a:prstGeom prst="triangle">
            <a:avLst>
              <a:gd name="adj" fmla="val 48429"/>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64" name="Oval 63"/>
          <p:cNvSpPr/>
          <p:nvPr/>
        </p:nvSpPr>
        <p:spPr>
          <a:xfrm>
            <a:off x="3990370" y="4810145"/>
            <a:ext cx="721626" cy="491319"/>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5" name="Oval 64"/>
          <p:cNvSpPr/>
          <p:nvPr/>
        </p:nvSpPr>
        <p:spPr>
          <a:xfrm>
            <a:off x="4590445" y="4678786"/>
            <a:ext cx="721626" cy="491319"/>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6" name="Oval 65"/>
          <p:cNvSpPr/>
          <p:nvPr/>
        </p:nvSpPr>
        <p:spPr>
          <a:xfrm>
            <a:off x="5066411" y="4481462"/>
            <a:ext cx="721626" cy="491319"/>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7" name="Rectangle 66"/>
          <p:cNvSpPr/>
          <p:nvPr/>
        </p:nvSpPr>
        <p:spPr>
          <a:xfrm>
            <a:off x="5906312" y="4210213"/>
            <a:ext cx="491319" cy="501230"/>
          </a:xfrm>
          <a:prstGeom prst="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8" name="Rectangle 67"/>
          <p:cNvSpPr/>
          <p:nvPr/>
        </p:nvSpPr>
        <p:spPr>
          <a:xfrm>
            <a:off x="6257436" y="3779901"/>
            <a:ext cx="491319" cy="501230"/>
          </a:xfrm>
          <a:prstGeom prst="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9" name="Rectangle 68"/>
          <p:cNvSpPr/>
          <p:nvPr/>
        </p:nvSpPr>
        <p:spPr>
          <a:xfrm>
            <a:off x="6633603" y="3529285"/>
            <a:ext cx="491319" cy="501230"/>
          </a:xfrm>
          <a:prstGeom prst="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0" name="TextBox 69"/>
          <p:cNvSpPr txBox="1"/>
          <p:nvPr/>
        </p:nvSpPr>
        <p:spPr>
          <a:xfrm>
            <a:off x="5281609" y="4216889"/>
            <a:ext cx="748397" cy="507831"/>
          </a:xfrm>
          <a:prstGeom prst="rect">
            <a:avLst/>
          </a:prstGeom>
          <a:noFill/>
        </p:spPr>
        <p:txBody>
          <a:bodyPr wrap="square" rtlCol="0">
            <a:spAutoFit/>
          </a:bodyPr>
          <a:lstStyle/>
          <a:p>
            <a:r>
              <a:rPr lang="id-ID" sz="1350" b="1" dirty="0"/>
              <a:t>Model 4</a:t>
            </a:r>
          </a:p>
        </p:txBody>
      </p:sp>
      <p:sp>
        <p:nvSpPr>
          <p:cNvPr id="71" name="TextBox 70"/>
          <p:cNvSpPr txBox="1"/>
          <p:nvPr/>
        </p:nvSpPr>
        <p:spPr>
          <a:xfrm>
            <a:off x="7118097" y="3350166"/>
            <a:ext cx="748397" cy="507831"/>
          </a:xfrm>
          <a:prstGeom prst="rect">
            <a:avLst/>
          </a:prstGeom>
          <a:noFill/>
        </p:spPr>
        <p:txBody>
          <a:bodyPr wrap="square" rtlCol="0">
            <a:spAutoFit/>
          </a:bodyPr>
          <a:lstStyle/>
          <a:p>
            <a:r>
              <a:rPr lang="id-ID" sz="1350" b="1" dirty="0"/>
              <a:t>Model 5</a:t>
            </a:r>
          </a:p>
        </p:txBody>
      </p:sp>
      <p:sp>
        <p:nvSpPr>
          <p:cNvPr id="72" name="TextBox 71"/>
          <p:cNvSpPr txBox="1"/>
          <p:nvPr/>
        </p:nvSpPr>
        <p:spPr>
          <a:xfrm>
            <a:off x="7218294" y="1973836"/>
            <a:ext cx="748397" cy="507831"/>
          </a:xfrm>
          <a:prstGeom prst="rect">
            <a:avLst/>
          </a:prstGeom>
          <a:noFill/>
        </p:spPr>
        <p:txBody>
          <a:bodyPr wrap="square" rtlCol="0">
            <a:spAutoFit/>
          </a:bodyPr>
          <a:lstStyle/>
          <a:p>
            <a:r>
              <a:rPr lang="id-ID" sz="1350" b="1" dirty="0"/>
              <a:t>Model 6</a:t>
            </a:r>
          </a:p>
        </p:txBody>
      </p:sp>
      <p:sp>
        <p:nvSpPr>
          <p:cNvPr id="73" name="Freeform 72"/>
          <p:cNvSpPr/>
          <p:nvPr/>
        </p:nvSpPr>
        <p:spPr>
          <a:xfrm>
            <a:off x="4006473" y="4470495"/>
            <a:ext cx="1773356" cy="593678"/>
          </a:xfrm>
          <a:custGeom>
            <a:avLst/>
            <a:gdLst>
              <a:gd name="connsiteX0" fmla="*/ 0 w 3152633"/>
              <a:gd name="connsiteY0" fmla="*/ 791570 h 791570"/>
              <a:gd name="connsiteX1" fmla="*/ 2361063 w 3152633"/>
              <a:gd name="connsiteY1" fmla="*/ 450376 h 791570"/>
              <a:gd name="connsiteX2" fmla="*/ 3152633 w 3152633"/>
              <a:gd name="connsiteY2" fmla="*/ 0 h 791570"/>
              <a:gd name="connsiteX3" fmla="*/ 3152633 w 3152633"/>
              <a:gd name="connsiteY3" fmla="*/ 0 h 791570"/>
            </a:gdLst>
            <a:ahLst/>
            <a:cxnLst>
              <a:cxn ang="0">
                <a:pos x="connsiteX0" y="connsiteY0"/>
              </a:cxn>
              <a:cxn ang="0">
                <a:pos x="connsiteX1" y="connsiteY1"/>
              </a:cxn>
              <a:cxn ang="0">
                <a:pos x="connsiteX2" y="connsiteY2"/>
              </a:cxn>
              <a:cxn ang="0">
                <a:pos x="connsiteX3" y="connsiteY3"/>
              </a:cxn>
            </a:cxnLst>
            <a:rect l="l" t="t" r="r" b="b"/>
            <a:pathLst>
              <a:path w="3152633" h="791570">
                <a:moveTo>
                  <a:pt x="0" y="791570"/>
                </a:moveTo>
                <a:cubicBezTo>
                  <a:pt x="917812" y="686937"/>
                  <a:pt x="1835624" y="582304"/>
                  <a:pt x="2361063" y="450376"/>
                </a:cubicBezTo>
                <a:cubicBezTo>
                  <a:pt x="2886502" y="318448"/>
                  <a:pt x="3152633" y="0"/>
                  <a:pt x="3152633" y="0"/>
                </a:cubicBezTo>
                <a:lnTo>
                  <a:pt x="3152633" y="0"/>
                </a:lnTo>
              </a:path>
            </a:pathLst>
          </a:custGeom>
          <a:noFill/>
          <a:ln w="76200">
            <a:solidFill>
              <a:srgbClr val="FFC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4" name="Freeform 73"/>
          <p:cNvSpPr/>
          <p:nvPr/>
        </p:nvSpPr>
        <p:spPr>
          <a:xfrm>
            <a:off x="5971750" y="3487856"/>
            <a:ext cx="1074761" cy="1115705"/>
          </a:xfrm>
          <a:custGeom>
            <a:avLst/>
            <a:gdLst>
              <a:gd name="connsiteX0" fmla="*/ 0 w 1910686"/>
              <a:gd name="connsiteY0" fmla="*/ 1487606 h 1487606"/>
              <a:gd name="connsiteX1" fmla="*/ 968991 w 1910686"/>
              <a:gd name="connsiteY1" fmla="*/ 559558 h 1487606"/>
              <a:gd name="connsiteX2" fmla="*/ 1910686 w 1910686"/>
              <a:gd name="connsiteY2" fmla="*/ 0 h 1487606"/>
              <a:gd name="connsiteX3" fmla="*/ 1910686 w 1910686"/>
              <a:gd name="connsiteY3" fmla="*/ 0 h 1487606"/>
            </a:gdLst>
            <a:ahLst/>
            <a:cxnLst>
              <a:cxn ang="0">
                <a:pos x="connsiteX0" y="connsiteY0"/>
              </a:cxn>
              <a:cxn ang="0">
                <a:pos x="connsiteX1" y="connsiteY1"/>
              </a:cxn>
              <a:cxn ang="0">
                <a:pos x="connsiteX2" y="connsiteY2"/>
              </a:cxn>
              <a:cxn ang="0">
                <a:pos x="connsiteX3" y="connsiteY3"/>
              </a:cxn>
            </a:cxnLst>
            <a:rect l="l" t="t" r="r" b="b"/>
            <a:pathLst>
              <a:path w="1910686" h="1487606">
                <a:moveTo>
                  <a:pt x="0" y="1487606"/>
                </a:moveTo>
                <a:cubicBezTo>
                  <a:pt x="325271" y="1147549"/>
                  <a:pt x="650543" y="807492"/>
                  <a:pt x="968991" y="559558"/>
                </a:cubicBezTo>
                <a:cubicBezTo>
                  <a:pt x="1287439" y="311624"/>
                  <a:pt x="1910686" y="0"/>
                  <a:pt x="1910686" y="0"/>
                </a:cubicBezTo>
                <a:lnTo>
                  <a:pt x="1910686" y="0"/>
                </a:lnTo>
              </a:path>
            </a:pathLst>
          </a:custGeom>
          <a:noFill/>
          <a:ln w="762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5" name="Freeform 74"/>
          <p:cNvSpPr/>
          <p:nvPr/>
        </p:nvSpPr>
        <p:spPr>
          <a:xfrm>
            <a:off x="6616606" y="2331209"/>
            <a:ext cx="1005669" cy="992874"/>
          </a:xfrm>
          <a:custGeom>
            <a:avLst/>
            <a:gdLst>
              <a:gd name="connsiteX0" fmla="*/ 0 w 1787856"/>
              <a:gd name="connsiteY0" fmla="*/ 1323832 h 1323832"/>
              <a:gd name="connsiteX1" fmla="*/ 477671 w 1787856"/>
              <a:gd name="connsiteY1" fmla="*/ 354841 h 1323832"/>
              <a:gd name="connsiteX2" fmla="*/ 1787856 w 1787856"/>
              <a:gd name="connsiteY2" fmla="*/ 0 h 1323832"/>
              <a:gd name="connsiteX3" fmla="*/ 1787856 w 1787856"/>
              <a:gd name="connsiteY3" fmla="*/ 0 h 1323832"/>
            </a:gdLst>
            <a:ahLst/>
            <a:cxnLst>
              <a:cxn ang="0">
                <a:pos x="connsiteX0" y="connsiteY0"/>
              </a:cxn>
              <a:cxn ang="0">
                <a:pos x="connsiteX1" y="connsiteY1"/>
              </a:cxn>
              <a:cxn ang="0">
                <a:pos x="connsiteX2" y="connsiteY2"/>
              </a:cxn>
              <a:cxn ang="0">
                <a:pos x="connsiteX3" y="connsiteY3"/>
              </a:cxn>
            </a:cxnLst>
            <a:rect l="l" t="t" r="r" b="b"/>
            <a:pathLst>
              <a:path w="1787856" h="1323832">
                <a:moveTo>
                  <a:pt x="0" y="1323832"/>
                </a:moveTo>
                <a:cubicBezTo>
                  <a:pt x="89847" y="949656"/>
                  <a:pt x="179695" y="575480"/>
                  <a:pt x="477671" y="354841"/>
                </a:cubicBezTo>
                <a:cubicBezTo>
                  <a:pt x="775647" y="134202"/>
                  <a:pt x="1787856" y="0"/>
                  <a:pt x="1787856" y="0"/>
                </a:cubicBezTo>
                <a:lnTo>
                  <a:pt x="1787856" y="0"/>
                </a:lnTo>
              </a:path>
            </a:pathLst>
          </a:custGeom>
          <a:noFill/>
          <a:ln w="76200">
            <a:solidFill>
              <a:srgbClr val="FFFF0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 name="Slide Number Placeholder 2"/>
          <p:cNvSpPr>
            <a:spLocks noGrp="1"/>
          </p:cNvSpPr>
          <p:nvPr>
            <p:ph type="sldNum" sz="quarter" idx="12"/>
          </p:nvPr>
        </p:nvSpPr>
        <p:spPr/>
        <p:txBody>
          <a:bodyPr/>
          <a:lstStyle/>
          <a:p>
            <a:fld id="{3AAAC06D-A548-4FDE-906E-3311364CCB88}" type="slidenum">
              <a:rPr lang="id-ID" smtClean="0"/>
              <a:pPr/>
              <a:t>38</a:t>
            </a:fld>
            <a:endParaRPr lang="id-ID"/>
          </a:p>
        </p:txBody>
      </p:sp>
    </p:spTree>
    <p:extLst>
      <p:ext uri="{BB962C8B-B14F-4D97-AF65-F5344CB8AC3E}">
        <p14:creationId xmlns:p14="http://schemas.microsoft.com/office/powerpoint/2010/main" val="1389568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9"/>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5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2"/>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5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64"/>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65"/>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6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73"/>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70"/>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67"/>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68"/>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69"/>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74"/>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71"/>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61"/>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62"/>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63"/>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75"/>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16" grpId="0" animBg="1"/>
      <p:bldP spid="17" grpId="0" animBg="1"/>
      <p:bldP spid="18" grpId="0" animBg="1"/>
      <p:bldP spid="23" grpId="0" animBg="1"/>
      <p:bldP spid="24" grpId="0" animBg="1"/>
      <p:bldP spid="25" grpId="0" animBg="1"/>
      <p:bldP spid="26" grpId="0" animBg="1"/>
      <p:bldP spid="27" grpId="0" animBg="1"/>
      <p:bldP spid="28" grpId="0" animBg="1"/>
      <p:bldP spid="29" grpId="0" animBg="1"/>
      <p:bldP spid="30" grpId="0" animBg="1"/>
      <p:bldP spid="35" grpId="0" animBg="1"/>
      <p:bldP spid="43" grpId="0" animBg="1"/>
      <p:bldP spid="44" grpId="0" animBg="1"/>
      <p:bldP spid="46" grpId="0" animBg="1"/>
      <p:bldP spid="47" grpId="0" animBg="1"/>
      <p:bldP spid="48" grpId="0" animBg="1"/>
      <p:bldP spid="49" grpId="0" animBg="1"/>
      <p:bldP spid="50" grpId="0" animBg="1"/>
      <p:bldP spid="51" grpId="0" animBg="1"/>
      <p:bldP spid="52" grpId="0" animBg="1"/>
      <p:bldP spid="54" grpId="0"/>
      <p:bldP spid="55" grpId="0"/>
      <p:bldP spid="56" grpId="0"/>
      <p:bldP spid="61" grpId="0" animBg="1"/>
      <p:bldP spid="62" grpId="0" animBg="1"/>
      <p:bldP spid="63" grpId="0" animBg="1"/>
      <p:bldP spid="64" grpId="0" animBg="1"/>
      <p:bldP spid="65" grpId="0" animBg="1"/>
      <p:bldP spid="66" grpId="0" animBg="1"/>
      <p:bldP spid="67" grpId="0" animBg="1"/>
      <p:bldP spid="68" grpId="0" animBg="1"/>
      <p:bldP spid="69" grpId="0" animBg="1"/>
      <p:bldP spid="70" grpId="0"/>
      <p:bldP spid="71" grpId="0"/>
      <p:bldP spid="72" grpId="0"/>
      <p:bldP spid="73" grpId="0" animBg="1"/>
      <p:bldP spid="74" grpId="0" animBg="1"/>
      <p:bldP spid="7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lstStyle/>
          <a:p>
            <a:r>
              <a:rPr lang="id-ID" dirty="0" smtClean="0">
                <a:solidFill>
                  <a:srgbClr val="FF0000"/>
                </a:solidFill>
              </a:rPr>
              <a:t>Apa itu Peta Jalan Penelitian</a:t>
            </a:r>
            <a:endParaRPr lang="id-ID" dirty="0">
              <a:solidFill>
                <a:srgbClr val="FF0000"/>
              </a:solidFill>
            </a:endParaRPr>
          </a:p>
        </p:txBody>
      </p:sp>
      <p:sp>
        <p:nvSpPr>
          <p:cNvPr id="3" name="Content Placeholder 2"/>
          <p:cNvSpPr>
            <a:spLocks noGrp="1"/>
          </p:cNvSpPr>
          <p:nvPr>
            <p:ph idx="1"/>
          </p:nvPr>
        </p:nvSpPr>
        <p:spPr/>
        <p:txBody>
          <a:bodyPr>
            <a:noAutofit/>
          </a:bodyPr>
          <a:lstStyle/>
          <a:p>
            <a:pPr marL="457200" indent="-457200">
              <a:buFont typeface="+mj-lt"/>
              <a:buAutoNum type="arabicPeriod"/>
            </a:pPr>
            <a:r>
              <a:rPr lang="id-ID" sz="2000" dirty="0"/>
              <a:t>Mile stones kegiatan penelitian dalam ruang </a:t>
            </a:r>
            <a:r>
              <a:rPr lang="id-ID" sz="2000" b="1" dirty="0"/>
              <a:t>waktu tertentu (5-20 tahun)</a:t>
            </a:r>
            <a:r>
              <a:rPr lang="id-ID" sz="2000" dirty="0"/>
              <a:t> yang dilakukan oleh peneliti (monodisiplin) dan atau kelompok peneliti baik secara multidispliner atau intra/inter disiplin atau industri R&amp;D . </a:t>
            </a:r>
          </a:p>
          <a:p>
            <a:pPr marL="457200" indent="-457200" algn="just">
              <a:buFont typeface="+mj-lt"/>
              <a:buAutoNum type="arabicPeriod"/>
            </a:pPr>
            <a:r>
              <a:rPr lang="id-ID" sz="2000" dirty="0"/>
              <a:t>peta jalan dapat berupa : peta jalan R&amp;D (Research &amp; pengembangan), peta jalan teknologi dan peta jalan produk. </a:t>
            </a:r>
          </a:p>
          <a:p>
            <a:pPr marL="457200" indent="-457200" algn="just">
              <a:buFont typeface="+mj-lt"/>
              <a:buAutoNum type="arabicPeriod"/>
            </a:pPr>
            <a:r>
              <a:rPr lang="id-ID" sz="2000" dirty="0"/>
              <a:t>Satu peta jalan penelitian </a:t>
            </a:r>
            <a:r>
              <a:rPr lang="id-ID" sz="2000" b="1" dirty="0"/>
              <a:t>dapat </a:t>
            </a:r>
            <a:r>
              <a:rPr lang="id-ID" sz="2000" dirty="0"/>
              <a:t>mencakup 3 bagian sekaligus : riset dasar (R&amp;D), riset terapan (Teknologi) dan riset pengembangan (produk). </a:t>
            </a:r>
          </a:p>
          <a:p>
            <a:pPr marL="457200" indent="-457200" algn="just">
              <a:buFont typeface="+mj-lt"/>
              <a:buAutoNum type="arabicPeriod"/>
            </a:pPr>
            <a:r>
              <a:rPr lang="id-ID" sz="2000" dirty="0"/>
              <a:t>peta jalan sebaiknya ditampilkan sebagai </a:t>
            </a:r>
            <a:r>
              <a:rPr lang="id-ID" sz="2000" b="1" dirty="0"/>
              <a:t>bentuk grafik </a:t>
            </a:r>
            <a:r>
              <a:rPr lang="id-ID" sz="2000" dirty="0"/>
              <a:t>(sumbu x sebagai waktu, dan sumbu y (sumbu kegiatan penelitian) atau </a:t>
            </a:r>
            <a:r>
              <a:rPr lang="id-ID" sz="2000" b="1" dirty="0"/>
              <a:t>diagram fishbone</a:t>
            </a:r>
            <a:r>
              <a:rPr lang="id-ID" sz="2000" dirty="0"/>
              <a:t>. Atau </a:t>
            </a:r>
            <a:r>
              <a:rPr lang="id-ID" sz="2000" b="1" dirty="0"/>
              <a:t>bentuk lain diagram</a:t>
            </a:r>
            <a:r>
              <a:rPr lang="id-ID" sz="2000" dirty="0"/>
              <a:t>, dengan tujuan untuk memudahkan dalam visualisasi peta jalan</a:t>
            </a:r>
          </a:p>
          <a:p>
            <a:pPr marL="457200" indent="-457200">
              <a:buFont typeface="+mj-lt"/>
              <a:buAutoNum type="arabicPeriod"/>
            </a:pPr>
            <a:r>
              <a:rPr lang="id-ID" sz="2000" dirty="0"/>
              <a:t>peta jalan penelitian </a:t>
            </a:r>
            <a:r>
              <a:rPr lang="id-ID" sz="2000" b="1" dirty="0"/>
              <a:t>bukan </a:t>
            </a:r>
            <a:r>
              <a:rPr lang="id-ID" sz="2000" dirty="0"/>
              <a:t>alur penelitian atau metoda</a:t>
            </a:r>
          </a:p>
          <a:p>
            <a:pPr marL="457200" indent="-457200">
              <a:buFont typeface="+mj-lt"/>
              <a:buAutoNum type="arabicPeriod"/>
            </a:pPr>
            <a:r>
              <a:rPr lang="id-ID" sz="2000" dirty="0"/>
              <a:t>Luaran (outcome)  peta jalan dapat berupa hak Kekayaan </a:t>
            </a:r>
            <a:r>
              <a:rPr lang="id-ID" sz="2400" dirty="0"/>
              <a:t>intelektual</a:t>
            </a:r>
            <a:r>
              <a:rPr lang="id-ID" sz="2000" dirty="0"/>
              <a:t> (HKI)</a:t>
            </a:r>
          </a:p>
          <a:p>
            <a:pPr marL="457200" indent="-457200">
              <a:buFont typeface="+mj-lt"/>
              <a:buAutoNum type="arabicPeriod"/>
            </a:pPr>
            <a:endParaRPr lang="id-ID" sz="2000" dirty="0"/>
          </a:p>
          <a:p>
            <a:pPr marL="457200" indent="-457200">
              <a:buFont typeface="+mj-lt"/>
              <a:buAutoNum type="arabicPeriod"/>
            </a:pPr>
            <a:endParaRPr lang="id-ID" sz="2000" dirty="0"/>
          </a:p>
        </p:txBody>
      </p:sp>
      <p:sp>
        <p:nvSpPr>
          <p:cNvPr id="4" name="Slide Number Placeholder 3"/>
          <p:cNvSpPr>
            <a:spLocks noGrp="1"/>
          </p:cNvSpPr>
          <p:nvPr>
            <p:ph type="sldNum" sz="quarter" idx="12"/>
          </p:nvPr>
        </p:nvSpPr>
        <p:spPr/>
        <p:txBody>
          <a:bodyPr/>
          <a:lstStyle/>
          <a:p>
            <a:fld id="{3AAAC06D-A548-4FDE-906E-3311364CCB88}" type="slidenum">
              <a:rPr lang="id-ID" smtClean="0"/>
              <a:pPr/>
              <a:t>39</a:t>
            </a:fld>
            <a:endParaRPr lang="id-ID"/>
          </a:p>
        </p:txBody>
      </p:sp>
    </p:spTree>
    <p:extLst>
      <p:ext uri="{BB962C8B-B14F-4D97-AF65-F5344CB8AC3E}">
        <p14:creationId xmlns:p14="http://schemas.microsoft.com/office/powerpoint/2010/main" val="5704042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3800" b="1" smtClean="0">
                <a:solidFill>
                  <a:srgbClr val="990000"/>
                </a:solidFill>
              </a:rPr>
              <a:t/>
            </a:r>
            <a:br>
              <a:rPr lang="en-US" sz="3800" b="1" smtClean="0">
                <a:solidFill>
                  <a:srgbClr val="990000"/>
                </a:solidFill>
              </a:rPr>
            </a:br>
            <a:endParaRPr lang="th-TH" sz="3800" smtClean="0"/>
          </a:p>
        </p:txBody>
      </p:sp>
      <p:sp>
        <p:nvSpPr>
          <p:cNvPr id="15363" name="Rectangle 3"/>
          <p:cNvSpPr>
            <a:spLocks noGrp="1" noChangeArrowheads="1"/>
          </p:cNvSpPr>
          <p:nvPr>
            <p:ph type="body" idx="1"/>
          </p:nvPr>
        </p:nvSpPr>
        <p:spPr>
          <a:xfrm>
            <a:off x="457200" y="1125538"/>
            <a:ext cx="8229600" cy="5000625"/>
          </a:xfrm>
        </p:spPr>
        <p:txBody>
          <a:bodyPr/>
          <a:lstStyle/>
          <a:p>
            <a:pPr eaLnBrk="1" hangingPunct="1">
              <a:lnSpc>
                <a:spcPct val="80000"/>
              </a:lnSpc>
            </a:pPr>
            <a:endParaRPr lang="en-US" sz="4000" smtClean="0"/>
          </a:p>
          <a:p>
            <a:pPr eaLnBrk="1" hangingPunct="1">
              <a:lnSpc>
                <a:spcPct val="80000"/>
              </a:lnSpc>
            </a:pPr>
            <a:r>
              <a:rPr lang="en-US" sz="2400" b="1" smtClean="0">
                <a:solidFill>
                  <a:srgbClr val="990000"/>
                </a:solidFill>
              </a:rPr>
              <a:t>1.1What is research</a:t>
            </a:r>
            <a:r>
              <a:rPr lang="en-US" sz="2400" smtClean="0"/>
              <a:t>? </a:t>
            </a:r>
            <a:br>
              <a:rPr lang="en-US" sz="2400" smtClean="0"/>
            </a:br>
            <a:endParaRPr lang="en-US" sz="2400" smtClean="0"/>
          </a:p>
          <a:p>
            <a:pPr eaLnBrk="1" hangingPunct="1">
              <a:lnSpc>
                <a:spcPct val="80000"/>
              </a:lnSpc>
            </a:pPr>
            <a:r>
              <a:rPr lang="en-US" sz="4000" smtClean="0"/>
              <a:t>Research is the </a:t>
            </a:r>
            <a:r>
              <a:rPr lang="en-US" sz="4000" smtClean="0">
                <a:solidFill>
                  <a:srgbClr val="0000FF"/>
                </a:solidFill>
              </a:rPr>
              <a:t>process of finding solutions to a problem</a:t>
            </a:r>
            <a:r>
              <a:rPr lang="en-US" sz="4000" smtClean="0"/>
              <a:t> after a thorough study and analysis of the</a:t>
            </a:r>
            <a:r>
              <a:rPr lang="th-TH" sz="4000" smtClean="0"/>
              <a:t> </a:t>
            </a:r>
            <a:r>
              <a:rPr lang="en-US" sz="4000" smtClean="0"/>
              <a:t>situational factors.</a:t>
            </a:r>
          </a:p>
          <a:p>
            <a:pPr eaLnBrk="1" hangingPunct="1">
              <a:lnSpc>
                <a:spcPct val="80000"/>
              </a:lnSpc>
            </a:pPr>
            <a:endParaRPr lang="th-TH" sz="1400" smtClean="0"/>
          </a:p>
        </p:txBody>
      </p:sp>
      <p:sp>
        <p:nvSpPr>
          <p:cNvPr id="15364" name="Rectangle 4"/>
          <p:cNvSpPr>
            <a:spLocks noChangeArrowheads="1"/>
          </p:cNvSpPr>
          <p:nvPr/>
        </p:nvSpPr>
        <p:spPr bwMode="auto">
          <a:xfrm>
            <a:off x="900113" y="260350"/>
            <a:ext cx="61023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a:solidFill>
                  <a:srgbClr val="990000"/>
                </a:solidFill>
              </a:rPr>
              <a:t>1 Introduction to Research</a:t>
            </a:r>
            <a:r>
              <a:rPr lang="en-US" sz="3600">
                <a:solidFill>
                  <a:schemeClr val="tx2"/>
                </a:solidFill>
              </a:rPr>
              <a:t> </a:t>
            </a:r>
            <a:br>
              <a:rPr lang="en-US" sz="3600">
                <a:solidFill>
                  <a:schemeClr val="tx2"/>
                </a:solidFill>
              </a:rPr>
            </a:br>
            <a:endParaRPr lang="th-TH" sz="3600">
              <a:solidFill>
                <a:schemeClr val="tx2"/>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Assignment:</a:t>
            </a:r>
            <a:endParaRPr lang="en-US" b="1" dirty="0"/>
          </a:p>
        </p:txBody>
      </p:sp>
      <p:sp>
        <p:nvSpPr>
          <p:cNvPr id="3" name="Content Placeholder 2"/>
          <p:cNvSpPr>
            <a:spLocks noGrp="1"/>
          </p:cNvSpPr>
          <p:nvPr>
            <p:ph idx="1"/>
          </p:nvPr>
        </p:nvSpPr>
        <p:spPr>
          <a:xfrm>
            <a:off x="914400" y="1772816"/>
            <a:ext cx="7690048" cy="4680520"/>
          </a:xfrm>
        </p:spPr>
        <p:txBody>
          <a:bodyPr/>
          <a:lstStyle/>
          <a:p>
            <a:pPr marL="514350" indent="-514350">
              <a:buFont typeface="+mj-lt"/>
              <a:buAutoNum type="arabicPeriod"/>
            </a:pPr>
            <a:r>
              <a:rPr lang="en-US" sz="2600" dirty="0" smtClean="0"/>
              <a:t>Find the best research topic.</a:t>
            </a:r>
          </a:p>
          <a:p>
            <a:pPr marL="514350" indent="-514350">
              <a:buFont typeface="+mj-lt"/>
              <a:buAutoNum type="arabicPeriod"/>
            </a:pPr>
            <a:r>
              <a:rPr lang="en-ID" sz="2600" dirty="0" smtClean="0"/>
              <a:t>Conduct a fighting </a:t>
            </a:r>
            <a:r>
              <a:rPr lang="en-ID" sz="2600" b="1" dirty="0" smtClean="0"/>
              <a:t>theories and laws </a:t>
            </a:r>
            <a:r>
              <a:rPr lang="en-ID" sz="2600" dirty="0" smtClean="0"/>
              <a:t>to </a:t>
            </a:r>
            <a:r>
              <a:rPr lang="en-ID" sz="2600" b="1" dirty="0" smtClean="0"/>
              <a:t>existed </a:t>
            </a:r>
            <a:r>
              <a:rPr lang="en-ID" sz="2600" b="1" dirty="0"/>
              <a:t>r</a:t>
            </a:r>
            <a:r>
              <a:rPr lang="en-ID" sz="2600" b="1" dirty="0" smtClean="0"/>
              <a:t>esearch limitation and practical </a:t>
            </a:r>
            <a:r>
              <a:rPr lang="en-ID" sz="2600" dirty="0" smtClean="0"/>
              <a:t>to get research problems and the lacks of existed solutions (contradiction, lack of theories or methods or practicality)</a:t>
            </a:r>
          </a:p>
          <a:p>
            <a:pPr marL="514350" indent="-514350">
              <a:buFont typeface="+mj-lt"/>
              <a:buAutoNum type="arabicPeriod"/>
            </a:pPr>
            <a:r>
              <a:rPr lang="en-ID" sz="2600" dirty="0" smtClean="0"/>
              <a:t>Propose the better solutions </a:t>
            </a:r>
          </a:p>
          <a:p>
            <a:pPr marL="514350" indent="-514350">
              <a:buFont typeface="+mj-lt"/>
              <a:buAutoNum type="arabicPeriod"/>
            </a:pPr>
            <a:r>
              <a:rPr lang="en-ID" sz="2600" dirty="0" smtClean="0"/>
              <a:t>Formulate your contributions (theoretical / practical)</a:t>
            </a:r>
          </a:p>
          <a:p>
            <a:pPr marL="514350" indent="-514350">
              <a:buFont typeface="+mj-lt"/>
              <a:buAutoNum type="arabicPeriod"/>
            </a:pPr>
            <a:r>
              <a:rPr lang="en-ID" sz="2600" dirty="0" smtClean="0"/>
              <a:t>Present in the class and discuss with the class</a:t>
            </a:r>
            <a:endParaRPr lang="en-US" sz="2600" dirty="0"/>
          </a:p>
        </p:txBody>
      </p:sp>
    </p:spTree>
    <p:extLst>
      <p:ext uri="{BB962C8B-B14F-4D97-AF65-F5344CB8AC3E}">
        <p14:creationId xmlns:p14="http://schemas.microsoft.com/office/powerpoint/2010/main" val="38713743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14313"/>
            <a:ext cx="7543800" cy="642937"/>
          </a:xfrm>
        </p:spPr>
        <p:txBody>
          <a:bodyPr/>
          <a:lstStyle/>
          <a:p>
            <a:pPr eaLnBrk="1" fontAlgn="auto" hangingPunct="1">
              <a:spcAft>
                <a:spcPts val="0"/>
              </a:spcAft>
              <a:defRPr/>
            </a:pPr>
            <a:r>
              <a:rPr lang="en-US" sz="3000" b="1" dirty="0" err="1" smtClean="0">
                <a:solidFill>
                  <a:schemeClr val="tx2">
                    <a:satMod val="130000"/>
                  </a:schemeClr>
                </a:solidFill>
              </a:rPr>
              <a:t>Rumusan</a:t>
            </a:r>
            <a:r>
              <a:rPr lang="en-US" sz="3000" b="1" dirty="0" smtClean="0">
                <a:solidFill>
                  <a:schemeClr val="tx2">
                    <a:satMod val="130000"/>
                  </a:schemeClr>
                </a:solidFill>
              </a:rPr>
              <a:t> </a:t>
            </a:r>
            <a:r>
              <a:rPr lang="en-US" sz="3000" b="1" dirty="0" err="1" smtClean="0">
                <a:solidFill>
                  <a:schemeClr val="tx2">
                    <a:satMod val="130000"/>
                  </a:schemeClr>
                </a:solidFill>
              </a:rPr>
              <a:t>Masalah</a:t>
            </a:r>
            <a:endParaRPr lang="en-US" sz="3000" b="1" dirty="0" smtClean="0">
              <a:solidFill>
                <a:schemeClr val="tx2">
                  <a:satMod val="130000"/>
                </a:schemeClr>
              </a:solidFill>
            </a:endParaRPr>
          </a:p>
        </p:txBody>
      </p:sp>
      <p:sp>
        <p:nvSpPr>
          <p:cNvPr id="43011" name="Rectangle 3"/>
          <p:cNvSpPr>
            <a:spLocks noGrp="1" noChangeArrowheads="1"/>
          </p:cNvSpPr>
          <p:nvPr>
            <p:ph idx="1"/>
          </p:nvPr>
        </p:nvSpPr>
        <p:spPr>
          <a:xfrm>
            <a:off x="571500" y="1143000"/>
            <a:ext cx="8229600" cy="4694238"/>
          </a:xfrm>
        </p:spPr>
        <p:txBody>
          <a:bodyPr/>
          <a:lstStyle/>
          <a:p>
            <a:pPr marL="571500" indent="-571500" eaLnBrk="1" hangingPunct="1">
              <a:buFont typeface="Wingdings" pitchFamily="2" charset="2"/>
              <a:buAutoNum type="arabicPeriod"/>
            </a:pPr>
            <a:r>
              <a:rPr lang="en-US" sz="2000" smtClean="0"/>
              <a:t>Masalah harus dirumuskan dengan jelas dan tidak menimbulkan penafsiran yang berbeda </a:t>
            </a:r>
          </a:p>
          <a:p>
            <a:pPr marL="571500" indent="-571500" eaLnBrk="1" hangingPunct="1">
              <a:buFont typeface="Wingdings" pitchFamily="2" charset="2"/>
              <a:buAutoNum type="arabicPeriod"/>
            </a:pPr>
            <a:r>
              <a:rPr lang="en-US" sz="2000" smtClean="0"/>
              <a:t>Untuk iset komparatif dan kausalitatif, rumusan masalah hendaknya dapat mengungkapkan hubungan antara dua variabel atau lebih. </a:t>
            </a:r>
          </a:p>
          <a:p>
            <a:pPr marL="571500" indent="-571500" eaLnBrk="1" hangingPunct="1">
              <a:buFont typeface="Wingdings" pitchFamily="2" charset="2"/>
              <a:buAutoNum type="arabicPeriod"/>
            </a:pPr>
            <a:r>
              <a:rPr lang="en-US" sz="2000" smtClean="0"/>
              <a:t>Rumusan masalah hendaknya dinyatakan dalam kalimat tanya </a:t>
            </a:r>
            <a:endParaRPr lang="id-ID" sz="2000" smtClean="0"/>
          </a:p>
          <a:p>
            <a:pPr marL="571500" indent="-571500" eaLnBrk="1" hangingPunct="1">
              <a:buFont typeface="Wingdings" pitchFamily="2" charset="2"/>
              <a:buAutoNum type="arabicPeriod"/>
            </a:pPr>
            <a:r>
              <a:rPr lang="id-ID" sz="2000" smtClean="0"/>
              <a:t>Semakin detail masalah semakin sederhana kajian pustaka dan metode</a:t>
            </a:r>
            <a:endParaRPr lang="en-US" sz="2000" smtClean="0"/>
          </a:p>
          <a:p>
            <a:pPr marL="571500" indent="-571500" eaLnBrk="1" hangingPunct="1">
              <a:buFont typeface="Wingdings" pitchFamily="2" charset="2"/>
              <a:buAutoNum type="arabicPeriod"/>
            </a:pPr>
            <a:endParaRPr lang="en-US" sz="2000" smtClean="0"/>
          </a:p>
          <a:p>
            <a:pPr marL="571500" indent="-571500" eaLnBrk="1" hangingPunct="1">
              <a:buFontTx/>
              <a:buNone/>
            </a:pPr>
            <a:r>
              <a:rPr lang="en-US" sz="2000" smtClean="0"/>
              <a:t>Eq:</a:t>
            </a:r>
          </a:p>
          <a:p>
            <a:pPr marL="571500" indent="-571500" eaLnBrk="1" hangingPunct="1">
              <a:buFont typeface="Times New Roman" pitchFamily="18" charset="0"/>
              <a:buAutoNum type="arabicPeriod"/>
            </a:pPr>
            <a:r>
              <a:rPr lang="en-US" sz="2000" smtClean="0"/>
              <a:t>Bagaimanakah pengaruh Good Corporate Governance terhadap Praktik Perataan Laba pada Perusahaan Manufaktur yang Terdaftar di Bursa Efek Indonesia?</a:t>
            </a:r>
          </a:p>
          <a:p>
            <a:pPr marL="571500" indent="-571500" eaLnBrk="1" hangingPunct="1">
              <a:buFont typeface="Times New Roman" pitchFamily="18" charset="0"/>
              <a:buAutoNum type="arabicPeriod"/>
            </a:pPr>
            <a:r>
              <a:rPr lang="en-US" sz="2000" smtClean="0"/>
              <a:t>Faktor apakah yang berpengaruh terhadap Praktik Perataan Laba pada Perusahaan Manufaktur yang Terdaftar di Bursa Efek Indonesia?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AU" sz="3600" b="1" smtClean="0"/>
              <a:t>Literature Review</a:t>
            </a:r>
            <a:endParaRPr lang="en-AU" sz="3600" smtClean="0"/>
          </a:p>
        </p:txBody>
      </p:sp>
      <p:sp>
        <p:nvSpPr>
          <p:cNvPr id="44035" name="Content Placeholder 2"/>
          <p:cNvSpPr>
            <a:spLocks noGrp="1"/>
          </p:cNvSpPr>
          <p:nvPr>
            <p:ph idx="1"/>
          </p:nvPr>
        </p:nvSpPr>
        <p:spPr/>
        <p:txBody>
          <a:bodyPr/>
          <a:lstStyle/>
          <a:p>
            <a:pPr>
              <a:buFont typeface="Wingdings" pitchFamily="2" charset="2"/>
              <a:buNone/>
            </a:pPr>
            <a:r>
              <a:rPr lang="en-AU" sz="2400" smtClean="0"/>
              <a:t>The basic criteria to evaluating information are as follows:</a:t>
            </a:r>
            <a:br>
              <a:rPr lang="en-AU" sz="2400" smtClean="0"/>
            </a:br>
            <a:r>
              <a:rPr lang="en-AU" sz="2400" smtClean="0"/>
              <a:t/>
            </a:r>
            <a:br>
              <a:rPr lang="en-AU" sz="2400" smtClean="0"/>
            </a:br>
            <a:r>
              <a:rPr lang="en-AU" sz="2400" b="1" smtClean="0"/>
              <a:t>(1) Authority</a:t>
            </a:r>
            <a:r>
              <a:rPr lang="en-AU" sz="2400" smtClean="0"/>
              <a:t> /Authorship– Who </a:t>
            </a:r>
            <a:r>
              <a:rPr lang="id-ID" sz="2400" smtClean="0"/>
              <a:t>are </a:t>
            </a:r>
            <a:r>
              <a:rPr lang="en-AU" sz="2400" smtClean="0"/>
              <a:t>the author</a:t>
            </a:r>
            <a:r>
              <a:rPr lang="id-ID" sz="2400" smtClean="0"/>
              <a:t>s</a:t>
            </a:r>
            <a:r>
              <a:rPr lang="en-AU" sz="2400" smtClean="0"/>
              <a:t>? What are their credentials?</a:t>
            </a:r>
            <a:br>
              <a:rPr lang="en-AU" sz="2400" smtClean="0"/>
            </a:br>
            <a:r>
              <a:rPr lang="en-AU" sz="2400" b="1" smtClean="0"/>
              <a:t>(2) Accuracy </a:t>
            </a:r>
            <a:r>
              <a:rPr lang="en-AU" sz="2400" smtClean="0"/>
              <a:t>– Are the facts verifiable? Is the information correct?</a:t>
            </a:r>
            <a:br>
              <a:rPr lang="en-AU" sz="2400" smtClean="0"/>
            </a:br>
            <a:r>
              <a:rPr lang="en-AU" sz="2400" b="1" smtClean="0"/>
              <a:t>(3) Objectivity </a:t>
            </a:r>
            <a:r>
              <a:rPr lang="en-AU" sz="2400" smtClean="0"/>
              <a:t>– What is the purpose? Is there a bias?</a:t>
            </a:r>
            <a:br>
              <a:rPr lang="en-AU" sz="2400" smtClean="0"/>
            </a:br>
            <a:r>
              <a:rPr lang="en-AU" sz="2400" b="1" smtClean="0"/>
              <a:t>(4) Currency </a:t>
            </a:r>
            <a:r>
              <a:rPr lang="en-AU" sz="2400" smtClean="0"/>
              <a:t>– Is the information up-to-date?</a:t>
            </a:r>
            <a:br>
              <a:rPr lang="en-AU" sz="2400" smtClean="0"/>
            </a:br>
            <a:r>
              <a:rPr lang="en-AU" sz="2400" b="1" smtClean="0"/>
              <a:t>(5) Coverage </a:t>
            </a:r>
            <a:r>
              <a:rPr lang="en-AU" sz="2400" smtClean="0"/>
              <a:t>– What is the scope of the information? What does it focus on (Comprehensiveness)? </a:t>
            </a:r>
            <a:endParaRPr lang="id-ID" sz="2400" smtClean="0"/>
          </a:p>
          <a:p>
            <a:pPr>
              <a:buFont typeface="Wingdings" pitchFamily="2" charset="2"/>
              <a:buNone/>
            </a:pPr>
            <a:r>
              <a:rPr lang="id-ID" sz="2400" b="1" smtClean="0"/>
              <a:t>    (6) Elaborated from Y to X</a:t>
            </a:r>
            <a:endParaRPr lang="en-AU" sz="2400" b="1" smtClean="0"/>
          </a:p>
          <a:p>
            <a:endParaRPr lang="en-AU" sz="240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ID" dirty="0" smtClean="0"/>
              <a:t>Vids</a:t>
            </a:r>
            <a:r>
              <a:rPr lang="id-ID" dirty="0" smtClean="0"/>
              <a:t> TO L</a:t>
            </a:r>
            <a:r>
              <a:rPr lang="en-ID" dirty="0" smtClean="0"/>
              <a:t>it</a:t>
            </a:r>
            <a:r>
              <a:rPr lang="id-ID" dirty="0" smtClean="0"/>
              <a:t>R</a:t>
            </a:r>
            <a:r>
              <a:rPr lang="en-ID" dirty="0" err="1" smtClean="0"/>
              <a:t>ev</a:t>
            </a:r>
            <a:endParaRPr lang="en-US" dirty="0" smtClean="0"/>
          </a:p>
        </p:txBody>
      </p:sp>
      <p:sp>
        <p:nvSpPr>
          <p:cNvPr id="46083" name="Content Placeholder 2"/>
          <p:cNvSpPr>
            <a:spLocks noGrp="1"/>
          </p:cNvSpPr>
          <p:nvPr>
            <p:ph idx="1"/>
          </p:nvPr>
        </p:nvSpPr>
        <p:spPr>
          <a:xfrm>
            <a:off x="914400" y="1916832"/>
            <a:ext cx="7772400" cy="4530725"/>
          </a:xfrm>
        </p:spPr>
        <p:txBody>
          <a:bodyPr/>
          <a:lstStyle/>
          <a:p>
            <a:r>
              <a:rPr lang="en-US" dirty="0" smtClean="0">
                <a:hlinkClick r:id="rId2"/>
              </a:rPr>
              <a:t>https://www.youtube.com/watch?v=FFcrQweRAp0</a:t>
            </a:r>
            <a:endParaRPr lang="id-ID" dirty="0" smtClean="0">
              <a:hlinkClick r:id="rId2"/>
            </a:endParaRPr>
          </a:p>
          <a:p>
            <a:r>
              <a:rPr lang="en-US" dirty="0" smtClean="0">
                <a:hlinkClick r:id="rId2"/>
              </a:rPr>
              <a:t>https://www.youtube.com/watch?v=OooqoH-0On4</a:t>
            </a:r>
            <a:endParaRPr lang="id-ID" dirty="0" smtClean="0"/>
          </a:p>
          <a:p>
            <a:r>
              <a:rPr lang="id-ID" dirty="0" smtClean="0">
                <a:hlinkClick r:id="rId3"/>
              </a:rPr>
              <a:t>https://www.youtube.com/watch?v=jKL2pdRmwc4</a:t>
            </a:r>
            <a:endParaRPr lang="id-ID"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914400" y="836613"/>
            <a:ext cx="7772400" cy="5294312"/>
          </a:xfrm>
        </p:spPr>
        <p:txBody>
          <a:bodyPr/>
          <a:lstStyle/>
          <a:p>
            <a:r>
              <a:rPr lang="id-ID" smtClean="0"/>
              <a:t>Semakin baik LR maka semakin jelas seorang peneliti melakukan penyusunan kerangka pikir, pengembangan hipotesis, pertanyaan penelitian, pendefinisian secara operasional, pengukuran variabel dan penentuan metode penelitiannya. Sebaliknya demikian halnya akibatnya.</a:t>
            </a:r>
          </a:p>
          <a:p>
            <a:r>
              <a:rPr lang="id-ID" smtClean="0"/>
              <a:t>Semakin baik LR, semakin baik pula seorang peneliti membahas hasil temuan dan membuat simpulan dan menyusun rekomendasi.</a:t>
            </a:r>
            <a:endParaRPr lang="en-US"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solidFill>
                  <a:schemeClr val="tx1"/>
                </a:solidFill>
                <a:latin typeface="Tahoma" pitchFamily="34" charset="0"/>
              </a:rPr>
              <a:t>Theory and Models</a:t>
            </a:r>
          </a:p>
        </p:txBody>
      </p:sp>
      <p:sp>
        <p:nvSpPr>
          <p:cNvPr id="48131" name="Rectangle 3"/>
          <p:cNvSpPr>
            <a:spLocks noGrp="1" noChangeArrowheads="1"/>
          </p:cNvSpPr>
          <p:nvPr>
            <p:ph type="body" idx="1"/>
          </p:nvPr>
        </p:nvSpPr>
        <p:spPr>
          <a:xfrm>
            <a:off x="857250" y="2143125"/>
            <a:ext cx="7772400" cy="3714750"/>
          </a:xfrm>
        </p:spPr>
        <p:txBody>
          <a:bodyPr/>
          <a:lstStyle/>
          <a:p>
            <a:pPr eaLnBrk="1" hangingPunct="1">
              <a:lnSpc>
                <a:spcPct val="90000"/>
              </a:lnSpc>
            </a:pPr>
            <a:r>
              <a:rPr lang="en-US" smtClean="0">
                <a:latin typeface="Tahoma" pitchFamily="34" charset="0"/>
              </a:rPr>
              <a:t>Theory: a set of systematically interrelated concepts, definitions, and propositions that are advanced to explain and predict phenomena (facts). Eq. Agency Theory</a:t>
            </a:r>
          </a:p>
          <a:p>
            <a:pPr eaLnBrk="1" hangingPunct="1">
              <a:lnSpc>
                <a:spcPct val="90000"/>
              </a:lnSpc>
            </a:pPr>
            <a:endParaRPr lang="en-US" smtClean="0">
              <a:latin typeface="Tahoma" pitchFamily="34" charset="0"/>
            </a:endParaRPr>
          </a:p>
          <a:p>
            <a:pPr eaLnBrk="1" hangingPunct="1">
              <a:lnSpc>
                <a:spcPct val="90000"/>
              </a:lnSpc>
            </a:pPr>
            <a:r>
              <a:rPr lang="en-US" smtClean="0">
                <a:latin typeface="Tahoma" pitchFamily="34" charset="0"/>
              </a:rPr>
              <a:t>Model: a representation of a system that is constructed to study some aspect of that system or the system as a whole. </a:t>
            </a:r>
          </a:p>
          <a:p>
            <a:pPr eaLnBrk="1" hangingPunct="1">
              <a:lnSpc>
                <a:spcPct val="90000"/>
              </a:lnSpc>
              <a:buFont typeface="Wingdings" pitchFamily="2" charset="2"/>
              <a:buNone/>
            </a:pPr>
            <a:r>
              <a:rPr lang="en-US" smtClean="0">
                <a:latin typeface="Tahoma" pitchFamily="34" charset="0"/>
              </a:rPr>
              <a:t>   Eq. Agent  </a:t>
            </a:r>
            <a:r>
              <a:rPr lang="en-US" smtClean="0">
                <a:latin typeface="Tahoma" pitchFamily="34" charset="0"/>
                <a:sym typeface="Wingdings" pitchFamily="2" charset="2"/>
              </a:rPr>
              <a:t> Principal</a:t>
            </a:r>
            <a:endParaRPr lang="en-US" smtClean="0">
              <a:latin typeface="Tahoma" pitchFamily="34" charset="0"/>
            </a:endParaRPr>
          </a:p>
          <a:p>
            <a:pPr eaLnBrk="1" hangingPunct="1">
              <a:lnSpc>
                <a:spcPct val="90000"/>
              </a:lnSpc>
            </a:pPr>
            <a:endParaRPr lang="en-US" smtClean="0">
              <a:latin typeface="Tahoma" pitchFamily="34" charset="0"/>
            </a:endParaRPr>
          </a:p>
          <a:p>
            <a:pPr eaLnBrk="1" hangingPunct="1">
              <a:lnSpc>
                <a:spcPct val="90000"/>
              </a:lnSpc>
              <a:buFont typeface="Wingdings" pitchFamily="2" charset="2"/>
              <a:buNone/>
            </a:pPr>
            <a:endParaRPr lang="en-US" smtClean="0">
              <a:latin typeface="Tahoma"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endParaRPr lang="en-AU" smtClean="0"/>
          </a:p>
        </p:txBody>
      </p:sp>
      <p:sp>
        <p:nvSpPr>
          <p:cNvPr id="49155" name="Content Placeholder 2"/>
          <p:cNvSpPr>
            <a:spLocks noGrp="1"/>
          </p:cNvSpPr>
          <p:nvPr>
            <p:ph idx="1"/>
          </p:nvPr>
        </p:nvSpPr>
        <p:spPr/>
        <p:txBody>
          <a:bodyPr/>
          <a:lstStyle/>
          <a:p>
            <a:pPr eaLnBrk="1" hangingPunct="1">
              <a:lnSpc>
                <a:spcPct val="90000"/>
              </a:lnSpc>
            </a:pPr>
            <a:r>
              <a:rPr lang="en-US" smtClean="0">
                <a:latin typeface="Tahoma" pitchFamily="34" charset="0"/>
              </a:rPr>
              <a:t>Proposition: a statement about concepts that may be judged as true or false if it refers to observable phenomenon. Eq. Practical condition of the relationship between agent and principal</a:t>
            </a:r>
          </a:p>
          <a:p>
            <a:pPr eaLnBrk="1" hangingPunct="1">
              <a:lnSpc>
                <a:spcPct val="90000"/>
              </a:lnSpc>
            </a:pPr>
            <a:endParaRPr lang="en-US" smtClean="0">
              <a:latin typeface="Tahoma" pitchFamily="34" charset="0"/>
            </a:endParaRPr>
          </a:p>
          <a:p>
            <a:pPr eaLnBrk="1" hangingPunct="1">
              <a:lnSpc>
                <a:spcPct val="90000"/>
              </a:lnSpc>
            </a:pPr>
            <a:r>
              <a:rPr lang="en-US" smtClean="0">
                <a:latin typeface="Tahoma" pitchFamily="34" charset="0"/>
              </a:rPr>
              <a:t>Concepts: a bundle of meanings or characteristics associated with certain events, objects, conditions, situations, and the like. Eq. Agent = agency theory, an entity, principal </a:t>
            </a:r>
          </a:p>
          <a:p>
            <a:pPr eaLnBrk="1" hangingPunct="1">
              <a:lnSpc>
                <a:spcPct val="90000"/>
              </a:lnSpc>
            </a:pPr>
            <a:endParaRPr lang="en-US" smtClean="0">
              <a:latin typeface="Tahoma" pitchFamily="34" charset="0"/>
            </a:endParaRPr>
          </a:p>
          <a:p>
            <a:endParaRPr lang="en-AU"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68300" y="533400"/>
            <a:ext cx="8458200" cy="884238"/>
          </a:xfrm>
        </p:spPr>
        <p:txBody>
          <a:bodyPr/>
          <a:lstStyle/>
          <a:p>
            <a:pPr eaLnBrk="1" hangingPunct="1"/>
            <a:r>
              <a:rPr lang="en-US" sz="4400" smtClean="0">
                <a:solidFill>
                  <a:schemeClr val="tx1"/>
                </a:solidFill>
                <a:latin typeface="Tahoma" pitchFamily="34" charset="0"/>
              </a:rPr>
              <a:t>Concepts, Constructs &amp; Definition</a:t>
            </a:r>
          </a:p>
        </p:txBody>
      </p:sp>
      <p:sp>
        <p:nvSpPr>
          <p:cNvPr id="29699" name="Rectangle 3"/>
          <p:cNvSpPr>
            <a:spLocks noGrp="1" noChangeArrowheads="1"/>
          </p:cNvSpPr>
          <p:nvPr>
            <p:ph type="body" idx="1"/>
          </p:nvPr>
        </p:nvSpPr>
        <p:spPr>
          <a:xfrm>
            <a:off x="914400" y="1524000"/>
            <a:ext cx="7315200" cy="4495800"/>
          </a:xfrm>
        </p:spPr>
        <p:txBody>
          <a:bodyPr/>
          <a:lstStyle/>
          <a:p>
            <a:pPr eaLnBrk="1" hangingPunct="1">
              <a:lnSpc>
                <a:spcPct val="90000"/>
              </a:lnSpc>
            </a:pPr>
            <a:r>
              <a:rPr lang="en-US" sz="2400" smtClean="0">
                <a:latin typeface="Tahoma" pitchFamily="34" charset="0"/>
              </a:rPr>
              <a:t>Constructs: an image or idea specifically invented for a given research and/or theory-building purpose (related to the way of a variable measured). Eq. Moral Hazzard  </a:t>
            </a:r>
          </a:p>
          <a:p>
            <a:pPr eaLnBrk="1" hangingPunct="1">
              <a:lnSpc>
                <a:spcPct val="90000"/>
              </a:lnSpc>
            </a:pPr>
            <a:endParaRPr lang="en-US" sz="2400" smtClean="0">
              <a:latin typeface="Tahoma" pitchFamily="34" charset="0"/>
            </a:endParaRPr>
          </a:p>
          <a:p>
            <a:pPr eaLnBrk="1" hangingPunct="1">
              <a:lnSpc>
                <a:spcPct val="90000"/>
              </a:lnSpc>
            </a:pPr>
            <a:r>
              <a:rPr lang="en-US" sz="2400" smtClean="0">
                <a:latin typeface="Tahoma" pitchFamily="34" charset="0"/>
              </a:rPr>
              <a:t>Definitions : </a:t>
            </a:r>
            <a:r>
              <a:rPr lang="en-AU" sz="2400" smtClean="0"/>
              <a:t>a passage that explains the </a:t>
            </a:r>
            <a:r>
              <a:rPr lang="en-AU" sz="2400" smtClean="0">
                <a:hlinkClick r:id="rId2" tooltip="Meaning (linguistic)"/>
              </a:rPr>
              <a:t>meaning</a:t>
            </a:r>
            <a:r>
              <a:rPr lang="en-AU" sz="2400" smtClean="0"/>
              <a:t> of a term (Wikipedia). Eq. Agent is...</a:t>
            </a:r>
          </a:p>
          <a:p>
            <a:pPr eaLnBrk="1" hangingPunct="1">
              <a:lnSpc>
                <a:spcPct val="90000"/>
              </a:lnSpc>
              <a:buFont typeface="Wingdings" pitchFamily="2" charset="2"/>
              <a:buNone/>
            </a:pPr>
            <a:endParaRPr lang="en-US" sz="2400" smtClean="0">
              <a:latin typeface="Tahoma" pitchFamily="34" charset="0"/>
            </a:endParaRPr>
          </a:p>
          <a:p>
            <a:pPr eaLnBrk="1" hangingPunct="1">
              <a:lnSpc>
                <a:spcPct val="90000"/>
              </a:lnSpc>
              <a:buFont typeface="Wingdings" pitchFamily="2" charset="2"/>
              <a:buChar char="q"/>
            </a:pPr>
            <a:r>
              <a:rPr lang="en-US" sz="2400" smtClean="0">
                <a:latin typeface="Tahoma" pitchFamily="34" charset="0"/>
              </a:rPr>
              <a:t>Operational definition: a definition stated in terms of specific testing criteria or operations. Eq. Agent is…..(it is needed if definition itself may not enough be measured in a research)</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 fill="hold"/>
                                        <p:tgtEl>
                                          <p:spTgt spid="29698"/>
                                        </p:tgtEl>
                                        <p:attrNameLst>
                                          <p:attrName>ppt_x</p:attrName>
                                        </p:attrNameLst>
                                      </p:cBhvr>
                                      <p:tavLst>
                                        <p:tav tm="0">
                                          <p:val>
                                            <p:strVal val="0-#ppt_w/2"/>
                                          </p:val>
                                        </p:tav>
                                        <p:tav tm="100000">
                                          <p:val>
                                            <p:strVal val="#ppt_x"/>
                                          </p:val>
                                        </p:tav>
                                      </p:tavLst>
                                    </p:anim>
                                    <p:anim calcmode="lin" valueType="num">
                                      <p:cBhvr additive="base">
                                        <p:cTn id="8" dur="500" fill="hold"/>
                                        <p:tgtEl>
                                          <p:spTgt spid="2969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9699">
                                            <p:txEl>
                                              <p:pRg st="0" end="0"/>
                                            </p:txEl>
                                          </p:spTgt>
                                        </p:tgtEl>
                                        <p:attrNameLst>
                                          <p:attrName>style.visibility</p:attrName>
                                        </p:attrNameLst>
                                      </p:cBhvr>
                                      <p:to>
                                        <p:strVal val="visible"/>
                                      </p:to>
                                    </p:set>
                                    <p:animEffect transition="in" filter="blinds(horizontal)">
                                      <p:cBhvr>
                                        <p:cTn id="13" dur="500"/>
                                        <p:tgtEl>
                                          <p:spTgt spid="29699">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29699">
                                            <p:txEl>
                                              <p:pRg st="2" end="2"/>
                                            </p:txEl>
                                          </p:spTgt>
                                        </p:tgtEl>
                                        <p:attrNameLst>
                                          <p:attrName>style.visibility</p:attrName>
                                        </p:attrNameLst>
                                      </p:cBhvr>
                                      <p:to>
                                        <p:strVal val="visible"/>
                                      </p:to>
                                    </p:set>
                                    <p:animEffect transition="in" filter="blinds(horizontal)">
                                      <p:cBhvr>
                                        <p:cTn id="18" dur="500"/>
                                        <p:tgtEl>
                                          <p:spTgt spid="29699">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9699">
                                            <p:txEl>
                                              <p:pRg st="4" end="4"/>
                                            </p:txEl>
                                          </p:spTgt>
                                        </p:tgtEl>
                                        <p:attrNameLst>
                                          <p:attrName>style.visibility</p:attrName>
                                        </p:attrNameLst>
                                      </p:cBhvr>
                                      <p:to>
                                        <p:strVal val="visible"/>
                                      </p:to>
                                    </p:set>
                                    <p:animEffect transition="in" filter="blinds(horizontal)">
                                      <p:cBhvr>
                                        <p:cTn id="23" dur="5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P spid="29699" grpId="0" build="p" bldLvl="2"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z="4400" smtClean="0">
                <a:solidFill>
                  <a:schemeClr val="tx1"/>
                </a:solidFill>
                <a:latin typeface="Tahoma" pitchFamily="34" charset="0"/>
              </a:rPr>
              <a:t>Variables (Vary + Able)</a:t>
            </a:r>
          </a:p>
        </p:txBody>
      </p:sp>
      <p:sp>
        <p:nvSpPr>
          <p:cNvPr id="30723" name="Rectangle 3"/>
          <p:cNvSpPr>
            <a:spLocks noGrp="1" noChangeArrowheads="1"/>
          </p:cNvSpPr>
          <p:nvPr>
            <p:ph type="body" idx="1"/>
          </p:nvPr>
        </p:nvSpPr>
        <p:spPr>
          <a:xfrm>
            <a:off x="642938" y="1600200"/>
            <a:ext cx="8043862" cy="4530725"/>
          </a:xfrm>
        </p:spPr>
        <p:txBody>
          <a:bodyPr/>
          <a:lstStyle/>
          <a:p>
            <a:pPr>
              <a:buFont typeface="Wingdings" pitchFamily="2" charset="2"/>
              <a:buNone/>
            </a:pPr>
            <a:r>
              <a:rPr lang="en-AU" sz="2400" b="1" smtClean="0"/>
              <a:t>Variable</a:t>
            </a:r>
            <a:r>
              <a:rPr lang="en-AU" sz="2400" smtClean="0"/>
              <a:t> may refer to:</a:t>
            </a:r>
          </a:p>
          <a:p>
            <a:r>
              <a:rPr lang="en-AU" sz="2400" smtClean="0">
                <a:hlinkClick r:id="rId2" tooltip="Variable (research)"/>
              </a:rPr>
              <a:t>Variable (research)</a:t>
            </a:r>
            <a:r>
              <a:rPr lang="en-AU" sz="2400" smtClean="0"/>
              <a:t>, a logical set of attributes. A variable is something that can be changed, such as a characteristic or value. Variables are generally used in psychology experiments to determine if changes to one thing result in changes to another. </a:t>
            </a:r>
            <a:r>
              <a:rPr lang="en-US" sz="2400" smtClean="0">
                <a:solidFill>
                  <a:srgbClr val="FF9933"/>
                </a:solidFill>
                <a:latin typeface="Tahoma" pitchFamily="34" charset="0"/>
              </a:rPr>
              <a:t>	</a:t>
            </a:r>
            <a:endParaRPr lang="en-AU" sz="2400" smtClean="0"/>
          </a:p>
          <a:p>
            <a:r>
              <a:rPr lang="en-AU" sz="2400" smtClean="0">
                <a:hlinkClick r:id="rId3" tooltip="Variable (mathematics)"/>
              </a:rPr>
              <a:t>Variable (mathematics)</a:t>
            </a:r>
            <a:r>
              <a:rPr lang="en-AU" sz="2400" smtClean="0"/>
              <a:t>, a symbol that represents a quantity in an algebraic expression.</a:t>
            </a:r>
          </a:p>
          <a:p>
            <a:r>
              <a:rPr lang="en-AU" sz="2400" smtClean="0">
                <a:hlinkClick r:id="rId4" tooltip="Variable (computer science)"/>
              </a:rPr>
              <a:t>Variable (computer science)</a:t>
            </a:r>
            <a:r>
              <a:rPr lang="en-AU" sz="2400" smtClean="0"/>
              <a:t>, a symbolic name associated with a value and whose associated value may be changed</a:t>
            </a:r>
          </a:p>
          <a:p>
            <a:pPr eaLnBrk="1" hangingPunct="1">
              <a:lnSpc>
                <a:spcPct val="90000"/>
              </a:lnSpc>
              <a:buFont typeface="Wingdings" pitchFamily="2" charset="2"/>
              <a:buNone/>
            </a:pPr>
            <a:endParaRPr lang="en-US" sz="2400" smtClean="0">
              <a:solidFill>
                <a:srgbClr val="FF9933"/>
              </a:solidFill>
              <a:latin typeface="Tahoma" pitchFamily="34" charset="0"/>
            </a:endParaRPr>
          </a:p>
          <a:p>
            <a:pPr eaLnBrk="1" hangingPunct="1">
              <a:lnSpc>
                <a:spcPct val="90000"/>
              </a:lnSpc>
              <a:buFont typeface="Wingdings" pitchFamily="2" charset="2"/>
              <a:buNone/>
            </a:pPr>
            <a:endParaRPr lang="en-US" sz="2400" smtClean="0">
              <a:solidFill>
                <a:srgbClr val="FF9933"/>
              </a:solidFill>
              <a:latin typeface="Tahoma"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0-#ppt_w/2"/>
                                          </p:val>
                                        </p:tav>
                                        <p:tav tm="100000">
                                          <p:val>
                                            <p:strVal val="#ppt_x"/>
                                          </p:val>
                                        </p:tav>
                                      </p:tavLst>
                                    </p:anim>
                                    <p:anim calcmode="lin" valueType="num">
                                      <p:cBhvr additive="base">
                                        <p:cTn id="8" dur="500" fill="hold"/>
                                        <p:tgtEl>
                                          <p:spTgt spid="3072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30723">
                                            <p:txEl>
                                              <p:pRg st="0" end="0"/>
                                            </p:txEl>
                                          </p:spTgt>
                                        </p:tgtEl>
                                        <p:attrNameLst>
                                          <p:attrName>style.visibility</p:attrName>
                                        </p:attrNameLst>
                                      </p:cBhvr>
                                      <p:to>
                                        <p:strVal val="visible"/>
                                      </p:to>
                                    </p:set>
                                    <p:animEffect transition="in" filter="barn(inHorizontal)">
                                      <p:cBhvr>
                                        <p:cTn id="13" dur="500"/>
                                        <p:tgtEl>
                                          <p:spTgt spid="3072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30723">
                                            <p:txEl>
                                              <p:pRg st="1" end="1"/>
                                            </p:txEl>
                                          </p:spTgt>
                                        </p:tgtEl>
                                        <p:attrNameLst>
                                          <p:attrName>style.visibility</p:attrName>
                                        </p:attrNameLst>
                                      </p:cBhvr>
                                      <p:to>
                                        <p:strVal val="visible"/>
                                      </p:to>
                                    </p:set>
                                    <p:animEffect transition="in" filter="barn(inHorizontal)">
                                      <p:cBhvr>
                                        <p:cTn id="18" dur="500"/>
                                        <p:tgtEl>
                                          <p:spTgt spid="30723">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30723">
                                            <p:txEl>
                                              <p:pRg st="2" end="2"/>
                                            </p:txEl>
                                          </p:spTgt>
                                        </p:tgtEl>
                                        <p:attrNameLst>
                                          <p:attrName>style.visibility</p:attrName>
                                        </p:attrNameLst>
                                      </p:cBhvr>
                                      <p:to>
                                        <p:strVal val="visible"/>
                                      </p:to>
                                    </p:set>
                                    <p:animEffect transition="in" filter="barn(inHorizontal)">
                                      <p:cBhvr>
                                        <p:cTn id="23" dur="500"/>
                                        <p:tgtEl>
                                          <p:spTgt spid="3072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30723">
                                            <p:txEl>
                                              <p:pRg st="3" end="3"/>
                                            </p:txEl>
                                          </p:spTgt>
                                        </p:tgtEl>
                                        <p:attrNameLst>
                                          <p:attrName>style.visibility</p:attrName>
                                        </p:attrNameLst>
                                      </p:cBhvr>
                                      <p:to>
                                        <p:strVal val="visible"/>
                                      </p:to>
                                    </p:set>
                                    <p:animEffect transition="in" filter="barn(inHorizontal)">
                                      <p:cBhvr>
                                        <p:cTn id="28" dur="500"/>
                                        <p:tgtEl>
                                          <p:spTgt spid="307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utoUpdateAnimBg="0"/>
      <p:bldP spid="30723" grpId="0" build="p" bldLvl="2"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914400" y="642938"/>
            <a:ext cx="7515225" cy="560387"/>
          </a:xfrm>
        </p:spPr>
        <p:txBody>
          <a:bodyPr/>
          <a:lstStyle/>
          <a:p>
            <a:pPr eaLnBrk="1" hangingPunct="1"/>
            <a:r>
              <a:rPr lang="fi-FI" sz="2800" b="1" smtClean="0">
                <a:latin typeface="Bookman Old Style" pitchFamily="18" charset="0"/>
              </a:rPr>
              <a:t>Kerangka Berpikir (Research Paradigm)</a:t>
            </a:r>
            <a:endParaRPr lang="en-US" sz="2800" b="1" smtClean="0">
              <a:latin typeface="Bookman Old Style" pitchFamily="18" charset="0"/>
            </a:endParaRPr>
          </a:p>
        </p:txBody>
      </p:sp>
      <p:sp>
        <p:nvSpPr>
          <p:cNvPr id="74755" name="Rectangle 3"/>
          <p:cNvSpPr>
            <a:spLocks noGrp="1" noChangeArrowheads="1"/>
          </p:cNvSpPr>
          <p:nvPr>
            <p:ph type="body" idx="1"/>
          </p:nvPr>
        </p:nvSpPr>
        <p:spPr>
          <a:xfrm>
            <a:off x="1000125" y="1785938"/>
            <a:ext cx="7786688" cy="4572000"/>
          </a:xfrm>
        </p:spPr>
        <p:txBody>
          <a:bodyPr/>
          <a:lstStyle/>
          <a:p>
            <a:pPr eaLnBrk="1" hangingPunct="1">
              <a:lnSpc>
                <a:spcPct val="80000"/>
              </a:lnSpc>
            </a:pPr>
            <a:r>
              <a:rPr lang="fi-FI" sz="2000" smtClean="0">
                <a:latin typeface="Bookman Old Style" pitchFamily="18" charset="0"/>
              </a:rPr>
              <a:t>Merupakan perumusan dari tinjauan pustaka disusun sendiri oleh peneliti: </a:t>
            </a:r>
          </a:p>
          <a:p>
            <a:pPr lvl="1" eaLnBrk="1" hangingPunct="1">
              <a:lnSpc>
                <a:spcPct val="80000"/>
              </a:lnSpc>
            </a:pPr>
            <a:r>
              <a:rPr lang="fi-FI" sz="2000" smtClean="0">
                <a:latin typeface="Bookman Old Style" pitchFamily="18" charset="0"/>
              </a:rPr>
              <a:t>tuntunan untuk memecahkan masalah yang dikaji,</a:t>
            </a:r>
          </a:p>
          <a:p>
            <a:pPr lvl="1" eaLnBrk="1" hangingPunct="1">
              <a:lnSpc>
                <a:spcPct val="80000"/>
              </a:lnSpc>
            </a:pPr>
            <a:r>
              <a:rPr lang="fi-FI" sz="2000" smtClean="0">
                <a:latin typeface="Bookman Old Style" pitchFamily="18" charset="0"/>
              </a:rPr>
              <a:t>merumuskan hipotesis, </a:t>
            </a:r>
          </a:p>
          <a:p>
            <a:pPr lvl="1" eaLnBrk="1" hangingPunct="1">
              <a:lnSpc>
                <a:spcPct val="80000"/>
              </a:lnSpc>
            </a:pPr>
            <a:r>
              <a:rPr lang="fi-FI" sz="2000" smtClean="0">
                <a:latin typeface="Bookman Old Style" pitchFamily="18" charset="0"/>
              </a:rPr>
              <a:t>memberikan dasar pada pengembangan metode dan teknik penelitiannya. </a:t>
            </a:r>
          </a:p>
          <a:p>
            <a:pPr lvl="1" eaLnBrk="1" hangingPunct="1">
              <a:lnSpc>
                <a:spcPct val="80000"/>
              </a:lnSpc>
            </a:pPr>
            <a:r>
              <a:rPr lang="fi-FI" sz="2000" smtClean="0">
                <a:latin typeface="Bookman Old Style" pitchFamily="18" charset="0"/>
              </a:rPr>
              <a:t>Dapat berbentuk uraian kualitatif dan bagan alur yang langsung berkaitan dengan kajian.</a:t>
            </a:r>
          </a:p>
          <a:p>
            <a:pPr eaLnBrk="1" hangingPunct="1">
              <a:lnSpc>
                <a:spcPct val="80000"/>
              </a:lnSpc>
            </a:pPr>
            <a:r>
              <a:rPr lang="fi-FI" sz="2000" smtClean="0">
                <a:latin typeface="Bookman Old Style" pitchFamily="18" charset="0"/>
              </a:rPr>
              <a:t>Merupakan dukungan dasar teoritis dalam rangka memberi jawaban terhadap pendekatan pemecahan masalah.</a:t>
            </a:r>
          </a:p>
          <a:p>
            <a:pPr lvl="1" eaLnBrk="1" hangingPunct="1">
              <a:lnSpc>
                <a:spcPct val="80000"/>
              </a:lnSpc>
            </a:pPr>
            <a:r>
              <a:rPr lang="fi-FI" sz="2000" smtClean="0">
                <a:latin typeface="Bookman Old Style" pitchFamily="18" charset="0"/>
              </a:rPr>
              <a:t>Disusun berupa esensi masing-masing hasil penelitian pakar ilmiah tertentu ditulis dalam bentuk perumusan yang ringkas. </a:t>
            </a:r>
          </a:p>
          <a:p>
            <a:pPr lvl="1" eaLnBrk="1" hangingPunct="1">
              <a:lnSpc>
                <a:spcPct val="80000"/>
              </a:lnSpc>
            </a:pPr>
            <a:r>
              <a:rPr lang="es-ES" sz="2000" smtClean="0">
                <a:latin typeface="Bookman Old Style" pitchFamily="18" charset="0"/>
              </a:rPr>
              <a:t>Argumentasi berupa risalah singkat yang lebih menonjolkan sikap dan pandangan pribadi mengenai suatu fenomena yang disoroti secara kritis analitis. </a:t>
            </a:r>
            <a:endParaRPr lang="en-US" sz="2000" smtClean="0">
              <a:latin typeface="Bookman Old Style" pitchFamily="18" charset="0"/>
            </a:endParaRPr>
          </a:p>
          <a:p>
            <a:pPr lvl="1" eaLnBrk="1" hangingPunct="1">
              <a:lnSpc>
                <a:spcPct val="80000"/>
              </a:lnSpc>
              <a:buFont typeface="Wingdings" pitchFamily="2" charset="2"/>
              <a:buNone/>
            </a:pPr>
            <a:endParaRPr lang="fi-FI" sz="2000" smtClean="0">
              <a:latin typeface="Bookman Old Style"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dissolve">
                                      <p:cBhvr>
                                        <p:cTn id="7" dur="500"/>
                                        <p:tgtEl>
                                          <p:spTgt spid="747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iterate type="wd">
                                    <p:tmPct val="10000"/>
                                  </p:iterate>
                                  <p:childTnLst>
                                    <p:set>
                                      <p:cBhvr>
                                        <p:cTn id="11" dur="1" fill="hold">
                                          <p:stCondLst>
                                            <p:cond delay="0"/>
                                          </p:stCondLst>
                                        </p:cTn>
                                        <p:tgtEl>
                                          <p:spTgt spid="74755">
                                            <p:txEl>
                                              <p:pRg st="0" end="0"/>
                                            </p:txEl>
                                          </p:spTgt>
                                        </p:tgtEl>
                                        <p:attrNameLst>
                                          <p:attrName>style.visibility</p:attrName>
                                        </p:attrNameLst>
                                      </p:cBhvr>
                                      <p:to>
                                        <p:strVal val="visible"/>
                                      </p:to>
                                    </p:set>
                                    <p:anim calcmode="lin" valueType="num">
                                      <p:cBhvr>
                                        <p:cTn id="12" dur="500" fill="hold"/>
                                        <p:tgtEl>
                                          <p:spTgt spid="7475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7475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74755">
                                            <p:txEl>
                                              <p:pRg st="0" end="0"/>
                                            </p:txEl>
                                          </p:spTgt>
                                        </p:tgtEl>
                                      </p:cBhvr>
                                    </p:animEffect>
                                  </p:childTnLst>
                                </p:cTn>
                              </p:par>
                              <p:par>
                                <p:cTn id="15" presetID="53" presetClass="entr" presetSubtype="0" fill="hold" grpId="0" nodeType="withEffect">
                                  <p:stCondLst>
                                    <p:cond delay="0"/>
                                  </p:stCondLst>
                                  <p:iterate type="wd">
                                    <p:tmPct val="10000"/>
                                  </p:iterate>
                                  <p:childTnLst>
                                    <p:set>
                                      <p:cBhvr>
                                        <p:cTn id="16" dur="1" fill="hold">
                                          <p:stCondLst>
                                            <p:cond delay="0"/>
                                          </p:stCondLst>
                                        </p:cTn>
                                        <p:tgtEl>
                                          <p:spTgt spid="74755">
                                            <p:txEl>
                                              <p:pRg st="1" end="1"/>
                                            </p:txEl>
                                          </p:spTgt>
                                        </p:tgtEl>
                                        <p:attrNameLst>
                                          <p:attrName>style.visibility</p:attrName>
                                        </p:attrNameLst>
                                      </p:cBhvr>
                                      <p:to>
                                        <p:strVal val="visible"/>
                                      </p:to>
                                    </p:set>
                                    <p:anim calcmode="lin" valueType="num">
                                      <p:cBhvr>
                                        <p:cTn id="17" dur="500" fill="hold"/>
                                        <p:tgtEl>
                                          <p:spTgt spid="7475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74755">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74755">
                                            <p:txEl>
                                              <p:pRg st="1" end="1"/>
                                            </p:txEl>
                                          </p:spTgt>
                                        </p:tgtEl>
                                      </p:cBhvr>
                                    </p:animEffect>
                                  </p:childTnLst>
                                </p:cTn>
                              </p:par>
                              <p:par>
                                <p:cTn id="20" presetID="53" presetClass="entr" presetSubtype="0" fill="hold" grpId="0" nodeType="withEffect">
                                  <p:stCondLst>
                                    <p:cond delay="0"/>
                                  </p:stCondLst>
                                  <p:iterate type="wd">
                                    <p:tmPct val="10000"/>
                                  </p:iterate>
                                  <p:childTnLst>
                                    <p:set>
                                      <p:cBhvr>
                                        <p:cTn id="21" dur="1" fill="hold">
                                          <p:stCondLst>
                                            <p:cond delay="0"/>
                                          </p:stCondLst>
                                        </p:cTn>
                                        <p:tgtEl>
                                          <p:spTgt spid="74755">
                                            <p:txEl>
                                              <p:pRg st="2" end="2"/>
                                            </p:txEl>
                                          </p:spTgt>
                                        </p:tgtEl>
                                        <p:attrNameLst>
                                          <p:attrName>style.visibility</p:attrName>
                                        </p:attrNameLst>
                                      </p:cBhvr>
                                      <p:to>
                                        <p:strVal val="visible"/>
                                      </p:to>
                                    </p:set>
                                    <p:anim calcmode="lin" valueType="num">
                                      <p:cBhvr>
                                        <p:cTn id="22" dur="500" fill="hold"/>
                                        <p:tgtEl>
                                          <p:spTgt spid="74755">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74755">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74755">
                                            <p:txEl>
                                              <p:pRg st="2" end="2"/>
                                            </p:txEl>
                                          </p:spTgt>
                                        </p:tgtEl>
                                      </p:cBhvr>
                                    </p:animEffect>
                                  </p:childTnLst>
                                </p:cTn>
                              </p:par>
                              <p:par>
                                <p:cTn id="25" presetID="53" presetClass="entr" presetSubtype="0" fill="hold" grpId="0" nodeType="withEffect">
                                  <p:stCondLst>
                                    <p:cond delay="0"/>
                                  </p:stCondLst>
                                  <p:iterate type="wd">
                                    <p:tmPct val="10000"/>
                                  </p:iterate>
                                  <p:childTnLst>
                                    <p:set>
                                      <p:cBhvr>
                                        <p:cTn id="26" dur="1" fill="hold">
                                          <p:stCondLst>
                                            <p:cond delay="0"/>
                                          </p:stCondLst>
                                        </p:cTn>
                                        <p:tgtEl>
                                          <p:spTgt spid="74755">
                                            <p:txEl>
                                              <p:pRg st="3" end="3"/>
                                            </p:txEl>
                                          </p:spTgt>
                                        </p:tgtEl>
                                        <p:attrNameLst>
                                          <p:attrName>style.visibility</p:attrName>
                                        </p:attrNameLst>
                                      </p:cBhvr>
                                      <p:to>
                                        <p:strVal val="visible"/>
                                      </p:to>
                                    </p:set>
                                    <p:anim calcmode="lin" valueType="num">
                                      <p:cBhvr>
                                        <p:cTn id="27" dur="500" fill="hold"/>
                                        <p:tgtEl>
                                          <p:spTgt spid="74755">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74755">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74755">
                                            <p:txEl>
                                              <p:pRg st="3" end="3"/>
                                            </p:txEl>
                                          </p:spTgt>
                                        </p:tgtEl>
                                      </p:cBhvr>
                                    </p:animEffect>
                                  </p:childTnLst>
                                </p:cTn>
                              </p:par>
                              <p:par>
                                <p:cTn id="30" presetID="53" presetClass="entr" presetSubtype="0" fill="hold" grpId="0" nodeType="withEffect">
                                  <p:stCondLst>
                                    <p:cond delay="0"/>
                                  </p:stCondLst>
                                  <p:iterate type="wd">
                                    <p:tmPct val="10000"/>
                                  </p:iterate>
                                  <p:childTnLst>
                                    <p:set>
                                      <p:cBhvr>
                                        <p:cTn id="31" dur="1" fill="hold">
                                          <p:stCondLst>
                                            <p:cond delay="0"/>
                                          </p:stCondLst>
                                        </p:cTn>
                                        <p:tgtEl>
                                          <p:spTgt spid="74755">
                                            <p:txEl>
                                              <p:pRg st="4" end="4"/>
                                            </p:txEl>
                                          </p:spTgt>
                                        </p:tgtEl>
                                        <p:attrNameLst>
                                          <p:attrName>style.visibility</p:attrName>
                                        </p:attrNameLst>
                                      </p:cBhvr>
                                      <p:to>
                                        <p:strVal val="visible"/>
                                      </p:to>
                                    </p:set>
                                    <p:anim calcmode="lin" valueType="num">
                                      <p:cBhvr>
                                        <p:cTn id="32" dur="500" fill="hold"/>
                                        <p:tgtEl>
                                          <p:spTgt spid="74755">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74755">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74755">
                                            <p:txEl>
                                              <p:pRg st="4" end="4"/>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iterate type="wd">
                                    <p:tmPct val="10000"/>
                                  </p:iterate>
                                  <p:childTnLst>
                                    <p:set>
                                      <p:cBhvr>
                                        <p:cTn id="38" dur="1" fill="hold">
                                          <p:stCondLst>
                                            <p:cond delay="0"/>
                                          </p:stCondLst>
                                        </p:cTn>
                                        <p:tgtEl>
                                          <p:spTgt spid="74755">
                                            <p:txEl>
                                              <p:pRg st="5" end="5"/>
                                            </p:txEl>
                                          </p:spTgt>
                                        </p:tgtEl>
                                        <p:attrNameLst>
                                          <p:attrName>style.visibility</p:attrName>
                                        </p:attrNameLst>
                                      </p:cBhvr>
                                      <p:to>
                                        <p:strVal val="visible"/>
                                      </p:to>
                                    </p:set>
                                    <p:anim calcmode="lin" valueType="num">
                                      <p:cBhvr>
                                        <p:cTn id="39" dur="500" fill="hold"/>
                                        <p:tgtEl>
                                          <p:spTgt spid="74755">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74755">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74755">
                                            <p:txEl>
                                              <p:pRg st="5" end="5"/>
                                            </p:txEl>
                                          </p:spTgt>
                                        </p:tgtEl>
                                      </p:cBhvr>
                                    </p:animEffect>
                                  </p:childTnLst>
                                </p:cTn>
                              </p:par>
                              <p:par>
                                <p:cTn id="42" presetID="53" presetClass="entr" presetSubtype="0" fill="hold" grpId="0" nodeType="withEffect">
                                  <p:stCondLst>
                                    <p:cond delay="0"/>
                                  </p:stCondLst>
                                  <p:iterate type="wd">
                                    <p:tmPct val="10000"/>
                                  </p:iterate>
                                  <p:childTnLst>
                                    <p:set>
                                      <p:cBhvr>
                                        <p:cTn id="43" dur="1" fill="hold">
                                          <p:stCondLst>
                                            <p:cond delay="0"/>
                                          </p:stCondLst>
                                        </p:cTn>
                                        <p:tgtEl>
                                          <p:spTgt spid="74755">
                                            <p:txEl>
                                              <p:pRg st="6" end="6"/>
                                            </p:txEl>
                                          </p:spTgt>
                                        </p:tgtEl>
                                        <p:attrNameLst>
                                          <p:attrName>style.visibility</p:attrName>
                                        </p:attrNameLst>
                                      </p:cBhvr>
                                      <p:to>
                                        <p:strVal val="visible"/>
                                      </p:to>
                                    </p:set>
                                    <p:anim calcmode="lin" valueType="num">
                                      <p:cBhvr>
                                        <p:cTn id="44" dur="500" fill="hold"/>
                                        <p:tgtEl>
                                          <p:spTgt spid="74755">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74755">
                                            <p:txEl>
                                              <p:pRg st="6" end="6"/>
                                            </p:txEl>
                                          </p:spTgt>
                                        </p:tgtEl>
                                        <p:attrNameLst>
                                          <p:attrName>ppt_h</p:attrName>
                                        </p:attrNameLst>
                                      </p:cBhvr>
                                      <p:tavLst>
                                        <p:tav tm="0">
                                          <p:val>
                                            <p:fltVal val="0"/>
                                          </p:val>
                                        </p:tav>
                                        <p:tav tm="100000">
                                          <p:val>
                                            <p:strVal val="#ppt_h"/>
                                          </p:val>
                                        </p:tav>
                                      </p:tavLst>
                                    </p:anim>
                                    <p:animEffect transition="in" filter="fade">
                                      <p:cBhvr>
                                        <p:cTn id="46" dur="500"/>
                                        <p:tgtEl>
                                          <p:spTgt spid="74755">
                                            <p:txEl>
                                              <p:pRg st="6" end="6"/>
                                            </p:txEl>
                                          </p:spTgt>
                                        </p:tgtEl>
                                      </p:cBhvr>
                                    </p:animEffect>
                                  </p:childTnLst>
                                </p:cTn>
                              </p:par>
                              <p:par>
                                <p:cTn id="47" presetID="53" presetClass="entr" presetSubtype="0" fill="hold" grpId="0" nodeType="withEffect">
                                  <p:stCondLst>
                                    <p:cond delay="0"/>
                                  </p:stCondLst>
                                  <p:iterate type="wd">
                                    <p:tmPct val="10000"/>
                                  </p:iterate>
                                  <p:childTnLst>
                                    <p:set>
                                      <p:cBhvr>
                                        <p:cTn id="48" dur="1" fill="hold">
                                          <p:stCondLst>
                                            <p:cond delay="0"/>
                                          </p:stCondLst>
                                        </p:cTn>
                                        <p:tgtEl>
                                          <p:spTgt spid="74755">
                                            <p:txEl>
                                              <p:pRg st="7" end="7"/>
                                            </p:txEl>
                                          </p:spTgt>
                                        </p:tgtEl>
                                        <p:attrNameLst>
                                          <p:attrName>style.visibility</p:attrName>
                                        </p:attrNameLst>
                                      </p:cBhvr>
                                      <p:to>
                                        <p:strVal val="visible"/>
                                      </p:to>
                                    </p:set>
                                    <p:anim calcmode="lin" valueType="num">
                                      <p:cBhvr>
                                        <p:cTn id="49" dur="500" fill="hold"/>
                                        <p:tgtEl>
                                          <p:spTgt spid="74755">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74755">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7475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475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42938" y="277813"/>
            <a:ext cx="8286750" cy="1143000"/>
          </a:xfrm>
        </p:spPr>
        <p:txBody>
          <a:bodyPr/>
          <a:lstStyle/>
          <a:p>
            <a:pPr eaLnBrk="1" hangingPunct="1"/>
            <a:r>
              <a:rPr lang="en-AU" sz="3600" smtClean="0"/>
              <a:t>The hallmarks of scientific research</a:t>
            </a:r>
            <a:br>
              <a:rPr lang="en-AU" sz="3600" smtClean="0"/>
            </a:br>
            <a:r>
              <a:rPr lang="en-AU" sz="3600" smtClean="0"/>
              <a:t>(positivist, kuantitatif, &amp; deductive)</a:t>
            </a:r>
          </a:p>
        </p:txBody>
      </p:sp>
      <p:sp>
        <p:nvSpPr>
          <p:cNvPr id="17411" name="Content Placeholder 2"/>
          <p:cNvSpPr>
            <a:spLocks noGrp="1"/>
          </p:cNvSpPr>
          <p:nvPr>
            <p:ph idx="1"/>
          </p:nvPr>
        </p:nvSpPr>
        <p:spPr>
          <a:xfrm>
            <a:off x="785813" y="2000250"/>
            <a:ext cx="7772400" cy="4214813"/>
          </a:xfrm>
        </p:spPr>
        <p:txBody>
          <a:bodyPr/>
          <a:lstStyle/>
          <a:p>
            <a:pPr marL="514350" indent="-514350" eaLnBrk="1" hangingPunct="1">
              <a:buFont typeface="+mj-lt"/>
              <a:buAutoNum type="arabicPeriod"/>
              <a:defRPr/>
            </a:pPr>
            <a:r>
              <a:rPr lang="en-AU" dirty="0" err="1" smtClean="0"/>
              <a:t>Purposiveness</a:t>
            </a:r>
            <a:endParaRPr lang="en-AU" dirty="0" smtClean="0"/>
          </a:p>
          <a:p>
            <a:pPr marL="514350" indent="-514350" eaLnBrk="1" hangingPunct="1">
              <a:buFont typeface="+mj-lt"/>
              <a:buAutoNum type="arabicPeriod"/>
              <a:defRPr/>
            </a:pPr>
            <a:r>
              <a:rPr lang="en-AU" dirty="0" smtClean="0"/>
              <a:t>Rigor</a:t>
            </a:r>
          </a:p>
          <a:p>
            <a:pPr marL="514350" indent="-514350" eaLnBrk="1" hangingPunct="1">
              <a:buFont typeface="+mj-lt"/>
              <a:buAutoNum type="arabicPeriod"/>
              <a:defRPr/>
            </a:pPr>
            <a:r>
              <a:rPr lang="en-AU" dirty="0" smtClean="0"/>
              <a:t>Testability</a:t>
            </a:r>
          </a:p>
          <a:p>
            <a:pPr marL="514350" indent="-514350" eaLnBrk="1" hangingPunct="1">
              <a:buFont typeface="+mj-lt"/>
              <a:buAutoNum type="arabicPeriod"/>
              <a:defRPr/>
            </a:pPr>
            <a:r>
              <a:rPr lang="en-AU" dirty="0" err="1" smtClean="0"/>
              <a:t>Replicability</a:t>
            </a:r>
            <a:endParaRPr lang="en-AU" dirty="0" smtClean="0"/>
          </a:p>
          <a:p>
            <a:pPr marL="514350" indent="-514350" eaLnBrk="1" hangingPunct="1">
              <a:buFont typeface="+mj-lt"/>
              <a:buAutoNum type="arabicPeriod"/>
              <a:defRPr/>
            </a:pPr>
            <a:r>
              <a:rPr lang="en-AU" dirty="0" smtClean="0"/>
              <a:t>Precision and confidence</a:t>
            </a:r>
          </a:p>
          <a:p>
            <a:pPr marL="514350" indent="-514350" eaLnBrk="1" hangingPunct="1">
              <a:buFont typeface="+mj-lt"/>
              <a:buAutoNum type="arabicPeriod"/>
              <a:defRPr/>
            </a:pPr>
            <a:r>
              <a:rPr lang="en-AU" dirty="0" smtClean="0"/>
              <a:t>Objectivity</a:t>
            </a:r>
          </a:p>
          <a:p>
            <a:pPr marL="514350" indent="-514350" eaLnBrk="1" hangingPunct="1">
              <a:buFont typeface="+mj-lt"/>
              <a:buAutoNum type="arabicPeriod"/>
              <a:defRPr/>
            </a:pPr>
            <a:r>
              <a:rPr lang="en-AU" dirty="0" err="1" smtClean="0"/>
              <a:t>Generalizability</a:t>
            </a:r>
            <a:endParaRPr lang="en-AU" dirty="0" smtClean="0"/>
          </a:p>
          <a:p>
            <a:pPr marL="514350" indent="-514350" eaLnBrk="1" hangingPunct="1">
              <a:buFont typeface="+mj-lt"/>
              <a:buAutoNum type="arabicPeriod"/>
              <a:defRPr/>
            </a:pPr>
            <a:r>
              <a:rPr lang="en-AU" dirty="0" smtClean="0"/>
              <a:t>Parsimony</a:t>
            </a:r>
          </a:p>
          <a:p>
            <a:pPr eaLnBrk="1" hangingPunct="1">
              <a:defRPr/>
            </a:pPr>
            <a:endParaRPr lang="en-AU" dirty="0" smtClean="0"/>
          </a:p>
          <a:p>
            <a:pPr eaLnBrk="1" hangingPunct="1">
              <a:defRPr/>
            </a:pPr>
            <a:endParaRPr lang="en-AU" dirty="0" smtClean="0"/>
          </a:p>
        </p:txBody>
      </p:sp>
      <p:sp>
        <p:nvSpPr>
          <p:cNvPr id="4" name="Content Placeholder 2"/>
          <p:cNvSpPr txBox="1">
            <a:spLocks/>
          </p:cNvSpPr>
          <p:nvPr/>
        </p:nvSpPr>
        <p:spPr bwMode="auto">
          <a:xfrm>
            <a:off x="5429250" y="2000250"/>
            <a:ext cx="3143250" cy="1714500"/>
          </a:xfrm>
          <a:prstGeom prst="rect">
            <a:avLst/>
          </a:prstGeom>
          <a:noFill/>
          <a:ln w="9525">
            <a:noFill/>
            <a:miter lim="800000"/>
            <a:headEnd/>
            <a:tailEnd/>
          </a:ln>
          <a:effectLst/>
        </p:spPr>
        <p:txBody>
          <a:bodyPr/>
          <a:lstStyle/>
          <a:p>
            <a:pPr marL="692150" lvl="1" indent="-347663" fontAlgn="auto">
              <a:lnSpc>
                <a:spcPct val="90000"/>
              </a:lnSpc>
              <a:spcBef>
                <a:spcPct val="20000"/>
              </a:spcBef>
              <a:spcAft>
                <a:spcPts val="0"/>
              </a:spcAft>
              <a:buClr>
                <a:schemeClr val="accent1"/>
              </a:buClr>
              <a:buSzPct val="75000"/>
              <a:buFont typeface="Wingdings" pitchFamily="2" charset="2"/>
              <a:buChar char="q"/>
              <a:defRPr/>
            </a:pPr>
            <a:r>
              <a:rPr lang="id-ID" sz="3200" b="1" i="1" kern="0" dirty="0">
                <a:solidFill>
                  <a:srgbClr val="FF6600"/>
                </a:solidFill>
                <a:latin typeface="+mn-lt"/>
                <a:cs typeface="+mn-cs"/>
              </a:rPr>
              <a:t>R</a:t>
            </a:r>
            <a:r>
              <a:rPr lang="id-ID" sz="2000" kern="0" dirty="0">
                <a:solidFill>
                  <a:schemeClr val="tx2"/>
                </a:solidFill>
                <a:latin typeface="+mn-lt"/>
                <a:cs typeface="+mn-cs"/>
              </a:rPr>
              <a:t>ASIONAL</a:t>
            </a:r>
            <a:r>
              <a:rPr lang="en-AU" sz="2000" kern="0" dirty="0">
                <a:solidFill>
                  <a:schemeClr val="tx2"/>
                </a:solidFill>
                <a:latin typeface="+mn-lt"/>
                <a:cs typeface="+mn-cs"/>
              </a:rPr>
              <a:t> (1-3,5)</a:t>
            </a:r>
            <a:endParaRPr lang="id-ID" sz="2000" kern="0" dirty="0">
              <a:solidFill>
                <a:schemeClr val="tx2"/>
              </a:solidFill>
              <a:latin typeface="+mn-lt"/>
              <a:cs typeface="+mn-cs"/>
            </a:endParaRPr>
          </a:p>
          <a:p>
            <a:pPr marL="692150" lvl="1" indent="-347663" fontAlgn="auto">
              <a:lnSpc>
                <a:spcPct val="90000"/>
              </a:lnSpc>
              <a:spcBef>
                <a:spcPct val="20000"/>
              </a:spcBef>
              <a:spcAft>
                <a:spcPts val="0"/>
              </a:spcAft>
              <a:buClr>
                <a:schemeClr val="accent1"/>
              </a:buClr>
              <a:buSzPct val="75000"/>
              <a:buFont typeface="Wingdings" pitchFamily="2" charset="2"/>
              <a:buChar char="q"/>
              <a:defRPr/>
            </a:pPr>
            <a:r>
              <a:rPr lang="id-ID" sz="3200" b="1" i="1" kern="0" dirty="0">
                <a:solidFill>
                  <a:srgbClr val="FF6600"/>
                </a:solidFill>
                <a:latin typeface="+mn-lt"/>
                <a:cs typeface="+mn-cs"/>
              </a:rPr>
              <a:t>E</a:t>
            </a:r>
            <a:r>
              <a:rPr lang="id-ID" sz="2000" kern="0" dirty="0">
                <a:solidFill>
                  <a:schemeClr val="tx2"/>
                </a:solidFill>
                <a:latin typeface="+mn-lt"/>
                <a:cs typeface="+mn-cs"/>
              </a:rPr>
              <a:t>MPIRIS</a:t>
            </a:r>
            <a:r>
              <a:rPr lang="en-AU" sz="2000" kern="0" dirty="0">
                <a:solidFill>
                  <a:schemeClr val="tx2"/>
                </a:solidFill>
                <a:latin typeface="+mn-lt"/>
                <a:cs typeface="+mn-cs"/>
              </a:rPr>
              <a:t> (6-8)</a:t>
            </a:r>
            <a:endParaRPr lang="id-ID" sz="2000" kern="0" dirty="0">
              <a:solidFill>
                <a:schemeClr val="tx2"/>
              </a:solidFill>
              <a:latin typeface="+mn-lt"/>
              <a:cs typeface="+mn-cs"/>
            </a:endParaRPr>
          </a:p>
          <a:p>
            <a:pPr marL="692150" lvl="1" indent="-347663" fontAlgn="auto">
              <a:lnSpc>
                <a:spcPct val="90000"/>
              </a:lnSpc>
              <a:spcBef>
                <a:spcPct val="20000"/>
              </a:spcBef>
              <a:spcAft>
                <a:spcPts val="0"/>
              </a:spcAft>
              <a:buClr>
                <a:schemeClr val="accent1"/>
              </a:buClr>
              <a:buSzPct val="75000"/>
              <a:buFont typeface="Wingdings" pitchFamily="2" charset="2"/>
              <a:buChar char="q"/>
              <a:defRPr/>
            </a:pPr>
            <a:r>
              <a:rPr lang="id-ID" sz="3200" b="1" i="1" kern="0" dirty="0">
                <a:solidFill>
                  <a:srgbClr val="FF6600"/>
                </a:solidFill>
                <a:latin typeface="+mn-lt"/>
                <a:cs typeface="+mn-cs"/>
              </a:rPr>
              <a:t>S</a:t>
            </a:r>
            <a:r>
              <a:rPr lang="id-ID" sz="2000" kern="0" dirty="0">
                <a:solidFill>
                  <a:schemeClr val="tx2"/>
                </a:solidFill>
                <a:latin typeface="+mn-lt"/>
                <a:cs typeface="+mn-cs"/>
              </a:rPr>
              <a:t>ISTEMATIS</a:t>
            </a:r>
            <a:r>
              <a:rPr lang="en-AU" sz="2000" kern="0" dirty="0">
                <a:solidFill>
                  <a:schemeClr val="tx2"/>
                </a:solidFill>
                <a:latin typeface="+mn-lt"/>
                <a:cs typeface="+mn-cs"/>
              </a:rPr>
              <a:t> (4)</a:t>
            </a:r>
            <a:endParaRPr lang="id-ID" sz="2000" kern="0" dirty="0">
              <a:solidFill>
                <a:schemeClr val="tx2"/>
              </a:solidFill>
              <a:latin typeface="+mn-lt"/>
              <a:cs typeface="+mn-cs"/>
            </a:endParaRPr>
          </a:p>
          <a:p>
            <a:pPr marL="342900" indent="-342900">
              <a:spcBef>
                <a:spcPct val="20000"/>
              </a:spcBef>
              <a:buClr>
                <a:schemeClr val="folHlink"/>
              </a:buClr>
              <a:buSzPct val="90000"/>
              <a:buFont typeface="Wingdings" pitchFamily="2" charset="2"/>
              <a:buChar char="n"/>
              <a:defRPr/>
            </a:pPr>
            <a:endParaRPr lang="en-AU" sz="2400" kern="0" dirty="0">
              <a:latin typeface="+mn-lt"/>
              <a:cs typeface="+mn-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style>
          <a:lnRef idx="1">
            <a:schemeClr val="accent1"/>
          </a:lnRef>
          <a:fillRef idx="2">
            <a:schemeClr val="accent1"/>
          </a:fillRef>
          <a:effectRef idx="1">
            <a:schemeClr val="accent1"/>
          </a:effectRef>
          <a:fontRef idx="minor">
            <a:schemeClr val="dk1"/>
          </a:fontRef>
        </p:style>
        <p:txBody>
          <a:bodyPr rtlCol="0">
            <a:normAutofit fontScale="92500" lnSpcReduction="20000"/>
          </a:bodyPr>
          <a:lstStyle/>
          <a:p>
            <a:pPr fontAlgn="auto">
              <a:spcAft>
                <a:spcPts val="0"/>
              </a:spcAft>
              <a:buFont typeface="Arial" pitchFamily="34" charset="0"/>
              <a:buNone/>
              <a:defRPr/>
            </a:pPr>
            <a:r>
              <a:rPr lang="en-US" sz="5100" u="sng" dirty="0" smtClean="0">
                <a:effectLst>
                  <a:outerShdw blurRad="38100" dist="38100" dir="2700000" algn="tl">
                    <a:srgbClr val="000000">
                      <a:alpha val="43137"/>
                    </a:srgbClr>
                  </a:outerShdw>
                </a:effectLst>
              </a:rPr>
              <a:t>HIPOTESIS</a:t>
            </a:r>
          </a:p>
          <a:p>
            <a:pPr fontAlgn="auto">
              <a:spcAft>
                <a:spcPts val="0"/>
              </a:spcAft>
              <a:buFont typeface="Arial" pitchFamily="34" charset="0"/>
              <a:buNone/>
              <a:defRPr/>
            </a:pPr>
            <a:endParaRPr lang="en-US" dirty="0" smtClean="0"/>
          </a:p>
          <a:p>
            <a:pPr marL="0" indent="0" algn="just" fontAlgn="auto">
              <a:spcAft>
                <a:spcPts val="0"/>
              </a:spcAft>
              <a:buFont typeface="Arial" pitchFamily="34" charset="0"/>
              <a:buNone/>
              <a:defRPr/>
            </a:pPr>
            <a:r>
              <a:rPr lang="en-US" dirty="0" smtClean="0"/>
              <a:t>Kata hipotesis berasal dari kata </a:t>
            </a:r>
            <a:r>
              <a:rPr lang="en-US" i="1" dirty="0" err="1" smtClean="0"/>
              <a:t>hipo</a:t>
            </a:r>
            <a:r>
              <a:rPr lang="en-US" dirty="0" smtClean="0"/>
              <a:t> yang berarti lemah dan </a:t>
            </a:r>
            <a:r>
              <a:rPr lang="en-US" i="1" dirty="0" smtClean="0"/>
              <a:t>tesis</a:t>
            </a:r>
            <a:r>
              <a:rPr lang="en-US" dirty="0" smtClean="0"/>
              <a:t> yang berarti pernyataan. Dengan demikian hipotesis berarti pernyataan yang lemah. Disebut demikian karena masih berupa dugaan yang belum diuji.</a:t>
            </a:r>
          </a:p>
          <a:p>
            <a:pPr marL="0" indent="0" algn="just" fontAlgn="auto">
              <a:spcAft>
                <a:spcPts val="0"/>
              </a:spcAft>
              <a:buFont typeface="Arial" pitchFamily="34" charset="0"/>
              <a:buNone/>
              <a:defRPr/>
            </a:pPr>
            <a:endParaRPr lang="en-US" dirty="0" smtClean="0"/>
          </a:p>
          <a:p>
            <a:pPr marL="0" indent="0" algn="just" fontAlgn="auto">
              <a:spcAft>
                <a:spcPts val="0"/>
              </a:spcAft>
              <a:buFont typeface="Arial" pitchFamily="34" charset="0"/>
              <a:buNone/>
              <a:defRPr/>
            </a:pPr>
            <a:r>
              <a:rPr lang="en-US" dirty="0" smtClean="0"/>
              <a:t>Hipotesis merupakan jawaban sementara yang hendak diuji kebenarannya melalui penelitian.</a:t>
            </a:r>
          </a:p>
          <a:p>
            <a:pPr marL="0" indent="0" algn="just" fontAlgn="auto">
              <a:spcAft>
                <a:spcPts val="0"/>
              </a:spcAft>
              <a:buFont typeface="Arial" pitchFamily="34" charset="0"/>
              <a:buNone/>
              <a:defRPr/>
            </a:pPr>
            <a:endParaRPr lang="en-US" dirty="0" smtClean="0"/>
          </a:p>
          <a:p>
            <a:pPr marL="0" indent="0" algn="just" fontAlgn="auto">
              <a:spcAft>
                <a:spcPts val="0"/>
              </a:spcAft>
              <a:buFont typeface="Arial" pitchFamily="34" charset="0"/>
              <a:buNone/>
              <a:defRPr/>
            </a:pPr>
            <a:r>
              <a:rPr lang="en-US" dirty="0" err="1" smtClean="0"/>
              <a:t>Tidak</a:t>
            </a:r>
            <a:r>
              <a:rPr lang="en-US" dirty="0" smtClean="0"/>
              <a:t> semua </a:t>
            </a:r>
            <a:r>
              <a:rPr lang="en-US" dirty="0" err="1" smtClean="0"/>
              <a:t>penelitian</a:t>
            </a:r>
            <a:r>
              <a:rPr lang="en-US" dirty="0" smtClean="0"/>
              <a:t> </a:t>
            </a:r>
            <a:r>
              <a:rPr lang="en-US" dirty="0" err="1" smtClean="0"/>
              <a:t>harus</a:t>
            </a:r>
            <a:r>
              <a:rPr lang="en-US" dirty="0" smtClean="0"/>
              <a:t> </a:t>
            </a:r>
            <a:r>
              <a:rPr lang="en-US" dirty="0" err="1" smtClean="0"/>
              <a:t>memerlukan</a:t>
            </a:r>
            <a:r>
              <a:rPr lang="en-US" dirty="0" smtClean="0"/>
              <a:t> hipotesis, khususnya penelitian yang </a:t>
            </a:r>
            <a:r>
              <a:rPr lang="en-US" dirty="0" err="1" smtClean="0"/>
              <a:t>bersifat</a:t>
            </a:r>
            <a:r>
              <a:rPr lang="en-US" dirty="0" smtClean="0"/>
              <a:t> explorative - qualitative.</a:t>
            </a:r>
          </a:p>
          <a:p>
            <a:pPr marL="0" indent="0" algn="just" fontAlgn="auto">
              <a:spcAft>
                <a:spcPts val="0"/>
              </a:spcAft>
              <a:buFont typeface="Arial" pitchFamily="34" charset="0"/>
              <a:buNone/>
              <a:defRPr/>
            </a:pPr>
            <a:endParaRPr lang="en-US" dirty="0" smtClean="0"/>
          </a:p>
        </p:txBody>
      </p:sp>
    </p:spTree>
  </p:cSld>
  <p:clrMapOvr>
    <a:masterClrMapping/>
  </p:clrMapOvr>
  <p:transition>
    <p:dissolv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style>
          <a:lnRef idx="1">
            <a:schemeClr val="accent1"/>
          </a:lnRef>
          <a:fillRef idx="2">
            <a:schemeClr val="accent1"/>
          </a:fillRef>
          <a:effectRef idx="1">
            <a:schemeClr val="accent1"/>
          </a:effectRef>
          <a:fontRef idx="minor">
            <a:schemeClr val="dk1"/>
          </a:fontRef>
        </p:style>
        <p:txBody>
          <a:bodyPr rtlCol="0">
            <a:normAutofit/>
          </a:bodyPr>
          <a:lstStyle/>
          <a:p>
            <a:pPr marL="0" indent="0" algn="just" fontAlgn="auto">
              <a:spcAft>
                <a:spcPts val="0"/>
              </a:spcAft>
              <a:buFont typeface="Arial" pitchFamily="34" charset="0"/>
              <a:buNone/>
              <a:defRPr/>
            </a:pPr>
            <a:r>
              <a:rPr lang="en-US" b="1" dirty="0" smtClean="0"/>
              <a:t>Perumusan hipotesis dilakukan berdasarkan</a:t>
            </a:r>
            <a:r>
              <a:rPr lang="en-US" dirty="0" smtClean="0"/>
              <a:t>: </a:t>
            </a:r>
          </a:p>
          <a:p>
            <a:pPr marL="0" indent="0" algn="just" fontAlgn="auto">
              <a:spcAft>
                <a:spcPts val="0"/>
              </a:spcAft>
              <a:buFont typeface="Arial" pitchFamily="34" charset="0"/>
              <a:buNone/>
              <a:defRPr/>
            </a:pPr>
            <a:endParaRPr lang="en-US" dirty="0" smtClean="0"/>
          </a:p>
          <a:p>
            <a:pPr marL="514350" indent="-514350" algn="just" fontAlgn="auto">
              <a:spcAft>
                <a:spcPts val="0"/>
              </a:spcAft>
              <a:buFont typeface="Arial" pitchFamily="34" charset="0"/>
              <a:buAutoNum type="arabicParenBoth"/>
              <a:defRPr/>
            </a:pPr>
            <a:r>
              <a:rPr lang="en-US" dirty="0" err="1" smtClean="0"/>
              <a:t>Teori</a:t>
            </a:r>
            <a:endParaRPr lang="en-US" dirty="0" smtClean="0"/>
          </a:p>
          <a:p>
            <a:pPr marL="514350" indent="-514350" algn="just" fontAlgn="auto">
              <a:spcAft>
                <a:spcPts val="0"/>
              </a:spcAft>
              <a:buFont typeface="Arial" pitchFamily="34" charset="0"/>
              <a:buAutoNum type="arabicParenBoth"/>
              <a:defRPr/>
            </a:pPr>
            <a:r>
              <a:rPr lang="en-US" dirty="0" err="1" smtClean="0"/>
              <a:t>Penelitian</a:t>
            </a:r>
            <a:r>
              <a:rPr lang="en-US" dirty="0" smtClean="0"/>
              <a:t> </a:t>
            </a:r>
            <a:r>
              <a:rPr lang="en-US" dirty="0" err="1" smtClean="0"/>
              <a:t>terdahulu</a:t>
            </a:r>
            <a:endParaRPr lang="en-US" dirty="0" smtClean="0"/>
          </a:p>
          <a:p>
            <a:pPr marL="514350" indent="-514350" algn="just" fontAlgn="auto">
              <a:spcAft>
                <a:spcPts val="0"/>
              </a:spcAft>
              <a:buFont typeface="Arial" pitchFamily="34" charset="0"/>
              <a:buAutoNum type="arabicParenBoth"/>
              <a:defRPr/>
            </a:pPr>
            <a:r>
              <a:rPr lang="en-US" dirty="0" err="1" smtClean="0"/>
              <a:t>Penelitian</a:t>
            </a:r>
            <a:r>
              <a:rPr lang="en-US" dirty="0" smtClean="0"/>
              <a:t> </a:t>
            </a:r>
            <a:r>
              <a:rPr lang="en-US" dirty="0" err="1" smtClean="0"/>
              <a:t>pendahuluan</a:t>
            </a:r>
            <a:endParaRPr lang="en-US" dirty="0" smtClean="0"/>
          </a:p>
          <a:p>
            <a:pPr marL="514350" indent="-514350" algn="just" fontAlgn="auto">
              <a:spcAft>
                <a:spcPts val="0"/>
              </a:spcAft>
              <a:buFont typeface="Arial" pitchFamily="34" charset="0"/>
              <a:buAutoNum type="arabicParenBoth"/>
              <a:defRPr/>
            </a:pPr>
            <a:r>
              <a:rPr lang="en-US" dirty="0" smtClean="0"/>
              <a:t>Akal </a:t>
            </a:r>
            <a:r>
              <a:rPr lang="en-US" dirty="0" err="1" smtClean="0"/>
              <a:t>sehat</a:t>
            </a:r>
            <a:r>
              <a:rPr lang="en-US" dirty="0" smtClean="0"/>
              <a:t> </a:t>
            </a:r>
            <a:r>
              <a:rPr lang="en-US" dirty="0" err="1" smtClean="0"/>
              <a:t>peneliti</a:t>
            </a:r>
            <a:endParaRPr lang="en-US" dirty="0" smtClean="0"/>
          </a:p>
          <a:p>
            <a:pPr marL="0" indent="0" algn="just" fontAlgn="auto">
              <a:spcAft>
                <a:spcPts val="0"/>
              </a:spcAft>
              <a:buFont typeface="Arial" pitchFamily="34" charset="0"/>
              <a:buNone/>
              <a:defRPr/>
            </a:pPr>
            <a:endParaRPr lang="en-US" dirty="0"/>
          </a:p>
        </p:txBody>
      </p:sp>
    </p:spTree>
  </p:cSld>
  <p:clrMapOvr>
    <a:masterClrMapping/>
  </p:clrMapOvr>
  <p:transition>
    <p:dissolv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371600" y="274638"/>
            <a:ext cx="7391400" cy="679450"/>
          </a:xfrm>
        </p:spPr>
        <p:txBody>
          <a:bodyPr/>
          <a:lstStyle/>
          <a:p>
            <a:pPr eaLnBrk="1" hangingPunct="1"/>
            <a:r>
              <a:rPr lang="en-US" smtClean="0"/>
              <a:t>Ciri-Ciri Hipotesis Yang Baik:</a:t>
            </a:r>
          </a:p>
        </p:txBody>
      </p:sp>
      <p:sp>
        <p:nvSpPr>
          <p:cNvPr id="55299" name="Rectangle 3"/>
          <p:cNvSpPr>
            <a:spLocks noGrp="1" noChangeArrowheads="1"/>
          </p:cNvSpPr>
          <p:nvPr>
            <p:ph type="body" idx="1"/>
          </p:nvPr>
        </p:nvSpPr>
        <p:spPr>
          <a:xfrm>
            <a:off x="533400" y="1039813"/>
            <a:ext cx="8229600" cy="4897437"/>
          </a:xfrm>
        </p:spPr>
        <p:txBody>
          <a:bodyPr/>
          <a:lstStyle/>
          <a:p>
            <a:pPr marL="571500" indent="-571500" eaLnBrk="1" hangingPunct="1">
              <a:buFont typeface="Wingdings" pitchFamily="2" charset="2"/>
              <a:buAutoNum type="arabicPeriod"/>
              <a:tabLst>
                <a:tab pos="461963" algn="l"/>
              </a:tabLst>
            </a:pPr>
            <a:r>
              <a:rPr lang="en-US" smtClean="0"/>
              <a:t>Dinyatakan dalam kalimat yang tegas (clearly stated)</a:t>
            </a:r>
          </a:p>
          <a:p>
            <a:pPr marL="839788" lvl="1" indent="-495300" algn="just" eaLnBrk="1" hangingPunct="1">
              <a:tabLst>
                <a:tab pos="461963" algn="l"/>
              </a:tabLst>
            </a:pPr>
            <a:r>
              <a:rPr lang="en-US" sz="1600" smtClean="0">
                <a:latin typeface="Tahoma" pitchFamily="34" charset="0"/>
              </a:rPr>
              <a:t>Upah memiliki pengaruh yang berarti terhadap produktifitas karyawan </a:t>
            </a:r>
            <a:r>
              <a:rPr lang="en-US" sz="1600" b="1" i="1" smtClean="0">
                <a:latin typeface="Tahoma" pitchFamily="34" charset="0"/>
              </a:rPr>
              <a:t>(jelas)</a:t>
            </a:r>
            <a:endParaRPr lang="en-US" sz="1600" smtClean="0">
              <a:cs typeface="Times New Roman" pitchFamily="18" charset="0"/>
            </a:endParaRPr>
          </a:p>
          <a:p>
            <a:pPr marL="839788" lvl="1" indent="-495300" algn="just" eaLnBrk="1" hangingPunct="1">
              <a:tabLst>
                <a:tab pos="461963" algn="l"/>
              </a:tabLst>
            </a:pPr>
            <a:r>
              <a:rPr lang="en-US" sz="1600" smtClean="0">
                <a:latin typeface="Tahoma" pitchFamily="34" charset="0"/>
              </a:rPr>
              <a:t>Upah memiliki pengaruh yang </a:t>
            </a:r>
            <a:r>
              <a:rPr lang="en-US" sz="1600" u="sng" smtClean="0">
                <a:latin typeface="Tahoma" pitchFamily="34" charset="0"/>
              </a:rPr>
              <a:t>kurang</a:t>
            </a:r>
            <a:r>
              <a:rPr lang="en-US" sz="1600" smtClean="0">
                <a:latin typeface="Tahoma" pitchFamily="34" charset="0"/>
              </a:rPr>
              <a:t> berarti terhadap produktifitas karyawan </a:t>
            </a:r>
            <a:r>
              <a:rPr lang="en-US" sz="1600" b="1" i="1" smtClean="0">
                <a:latin typeface="Tahoma" pitchFamily="34" charset="0"/>
              </a:rPr>
              <a:t>(tidak jelas) </a:t>
            </a:r>
            <a:endParaRPr lang="en-US" sz="1600" smtClean="0">
              <a:cs typeface="Times New Roman" pitchFamily="18" charset="0"/>
            </a:endParaRPr>
          </a:p>
          <a:p>
            <a:pPr marL="571500" indent="-571500" eaLnBrk="1" hangingPunct="1">
              <a:buFont typeface="Wingdings" pitchFamily="2" charset="2"/>
              <a:buAutoNum type="arabicPeriod" startAt="2"/>
              <a:tabLst>
                <a:tab pos="461963" algn="l"/>
              </a:tabLst>
            </a:pPr>
            <a:r>
              <a:rPr lang="en-US" smtClean="0"/>
              <a:t>Dapat diuji secara alamiah (testable)</a:t>
            </a:r>
          </a:p>
          <a:p>
            <a:pPr marL="839788" lvl="1" indent="-495300" algn="just" eaLnBrk="1" hangingPunct="1">
              <a:tabLst>
                <a:tab pos="461963" algn="l"/>
              </a:tabLst>
            </a:pPr>
            <a:r>
              <a:rPr lang="en-US" sz="1600" smtClean="0">
                <a:latin typeface="Tahoma" pitchFamily="34" charset="0"/>
              </a:rPr>
              <a:t>Upah memiliki pengaruh yang berarti terhadap produktifitas karyawan </a:t>
            </a:r>
            <a:r>
              <a:rPr lang="en-US" sz="1600" i="1" smtClean="0">
                <a:latin typeface="Tahoma" pitchFamily="34" charset="0"/>
              </a:rPr>
              <a:t>(dapat diuji)</a:t>
            </a:r>
            <a:endParaRPr lang="en-US" sz="1600" smtClean="0">
              <a:cs typeface="Times New Roman" pitchFamily="18" charset="0"/>
            </a:endParaRPr>
          </a:p>
          <a:p>
            <a:pPr marL="839788" lvl="1" indent="-495300" algn="just" eaLnBrk="1" hangingPunct="1">
              <a:tabLst>
                <a:tab pos="461963" algn="l"/>
              </a:tabLst>
            </a:pPr>
            <a:r>
              <a:rPr lang="en-US" sz="1600" smtClean="0">
                <a:latin typeface="Tahoma" pitchFamily="34" charset="0"/>
              </a:rPr>
              <a:t>Batu yang belum pernah terlihat oleh mata manusia dapat berkembang biak </a:t>
            </a:r>
            <a:r>
              <a:rPr lang="en-US" sz="1600" i="1" smtClean="0">
                <a:latin typeface="Tahoma" pitchFamily="34" charset="0"/>
              </a:rPr>
              <a:t>(Pada hipotesis ini tidak dapat dibuktikan karena kita tidak dapat mengumpulkan data tentang batu yang belum terlihat manusia)</a:t>
            </a:r>
            <a:endParaRPr lang="en-US" sz="1600" smtClean="0">
              <a:cs typeface="Times New Roman" pitchFamily="18" charset="0"/>
            </a:endParaRPr>
          </a:p>
          <a:p>
            <a:pPr marL="571500" indent="-571500" eaLnBrk="1" hangingPunct="1">
              <a:buFont typeface="Wingdings" pitchFamily="2" charset="2"/>
              <a:buAutoNum type="arabicPeriod" startAt="2"/>
              <a:tabLst>
                <a:tab pos="461963" algn="l"/>
              </a:tabLst>
            </a:pPr>
            <a:r>
              <a:rPr lang="en-US" smtClean="0"/>
              <a:t>Dasar dalam merumuskan hipotesis kuat (literature based)</a:t>
            </a:r>
          </a:p>
          <a:p>
            <a:pPr marL="839788" lvl="1" indent="-495300" algn="just" eaLnBrk="1" hangingPunct="1">
              <a:tabLst>
                <a:tab pos="461963" algn="l"/>
              </a:tabLst>
            </a:pPr>
            <a:r>
              <a:rPr lang="en-US" sz="1400" smtClean="0">
                <a:latin typeface="Tahoma" pitchFamily="34" charset="0"/>
              </a:rPr>
              <a:t>Harga barang berpengaruh negatif terhadap permintaan (memiliki dasar kuat yaitu teori permintaan dan penawaran)</a:t>
            </a:r>
          </a:p>
          <a:p>
            <a:pPr marL="839788" lvl="1" indent="-495300" algn="just" eaLnBrk="1" hangingPunct="1">
              <a:tabLst>
                <a:tab pos="461963" algn="l"/>
              </a:tabLst>
            </a:pPr>
            <a:r>
              <a:rPr lang="en-US" sz="1400" smtClean="0">
                <a:latin typeface="Tahoma" pitchFamily="34" charset="0"/>
              </a:rPr>
              <a:t>Uang saku memiliki pengaruh yang signifikant terhadap jam belajar mahasiswa. (tidak memiliki  dasar kuat) </a:t>
            </a:r>
          </a:p>
          <a:p>
            <a:pPr marL="839788" lvl="1" indent="-495300" eaLnBrk="1" hangingPunct="1">
              <a:tabLst>
                <a:tab pos="461963" algn="l"/>
              </a:tabLst>
            </a:pPr>
            <a:endParaRPr lang="en-US" sz="1400" smtClean="0">
              <a:latin typeface="Tahoma"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447800"/>
            <a:ext cx="9144000" cy="5410200"/>
          </a:xfrm>
        </p:spPr>
      </p:pic>
      <p:sp>
        <p:nvSpPr>
          <p:cNvPr id="56323" name="Rectangle 3"/>
          <p:cNvSpPr>
            <a:spLocks noGrp="1" noChangeArrowheads="1"/>
          </p:cNvSpPr>
          <p:nvPr>
            <p:ph type="title"/>
          </p:nvPr>
        </p:nvSpPr>
        <p:spPr/>
        <p:txBody>
          <a:bodyPr/>
          <a:lstStyle/>
          <a:p>
            <a:pPr eaLnBrk="1" hangingPunct="1"/>
            <a:r>
              <a:rPr lang="en-US" sz="4400" smtClean="0">
                <a:solidFill>
                  <a:schemeClr val="tx1"/>
                </a:solidFill>
                <a:latin typeface="Tahoma" pitchFamily="34" charset="0"/>
              </a:rPr>
              <a:t>The Role of Hypotheses</a:t>
            </a:r>
          </a:p>
        </p:txBody>
      </p:sp>
      <p:grpSp>
        <p:nvGrpSpPr>
          <p:cNvPr id="2" name="Group 4"/>
          <p:cNvGrpSpPr>
            <a:grpSpLocks/>
          </p:cNvGrpSpPr>
          <p:nvPr/>
        </p:nvGrpSpPr>
        <p:grpSpPr bwMode="auto">
          <a:xfrm>
            <a:off x="533400" y="1774825"/>
            <a:ext cx="8001000" cy="4321175"/>
            <a:chOff x="336" y="1118"/>
            <a:chExt cx="3614" cy="1559"/>
          </a:xfrm>
        </p:grpSpPr>
        <p:sp>
          <p:nvSpPr>
            <p:cNvPr id="56325" name="AutoShape 5"/>
            <p:cNvSpPr>
              <a:spLocks noChangeArrowheads="1"/>
            </p:cNvSpPr>
            <p:nvPr/>
          </p:nvSpPr>
          <p:spPr bwMode="auto">
            <a:xfrm>
              <a:off x="336" y="1118"/>
              <a:ext cx="2746" cy="313"/>
            </a:xfrm>
            <a:prstGeom prst="roundRect">
              <a:avLst>
                <a:gd name="adj" fmla="val 50000"/>
              </a:avLst>
            </a:prstGeom>
            <a:solidFill>
              <a:srgbClr val="FFEAD5"/>
            </a:solidFill>
            <a:ln w="38100">
              <a:solidFill>
                <a:schemeClr val="tx1"/>
              </a:solidFill>
              <a:round/>
              <a:headEnd/>
              <a:tailEnd/>
            </a:ln>
            <a:effectLst>
              <a:outerShdw dist="53882" dir="2700000" algn="ctr" rotWithShape="0">
                <a:schemeClr val="tx1"/>
              </a:outerShdw>
            </a:effectLst>
          </p:spPr>
          <p:txBody>
            <a:bodyPr anchor="ctr"/>
            <a:lstStyle/>
            <a:p>
              <a:pPr algn="ctr"/>
              <a:r>
                <a:rPr lang="en-US" sz="2400"/>
                <a:t>Guide the direction of the study</a:t>
              </a:r>
            </a:p>
          </p:txBody>
        </p:sp>
        <p:sp>
          <p:nvSpPr>
            <p:cNvPr id="56326" name="AutoShape 6"/>
            <p:cNvSpPr>
              <a:spLocks noChangeArrowheads="1"/>
            </p:cNvSpPr>
            <p:nvPr/>
          </p:nvSpPr>
          <p:spPr bwMode="auto">
            <a:xfrm>
              <a:off x="720" y="1536"/>
              <a:ext cx="2698" cy="314"/>
            </a:xfrm>
            <a:prstGeom prst="roundRect">
              <a:avLst>
                <a:gd name="adj" fmla="val 50000"/>
              </a:avLst>
            </a:prstGeom>
            <a:solidFill>
              <a:srgbClr val="FFEAD5"/>
            </a:solidFill>
            <a:ln w="38100">
              <a:solidFill>
                <a:schemeClr val="tx1"/>
              </a:solidFill>
              <a:round/>
              <a:headEnd/>
              <a:tailEnd/>
            </a:ln>
            <a:effectLst>
              <a:outerShdw dist="53882" dir="2700000" algn="ctr" rotWithShape="0">
                <a:schemeClr val="tx1"/>
              </a:outerShdw>
            </a:effectLst>
          </p:spPr>
          <p:txBody>
            <a:bodyPr anchor="ctr"/>
            <a:lstStyle/>
            <a:p>
              <a:pPr algn="ctr"/>
              <a:r>
                <a:rPr lang="en-US" sz="2400"/>
                <a:t>Identify relevant facts</a:t>
              </a:r>
            </a:p>
          </p:txBody>
        </p:sp>
        <p:sp>
          <p:nvSpPr>
            <p:cNvPr id="56327" name="AutoShape 7"/>
            <p:cNvSpPr>
              <a:spLocks noChangeArrowheads="1"/>
            </p:cNvSpPr>
            <p:nvPr/>
          </p:nvSpPr>
          <p:spPr bwMode="auto">
            <a:xfrm>
              <a:off x="1023" y="1944"/>
              <a:ext cx="2697" cy="313"/>
            </a:xfrm>
            <a:prstGeom prst="roundRect">
              <a:avLst>
                <a:gd name="adj" fmla="val 50000"/>
              </a:avLst>
            </a:prstGeom>
            <a:solidFill>
              <a:srgbClr val="FFEAD5"/>
            </a:solidFill>
            <a:ln w="38100">
              <a:solidFill>
                <a:schemeClr val="tx1"/>
              </a:solidFill>
              <a:round/>
              <a:headEnd/>
              <a:tailEnd/>
            </a:ln>
            <a:effectLst>
              <a:outerShdw dist="53882" dir="2700000" algn="ctr" rotWithShape="0">
                <a:schemeClr val="tx1"/>
              </a:outerShdw>
            </a:effectLst>
          </p:spPr>
          <p:txBody>
            <a:bodyPr anchor="ctr"/>
            <a:lstStyle/>
            <a:p>
              <a:pPr algn="ctr"/>
              <a:r>
                <a:rPr lang="en-US" sz="2400"/>
                <a:t>Suggest most appropriate research design</a:t>
              </a:r>
            </a:p>
          </p:txBody>
        </p:sp>
        <p:sp>
          <p:nvSpPr>
            <p:cNvPr id="56328" name="AutoShape 8"/>
            <p:cNvSpPr>
              <a:spLocks noChangeArrowheads="1"/>
            </p:cNvSpPr>
            <p:nvPr/>
          </p:nvSpPr>
          <p:spPr bwMode="auto">
            <a:xfrm>
              <a:off x="1317" y="2363"/>
              <a:ext cx="2633" cy="314"/>
            </a:xfrm>
            <a:prstGeom prst="roundRect">
              <a:avLst>
                <a:gd name="adj" fmla="val 50000"/>
              </a:avLst>
            </a:prstGeom>
            <a:solidFill>
              <a:srgbClr val="FFEAD5"/>
            </a:solidFill>
            <a:ln w="38100">
              <a:solidFill>
                <a:schemeClr val="tx1"/>
              </a:solidFill>
              <a:round/>
              <a:headEnd/>
              <a:tailEnd/>
            </a:ln>
            <a:effectLst>
              <a:outerShdw dist="53882" dir="2700000" algn="ctr" rotWithShape="0">
                <a:schemeClr val="tx1"/>
              </a:outerShdw>
            </a:effectLst>
          </p:spPr>
          <p:txBody>
            <a:bodyPr anchor="ctr"/>
            <a:lstStyle/>
            <a:p>
              <a:pPr algn="ctr"/>
              <a:r>
                <a:rPr lang="en-US" sz="2400"/>
                <a:t>Provide framework for organizing resulting conclusions</a:t>
              </a:r>
            </a:p>
          </p:txBody>
        </p:sp>
      </p:gr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blinds(horizontal)">
                                      <p:cBhvr>
                                        <p:cTn id="7" dur="500"/>
                                        <p:tgtEl>
                                          <p:spTgt spid="419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style>
          <a:lnRef idx="1">
            <a:schemeClr val="accent1"/>
          </a:lnRef>
          <a:fillRef idx="2">
            <a:schemeClr val="accent1"/>
          </a:fillRef>
          <a:effectRef idx="1">
            <a:schemeClr val="accent1"/>
          </a:effectRef>
          <a:fontRef idx="minor">
            <a:schemeClr val="dk1"/>
          </a:fontRef>
        </p:style>
        <p:txBody>
          <a:bodyPr rtlCol="0">
            <a:normAutofit fontScale="62500" lnSpcReduction="20000"/>
          </a:bodyPr>
          <a:lstStyle/>
          <a:p>
            <a:pPr algn="just" fontAlgn="auto">
              <a:spcAft>
                <a:spcPts val="0"/>
              </a:spcAft>
              <a:buFont typeface="Arial" pitchFamily="34" charset="0"/>
              <a:buNone/>
              <a:defRPr/>
            </a:pPr>
            <a:r>
              <a:rPr lang="en-US" sz="5800" dirty="0" smtClean="0">
                <a:effectLst>
                  <a:outerShdw blurRad="38100" dist="38100" dir="2700000" algn="tl">
                    <a:srgbClr val="000000">
                      <a:alpha val="43137"/>
                    </a:srgbClr>
                  </a:outerShdw>
                </a:effectLst>
              </a:rPr>
              <a:t>JENIS HIPOTESIS</a:t>
            </a:r>
          </a:p>
          <a:p>
            <a:pPr algn="just" fontAlgn="auto">
              <a:spcAft>
                <a:spcPts val="0"/>
              </a:spcAft>
              <a:buFont typeface="Arial" pitchFamily="34" charset="0"/>
              <a:buNone/>
              <a:defRPr/>
            </a:pPr>
            <a:endParaRPr lang="en-US" dirty="0" smtClean="0"/>
          </a:p>
          <a:p>
            <a:pPr marL="463550" indent="-463550" algn="just" fontAlgn="auto">
              <a:spcAft>
                <a:spcPts val="0"/>
              </a:spcAft>
              <a:buFont typeface="Arial" pitchFamily="34" charset="0"/>
              <a:buAutoNum type="arabicPeriod"/>
              <a:defRPr/>
            </a:pPr>
            <a:r>
              <a:rPr lang="en-US" dirty="0" smtClean="0"/>
              <a:t>Hipotesis deskriptif</a:t>
            </a:r>
          </a:p>
          <a:p>
            <a:pPr marL="514350" indent="-514350" algn="just" fontAlgn="auto">
              <a:spcAft>
                <a:spcPts val="0"/>
              </a:spcAft>
              <a:buFont typeface="Arial" pitchFamily="34" charset="0"/>
              <a:buNone/>
              <a:defRPr/>
            </a:pPr>
            <a:r>
              <a:rPr lang="en-US" dirty="0"/>
              <a:t>	</a:t>
            </a:r>
            <a:r>
              <a:rPr lang="en-US" dirty="0" smtClean="0"/>
              <a:t>Contoh:</a:t>
            </a:r>
          </a:p>
          <a:p>
            <a:pPr marL="804863" indent="-341313" algn="just" fontAlgn="auto">
              <a:spcAft>
                <a:spcPts val="0"/>
              </a:spcAft>
              <a:buFont typeface="Arial" pitchFamily="34" charset="0"/>
              <a:buChar char="•"/>
              <a:defRPr/>
            </a:pPr>
            <a:r>
              <a:rPr lang="en-US" dirty="0" smtClean="0"/>
              <a:t>Efisiensi biaya PT. X paling rendah sebesar 80% dari kriteria ideal yang ditetapkan.</a:t>
            </a:r>
          </a:p>
          <a:p>
            <a:pPr marL="804863" indent="-341313" algn="just" fontAlgn="auto">
              <a:spcAft>
                <a:spcPts val="0"/>
              </a:spcAft>
              <a:buFont typeface="Arial" pitchFamily="34" charset="0"/>
              <a:buChar char="•"/>
              <a:defRPr/>
            </a:pPr>
            <a:r>
              <a:rPr lang="en-US" dirty="0" smtClean="0"/>
              <a:t>Daya tahan auditor dalam melakukan pekerjaannya tidak lebih dari 5 jam per harinya.</a:t>
            </a:r>
          </a:p>
          <a:p>
            <a:pPr marL="514350" indent="-514350" algn="just" fontAlgn="auto">
              <a:spcAft>
                <a:spcPts val="0"/>
              </a:spcAft>
              <a:buFont typeface="Arial" pitchFamily="34" charset="0"/>
              <a:buNone/>
              <a:defRPr/>
            </a:pPr>
            <a:endParaRPr lang="en-US" dirty="0" smtClean="0"/>
          </a:p>
          <a:p>
            <a:pPr marL="463550" indent="-463550" algn="just" fontAlgn="auto">
              <a:spcAft>
                <a:spcPts val="0"/>
              </a:spcAft>
              <a:buFont typeface="Arial" pitchFamily="34" charset="0"/>
              <a:buAutoNum type="arabicPeriod" startAt="2"/>
              <a:defRPr/>
            </a:pPr>
            <a:r>
              <a:rPr lang="en-US" dirty="0" smtClean="0"/>
              <a:t>Hipotesis komparatif</a:t>
            </a:r>
          </a:p>
          <a:p>
            <a:pPr marL="514350" indent="-514350" algn="just" fontAlgn="auto">
              <a:spcAft>
                <a:spcPts val="0"/>
              </a:spcAft>
              <a:buFont typeface="Arial" pitchFamily="34" charset="0"/>
              <a:buNone/>
              <a:defRPr/>
            </a:pPr>
            <a:r>
              <a:rPr lang="en-US" dirty="0" smtClean="0"/>
              <a:t>	Contoh:</a:t>
            </a:r>
          </a:p>
          <a:p>
            <a:pPr marL="804863" indent="-341313" algn="just" fontAlgn="auto">
              <a:spcAft>
                <a:spcPts val="0"/>
              </a:spcAft>
              <a:buFont typeface="Arial" pitchFamily="34" charset="0"/>
              <a:buChar char="•"/>
              <a:defRPr/>
            </a:pPr>
            <a:r>
              <a:rPr lang="en-US" dirty="0" smtClean="0"/>
              <a:t>Pembebanan BOP dengan metode ABC lebih baik dibandingkan dengan metode konvensional.</a:t>
            </a:r>
          </a:p>
          <a:p>
            <a:pPr marL="804863" indent="-341313" algn="just" fontAlgn="auto">
              <a:spcAft>
                <a:spcPts val="0"/>
              </a:spcAft>
              <a:buFont typeface="Arial" pitchFamily="34" charset="0"/>
              <a:buChar char="•"/>
              <a:defRPr/>
            </a:pPr>
            <a:r>
              <a:rPr lang="en-US" dirty="0" smtClean="0"/>
              <a:t>Kualitas hasil auditor yang berpendidikan luar negeri lebih baik daripada auditor yang berpendidikan dalam negeri.</a:t>
            </a:r>
          </a:p>
          <a:p>
            <a:pPr marL="804863" indent="-341313" algn="just" fontAlgn="auto">
              <a:spcAft>
                <a:spcPts val="0"/>
              </a:spcAft>
              <a:buFont typeface="Arial" pitchFamily="34" charset="0"/>
              <a:buNone/>
              <a:defRPr/>
            </a:pPr>
            <a:endParaRPr lang="en-US" dirty="0" smtClean="0"/>
          </a:p>
          <a:p>
            <a:pPr marL="514350" indent="-514350" algn="just" fontAlgn="auto">
              <a:spcAft>
                <a:spcPts val="0"/>
              </a:spcAft>
              <a:buFont typeface="Arial" pitchFamily="34" charset="0"/>
              <a:buAutoNum type="arabicPeriod" startAt="3"/>
              <a:defRPr/>
            </a:pPr>
            <a:r>
              <a:rPr lang="en-US" dirty="0" smtClean="0"/>
              <a:t>Hipotesis </a:t>
            </a:r>
            <a:r>
              <a:rPr lang="en-US" dirty="0" err="1" smtClean="0"/>
              <a:t>asosiatif</a:t>
            </a:r>
            <a:endParaRPr lang="en-US" dirty="0" smtClean="0"/>
          </a:p>
          <a:p>
            <a:pPr marL="514350" indent="-514350" algn="just" fontAlgn="auto">
              <a:spcAft>
                <a:spcPts val="0"/>
              </a:spcAft>
              <a:buFont typeface="Arial" pitchFamily="34" charset="0"/>
              <a:buNone/>
              <a:defRPr/>
            </a:pPr>
            <a:r>
              <a:rPr lang="en-US" dirty="0" smtClean="0"/>
              <a:t>	Contoh: Nilai tambah ekonomi memiliki pengaruh yang signifikan terhadap harga saham</a:t>
            </a:r>
          </a:p>
          <a:p>
            <a:pPr marL="514350" indent="-514350" algn="just" fontAlgn="auto">
              <a:spcAft>
                <a:spcPts val="0"/>
              </a:spcAft>
              <a:buFont typeface="Arial" pitchFamily="34" charset="0"/>
              <a:buNone/>
              <a:defRPr/>
            </a:pPr>
            <a:endParaRPr lang="en-US" dirty="0"/>
          </a:p>
        </p:txBody>
      </p:sp>
    </p:spTree>
  </p:cSld>
  <p:clrMapOvr>
    <a:masterClrMapping/>
  </p:clrMapOvr>
  <p:transition>
    <p:dissolv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style>
          <a:lnRef idx="1">
            <a:schemeClr val="accent1"/>
          </a:lnRef>
          <a:fillRef idx="2">
            <a:schemeClr val="accent1"/>
          </a:fillRef>
          <a:effectRef idx="1">
            <a:schemeClr val="accent1"/>
          </a:effectRef>
          <a:fontRef idx="minor">
            <a:schemeClr val="dk1"/>
          </a:fontRef>
        </p:style>
        <p:txBody>
          <a:bodyPr rtlCol="0">
            <a:normAutofit/>
          </a:bodyPr>
          <a:lstStyle/>
          <a:p>
            <a:pPr marL="0" indent="0" algn="just" fontAlgn="auto">
              <a:spcAft>
                <a:spcPts val="0"/>
              </a:spcAft>
              <a:buFont typeface="Arial" pitchFamily="34" charset="0"/>
              <a:buNone/>
              <a:defRPr/>
            </a:pPr>
            <a:r>
              <a:rPr lang="en-US" dirty="0" smtClean="0"/>
              <a:t>Dari jenis hipotesis yang disusun, selanjutnya guna keperluan pengujian hipotesis, hipotesis kerja tersebut dibuat menjadi hipotesis statistik.</a:t>
            </a:r>
          </a:p>
          <a:p>
            <a:pPr marL="0" indent="0" algn="just" fontAlgn="auto">
              <a:spcAft>
                <a:spcPts val="0"/>
              </a:spcAft>
              <a:buFont typeface="Arial" pitchFamily="34" charset="0"/>
              <a:buNone/>
              <a:defRPr/>
            </a:pPr>
            <a:endParaRPr lang="en-US" dirty="0" smtClean="0"/>
          </a:p>
          <a:p>
            <a:pPr marL="0" indent="0" algn="just" fontAlgn="auto">
              <a:spcAft>
                <a:spcPts val="0"/>
              </a:spcAft>
              <a:buFont typeface="Arial" pitchFamily="34" charset="0"/>
              <a:buNone/>
              <a:defRPr/>
            </a:pPr>
            <a:r>
              <a:rPr lang="en-US" dirty="0" smtClean="0"/>
              <a:t>Hipotesis statistik biasanya dinyatakan dalam bentuk hipotesis nol (H</a:t>
            </a:r>
            <a:r>
              <a:rPr lang="en-US" baseline="-25000" dirty="0" smtClean="0"/>
              <a:t>0</a:t>
            </a:r>
            <a:r>
              <a:rPr lang="en-US" dirty="0" smtClean="0"/>
              <a:t>) dan hipotesis alternatif (Ha)</a:t>
            </a:r>
          </a:p>
          <a:p>
            <a:pPr marL="0" indent="0" algn="just" fontAlgn="auto">
              <a:spcAft>
                <a:spcPts val="0"/>
              </a:spcAft>
              <a:buFont typeface="Arial" pitchFamily="34" charset="0"/>
              <a:buNone/>
              <a:defRPr/>
            </a:pPr>
            <a:endParaRPr lang="en-US" dirty="0"/>
          </a:p>
        </p:txBody>
      </p:sp>
    </p:spTree>
  </p:cSld>
  <p:clrMapOvr>
    <a:masterClrMapping/>
  </p:clrMapOvr>
  <p:transition>
    <p:dissolv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371600" y="274638"/>
            <a:ext cx="7391400" cy="744537"/>
          </a:xfrm>
        </p:spPr>
        <p:txBody>
          <a:bodyPr/>
          <a:lstStyle/>
          <a:p>
            <a:pPr eaLnBrk="1" hangingPunct="1"/>
            <a:r>
              <a:rPr lang="en-US" sz="2100" smtClean="0">
                <a:latin typeface="Tahoma" pitchFamily="34" charset="0"/>
              </a:rPr>
              <a:t>DALAM SEBUAH PENELITIAN HIPOTESIS DAPAT DINYATAKAN DALAM BEBERAPA BENTUK</a:t>
            </a:r>
            <a:endParaRPr lang="en-US" smtClean="0"/>
          </a:p>
        </p:txBody>
      </p:sp>
      <p:sp>
        <p:nvSpPr>
          <p:cNvPr id="62467" name="Rectangle 3"/>
          <p:cNvSpPr>
            <a:spLocks noGrp="1" noChangeArrowheads="1"/>
          </p:cNvSpPr>
          <p:nvPr>
            <p:ph type="body" idx="1"/>
          </p:nvPr>
        </p:nvSpPr>
        <p:spPr>
          <a:xfrm>
            <a:off x="457200" y="1336675"/>
            <a:ext cx="8229600" cy="4411663"/>
          </a:xfrm>
        </p:spPr>
        <p:txBody>
          <a:bodyPr/>
          <a:lstStyle/>
          <a:p>
            <a:pPr marL="571500" indent="-571500" eaLnBrk="1" hangingPunct="1">
              <a:buFont typeface="Wingdings" pitchFamily="2" charset="2"/>
              <a:buAutoNum type="arabicPeriod"/>
              <a:defRPr/>
            </a:pPr>
            <a:r>
              <a:rPr lang="en-US" dirty="0" err="1" smtClean="0"/>
              <a:t>Hipotesis</a:t>
            </a:r>
            <a:r>
              <a:rPr lang="en-US" dirty="0" smtClean="0"/>
              <a:t> </a:t>
            </a:r>
            <a:r>
              <a:rPr lang="en-US" dirty="0" err="1" smtClean="0"/>
              <a:t>Nol</a:t>
            </a:r>
            <a:endParaRPr lang="en-US" dirty="0" smtClean="0"/>
          </a:p>
          <a:p>
            <a:pPr marL="571500" indent="-571500" algn="just" eaLnBrk="1" hangingPunct="1">
              <a:buFontTx/>
              <a:buNone/>
              <a:defRPr/>
            </a:pPr>
            <a:r>
              <a:rPr lang="en-US" sz="1700" dirty="0" smtClean="0">
                <a:latin typeface="Tahoma" pitchFamily="34" charset="0"/>
              </a:rPr>
              <a:t>	</a:t>
            </a:r>
            <a:r>
              <a:rPr lang="en-US" sz="1700" dirty="0" err="1" smtClean="0">
                <a:latin typeface="Tahoma" pitchFamily="34" charset="0"/>
              </a:rPr>
              <a:t>Merupakan</a:t>
            </a:r>
            <a:r>
              <a:rPr lang="en-US" sz="1700" dirty="0" smtClean="0">
                <a:latin typeface="Tahoma" pitchFamily="34" charset="0"/>
              </a:rPr>
              <a:t> </a:t>
            </a:r>
            <a:r>
              <a:rPr lang="en-US" sz="1700" dirty="0" err="1" smtClean="0">
                <a:latin typeface="Tahoma" pitchFamily="34" charset="0"/>
              </a:rPr>
              <a:t>hipotesis</a:t>
            </a:r>
            <a:r>
              <a:rPr lang="en-US" sz="1700" dirty="0" smtClean="0">
                <a:latin typeface="Tahoma" pitchFamily="34" charset="0"/>
              </a:rPr>
              <a:t> yang </a:t>
            </a:r>
            <a:r>
              <a:rPr lang="en-US" sz="1700" dirty="0" err="1" smtClean="0">
                <a:latin typeface="Tahoma" pitchFamily="34" charset="0"/>
              </a:rPr>
              <a:t>menyatakan</a:t>
            </a:r>
            <a:r>
              <a:rPr lang="en-US" sz="1700" dirty="0" smtClean="0">
                <a:latin typeface="Tahoma" pitchFamily="34" charset="0"/>
              </a:rPr>
              <a:t> </a:t>
            </a:r>
            <a:r>
              <a:rPr lang="en-US" sz="1700" dirty="0" err="1" smtClean="0">
                <a:latin typeface="Tahoma" pitchFamily="34" charset="0"/>
              </a:rPr>
              <a:t>hubungan</a:t>
            </a:r>
            <a:r>
              <a:rPr lang="en-US" sz="1700" dirty="0" smtClean="0">
                <a:latin typeface="Tahoma" pitchFamily="34" charset="0"/>
              </a:rPr>
              <a:t> </a:t>
            </a:r>
            <a:r>
              <a:rPr lang="en-US" sz="1700" dirty="0" err="1" smtClean="0">
                <a:latin typeface="Tahoma" pitchFamily="34" charset="0"/>
              </a:rPr>
              <a:t>atau</a:t>
            </a:r>
            <a:r>
              <a:rPr lang="en-US" sz="1700" dirty="0" smtClean="0">
                <a:latin typeface="Tahoma" pitchFamily="34" charset="0"/>
              </a:rPr>
              <a:t> </a:t>
            </a:r>
            <a:r>
              <a:rPr lang="en-US" sz="1700" dirty="0" err="1" smtClean="0">
                <a:latin typeface="Tahoma" pitchFamily="34" charset="0"/>
              </a:rPr>
              <a:t>pengaruh</a:t>
            </a:r>
            <a:r>
              <a:rPr lang="en-US" sz="1700" dirty="0" smtClean="0">
                <a:latin typeface="Tahoma" pitchFamily="34" charset="0"/>
              </a:rPr>
              <a:t> </a:t>
            </a:r>
            <a:r>
              <a:rPr lang="en-US" sz="1700" dirty="0" err="1" smtClean="0">
                <a:latin typeface="Tahoma" pitchFamily="34" charset="0"/>
              </a:rPr>
              <a:t>antar</a:t>
            </a:r>
            <a:r>
              <a:rPr lang="en-US" sz="1700" dirty="0" smtClean="0">
                <a:latin typeface="Tahoma" pitchFamily="34" charset="0"/>
              </a:rPr>
              <a:t> </a:t>
            </a:r>
            <a:r>
              <a:rPr lang="en-US" sz="1700" dirty="0" err="1" smtClean="0">
                <a:latin typeface="Tahoma" pitchFamily="34" charset="0"/>
              </a:rPr>
              <a:t>variabel</a:t>
            </a:r>
            <a:r>
              <a:rPr lang="en-US" sz="1700" dirty="0" smtClean="0">
                <a:latin typeface="Tahoma" pitchFamily="34" charset="0"/>
              </a:rPr>
              <a:t> </a:t>
            </a:r>
            <a:r>
              <a:rPr lang="en-US" sz="1700" dirty="0" err="1" smtClean="0">
                <a:latin typeface="Tahoma" pitchFamily="34" charset="0"/>
              </a:rPr>
              <a:t>sama</a:t>
            </a:r>
            <a:r>
              <a:rPr lang="en-US" sz="1700" dirty="0" smtClean="0">
                <a:latin typeface="Tahoma" pitchFamily="34" charset="0"/>
              </a:rPr>
              <a:t> </a:t>
            </a:r>
            <a:r>
              <a:rPr lang="en-US" sz="1700" dirty="0" err="1" smtClean="0">
                <a:latin typeface="Tahoma" pitchFamily="34" charset="0"/>
              </a:rPr>
              <a:t>dengan</a:t>
            </a:r>
            <a:r>
              <a:rPr lang="en-US" sz="1700" dirty="0" smtClean="0">
                <a:latin typeface="Tahoma" pitchFamily="34" charset="0"/>
              </a:rPr>
              <a:t> nol.  </a:t>
            </a:r>
            <a:r>
              <a:rPr lang="en-US" sz="1700" dirty="0" err="1" smtClean="0">
                <a:latin typeface="Tahoma" pitchFamily="34" charset="0"/>
              </a:rPr>
              <a:t>Atau</a:t>
            </a:r>
            <a:r>
              <a:rPr lang="en-US" sz="1700" dirty="0" smtClean="0">
                <a:latin typeface="Tahoma" pitchFamily="34" charset="0"/>
              </a:rPr>
              <a:t> </a:t>
            </a:r>
            <a:r>
              <a:rPr lang="en-US" sz="1700" dirty="0" err="1" smtClean="0">
                <a:latin typeface="Tahoma" pitchFamily="34" charset="0"/>
              </a:rPr>
              <a:t>dengan</a:t>
            </a:r>
            <a:r>
              <a:rPr lang="en-US" sz="1700" dirty="0" smtClean="0">
                <a:latin typeface="Tahoma" pitchFamily="34" charset="0"/>
              </a:rPr>
              <a:t> </a:t>
            </a:r>
            <a:r>
              <a:rPr lang="en-US" sz="1700" dirty="0" err="1" smtClean="0">
                <a:latin typeface="Tahoma" pitchFamily="34" charset="0"/>
              </a:rPr>
              <a:t>kata</a:t>
            </a:r>
            <a:r>
              <a:rPr lang="en-US" sz="1700" dirty="0" smtClean="0">
                <a:latin typeface="Tahoma" pitchFamily="34" charset="0"/>
              </a:rPr>
              <a:t> lain </a:t>
            </a:r>
            <a:r>
              <a:rPr lang="en-US" sz="1700" dirty="0" err="1" smtClean="0">
                <a:latin typeface="Tahoma" pitchFamily="34" charset="0"/>
              </a:rPr>
              <a:t>tidak</a:t>
            </a:r>
            <a:r>
              <a:rPr lang="en-US" sz="1700" dirty="0" smtClean="0">
                <a:latin typeface="Tahoma" pitchFamily="34" charset="0"/>
              </a:rPr>
              <a:t> </a:t>
            </a:r>
            <a:r>
              <a:rPr lang="en-US" sz="1700" dirty="0" err="1" smtClean="0">
                <a:latin typeface="Tahoma" pitchFamily="34" charset="0"/>
              </a:rPr>
              <a:t>terdapat</a:t>
            </a:r>
            <a:r>
              <a:rPr lang="en-US" sz="1700" dirty="0" smtClean="0">
                <a:latin typeface="Tahoma" pitchFamily="34" charset="0"/>
              </a:rPr>
              <a:t> </a:t>
            </a:r>
            <a:r>
              <a:rPr lang="en-US" sz="1700" dirty="0" err="1" smtClean="0">
                <a:latin typeface="Tahoma" pitchFamily="34" charset="0"/>
              </a:rPr>
              <a:t>perbedaan</a:t>
            </a:r>
            <a:r>
              <a:rPr lang="en-US" sz="1700" dirty="0" smtClean="0">
                <a:latin typeface="Tahoma" pitchFamily="34" charset="0"/>
              </a:rPr>
              <a:t>, </a:t>
            </a:r>
            <a:r>
              <a:rPr lang="en-US" sz="1700" dirty="0" err="1" smtClean="0">
                <a:latin typeface="Tahoma" pitchFamily="34" charset="0"/>
              </a:rPr>
              <a:t>hubungan</a:t>
            </a:r>
            <a:r>
              <a:rPr lang="en-US" sz="1700" dirty="0" smtClean="0">
                <a:latin typeface="Tahoma" pitchFamily="34" charset="0"/>
              </a:rPr>
              <a:t> </a:t>
            </a:r>
            <a:r>
              <a:rPr lang="en-US" sz="1700" dirty="0" err="1" smtClean="0">
                <a:latin typeface="Tahoma" pitchFamily="34" charset="0"/>
              </a:rPr>
              <a:t>atau</a:t>
            </a:r>
            <a:r>
              <a:rPr lang="en-US" sz="1700" dirty="0" smtClean="0">
                <a:latin typeface="Tahoma" pitchFamily="34" charset="0"/>
              </a:rPr>
              <a:t> </a:t>
            </a:r>
            <a:r>
              <a:rPr lang="en-US" sz="1700" dirty="0" err="1" smtClean="0">
                <a:latin typeface="Tahoma" pitchFamily="34" charset="0"/>
              </a:rPr>
              <a:t>pengaruh</a:t>
            </a:r>
            <a:r>
              <a:rPr lang="en-US" sz="1700" dirty="0" smtClean="0">
                <a:latin typeface="Tahoma" pitchFamily="34" charset="0"/>
              </a:rPr>
              <a:t> </a:t>
            </a:r>
            <a:r>
              <a:rPr lang="en-US" sz="1700" dirty="0" err="1" smtClean="0">
                <a:latin typeface="Tahoma" pitchFamily="34" charset="0"/>
              </a:rPr>
              <a:t>antar</a:t>
            </a:r>
            <a:r>
              <a:rPr lang="en-US" sz="1700" dirty="0" smtClean="0">
                <a:latin typeface="Tahoma" pitchFamily="34" charset="0"/>
              </a:rPr>
              <a:t> </a:t>
            </a:r>
            <a:r>
              <a:rPr lang="en-US" sz="1700" dirty="0" err="1" smtClean="0">
                <a:latin typeface="Tahoma" pitchFamily="34" charset="0"/>
              </a:rPr>
              <a:t>variabel</a:t>
            </a:r>
            <a:r>
              <a:rPr lang="en-US" sz="1700" dirty="0" smtClean="0">
                <a:latin typeface="Tahoma" pitchFamily="34" charset="0"/>
              </a:rPr>
              <a:t>.</a:t>
            </a:r>
          </a:p>
          <a:p>
            <a:pPr marL="571500" indent="-571500" algn="just" eaLnBrk="1" hangingPunct="1">
              <a:buFontTx/>
              <a:buNone/>
              <a:defRPr/>
            </a:pPr>
            <a:r>
              <a:rPr lang="en-US" sz="1700" dirty="0" smtClean="0">
                <a:latin typeface="Tahoma" pitchFamily="34" charset="0"/>
              </a:rPr>
              <a:t>	</a:t>
            </a:r>
            <a:r>
              <a:rPr lang="en-US" sz="1600" dirty="0" smtClean="0"/>
              <a:t>H0 : r = 0, </a:t>
            </a:r>
            <a:r>
              <a:rPr lang="en-US" sz="1600" dirty="0" err="1" smtClean="0"/>
              <a:t>tidak</a:t>
            </a:r>
            <a:r>
              <a:rPr lang="en-US" sz="1600" dirty="0" smtClean="0"/>
              <a:t> </a:t>
            </a:r>
            <a:r>
              <a:rPr lang="en-US" sz="1600" dirty="0" err="1" smtClean="0"/>
              <a:t>terdapat</a:t>
            </a:r>
            <a:r>
              <a:rPr lang="en-US" sz="1600" dirty="0" smtClean="0"/>
              <a:t> </a:t>
            </a:r>
            <a:r>
              <a:rPr lang="en-US" sz="1600" dirty="0" err="1" smtClean="0"/>
              <a:t>pengaruh</a:t>
            </a:r>
            <a:r>
              <a:rPr lang="en-US" sz="1600" dirty="0" smtClean="0"/>
              <a:t> yang </a:t>
            </a:r>
            <a:r>
              <a:rPr lang="en-US" sz="1600" dirty="0" err="1" smtClean="0"/>
              <a:t>signifikan</a:t>
            </a:r>
            <a:r>
              <a:rPr lang="en-US" sz="1600" dirty="0" smtClean="0"/>
              <a:t> </a:t>
            </a:r>
            <a:r>
              <a:rPr lang="en-US" sz="1600" dirty="0" err="1" smtClean="0"/>
              <a:t>antara</a:t>
            </a:r>
            <a:r>
              <a:rPr lang="en-US" sz="1600" dirty="0" smtClean="0"/>
              <a:t> </a:t>
            </a:r>
            <a:r>
              <a:rPr lang="en-US" sz="1600" dirty="0" err="1" smtClean="0"/>
              <a:t>nilai</a:t>
            </a:r>
            <a:r>
              <a:rPr lang="en-US" sz="1600" dirty="0" smtClean="0"/>
              <a:t> </a:t>
            </a:r>
            <a:r>
              <a:rPr lang="en-US" sz="1600" dirty="0" err="1" smtClean="0"/>
              <a:t>tambah</a:t>
            </a:r>
            <a:r>
              <a:rPr lang="en-US" sz="1600" dirty="0" smtClean="0"/>
              <a:t> </a:t>
            </a:r>
            <a:r>
              <a:rPr lang="en-US" sz="1600" dirty="0" err="1" smtClean="0"/>
              <a:t>ekonomis</a:t>
            </a:r>
            <a:r>
              <a:rPr lang="en-US" sz="1600" dirty="0" smtClean="0"/>
              <a:t> </a:t>
            </a:r>
          </a:p>
          <a:p>
            <a:pPr marL="571500" indent="-571500" algn="just" eaLnBrk="1" hangingPunct="1">
              <a:buFontTx/>
              <a:buNone/>
              <a:defRPr/>
            </a:pPr>
            <a:r>
              <a:rPr lang="en-US" sz="1600" dirty="0" smtClean="0"/>
              <a:t>                           </a:t>
            </a:r>
            <a:r>
              <a:rPr lang="en-US" sz="1600" dirty="0" err="1" smtClean="0"/>
              <a:t>dengan</a:t>
            </a:r>
            <a:r>
              <a:rPr lang="en-US" sz="1600" dirty="0" smtClean="0"/>
              <a:t> </a:t>
            </a:r>
            <a:r>
              <a:rPr lang="en-US" sz="1600" dirty="0" err="1" smtClean="0"/>
              <a:t>harga</a:t>
            </a:r>
            <a:r>
              <a:rPr lang="en-US" sz="1600" dirty="0" smtClean="0"/>
              <a:t> </a:t>
            </a:r>
            <a:r>
              <a:rPr lang="en-US" sz="1600" dirty="0" err="1" smtClean="0"/>
              <a:t>saham</a:t>
            </a:r>
            <a:r>
              <a:rPr lang="en-US" sz="1600" dirty="0" smtClean="0"/>
              <a:t>.</a:t>
            </a:r>
            <a:endParaRPr lang="en-US" sz="1300" dirty="0" smtClean="0"/>
          </a:p>
          <a:p>
            <a:pPr marL="571500" indent="-571500" algn="just" eaLnBrk="1" hangingPunct="1">
              <a:buFontTx/>
              <a:buNone/>
              <a:defRPr/>
            </a:pPr>
            <a:endParaRPr lang="en-US" sz="1700" dirty="0" smtClean="0">
              <a:latin typeface="Tahoma" pitchFamily="34" charset="0"/>
            </a:endParaRPr>
          </a:p>
          <a:p>
            <a:pPr marL="571500" indent="-571500" eaLnBrk="1" hangingPunct="1">
              <a:buFont typeface="Wingdings" pitchFamily="2" charset="2"/>
              <a:buAutoNum type="arabicPeriod" startAt="2"/>
              <a:defRPr/>
            </a:pPr>
            <a:r>
              <a:rPr lang="en-US" dirty="0" err="1" smtClean="0"/>
              <a:t>Hipotesis</a:t>
            </a:r>
            <a:r>
              <a:rPr lang="en-US" dirty="0" smtClean="0"/>
              <a:t> </a:t>
            </a:r>
            <a:r>
              <a:rPr lang="en-US" dirty="0" err="1" smtClean="0"/>
              <a:t>Alternatif</a:t>
            </a:r>
            <a:endParaRPr lang="en-US" dirty="0" smtClean="0"/>
          </a:p>
          <a:p>
            <a:pPr marL="571500" indent="-571500" algn="just" eaLnBrk="1" hangingPunct="1">
              <a:buFontTx/>
              <a:buNone/>
              <a:defRPr/>
            </a:pPr>
            <a:r>
              <a:rPr lang="en-US" sz="1700" dirty="0" smtClean="0">
                <a:latin typeface="Tahoma" pitchFamily="34" charset="0"/>
              </a:rPr>
              <a:t>	</a:t>
            </a:r>
            <a:r>
              <a:rPr lang="en-US" sz="1700" dirty="0" err="1" smtClean="0">
                <a:latin typeface="Tahoma" pitchFamily="34" charset="0"/>
              </a:rPr>
              <a:t>Merupakan</a:t>
            </a:r>
            <a:r>
              <a:rPr lang="en-US" sz="1700" dirty="0" smtClean="0">
                <a:latin typeface="Tahoma" pitchFamily="34" charset="0"/>
              </a:rPr>
              <a:t> </a:t>
            </a:r>
            <a:r>
              <a:rPr lang="en-US" sz="1700" dirty="0" err="1" smtClean="0">
                <a:latin typeface="Tahoma" pitchFamily="34" charset="0"/>
              </a:rPr>
              <a:t>hipotesis</a:t>
            </a:r>
            <a:r>
              <a:rPr lang="en-US" sz="1700" dirty="0" smtClean="0">
                <a:latin typeface="Tahoma" pitchFamily="34" charset="0"/>
              </a:rPr>
              <a:t> yang </a:t>
            </a:r>
            <a:r>
              <a:rPr lang="en-US" sz="1700" dirty="0" err="1" smtClean="0">
                <a:latin typeface="Tahoma" pitchFamily="34" charset="0"/>
              </a:rPr>
              <a:t>menyatakan</a:t>
            </a:r>
            <a:r>
              <a:rPr lang="en-US" sz="1700" dirty="0" smtClean="0">
                <a:latin typeface="Tahoma" pitchFamily="34" charset="0"/>
              </a:rPr>
              <a:t> </a:t>
            </a:r>
            <a:r>
              <a:rPr lang="en-US" sz="1700" dirty="0" err="1" smtClean="0">
                <a:latin typeface="Tahoma" pitchFamily="34" charset="0"/>
              </a:rPr>
              <a:t>adanya</a:t>
            </a:r>
            <a:r>
              <a:rPr lang="en-US" sz="1700" dirty="0" smtClean="0">
                <a:latin typeface="Tahoma" pitchFamily="34" charset="0"/>
              </a:rPr>
              <a:t> </a:t>
            </a:r>
            <a:r>
              <a:rPr lang="en-US" sz="1700" dirty="0" err="1" smtClean="0">
                <a:latin typeface="Tahoma" pitchFamily="34" charset="0"/>
              </a:rPr>
              <a:t>perbedaan</a:t>
            </a:r>
            <a:r>
              <a:rPr lang="en-US" sz="1700" dirty="0" smtClean="0">
                <a:latin typeface="Tahoma" pitchFamily="34" charset="0"/>
              </a:rPr>
              <a:t>, </a:t>
            </a:r>
            <a:r>
              <a:rPr lang="en-US" sz="1700" dirty="0" err="1" smtClean="0">
                <a:latin typeface="Tahoma" pitchFamily="34" charset="0"/>
              </a:rPr>
              <a:t>hubungan</a:t>
            </a:r>
            <a:r>
              <a:rPr lang="en-US" sz="1700" dirty="0" smtClean="0">
                <a:latin typeface="Tahoma" pitchFamily="34" charset="0"/>
              </a:rPr>
              <a:t> </a:t>
            </a:r>
            <a:r>
              <a:rPr lang="en-US" sz="1700" dirty="0" err="1" smtClean="0">
                <a:latin typeface="Tahoma" pitchFamily="34" charset="0"/>
              </a:rPr>
              <a:t>atau</a:t>
            </a:r>
            <a:r>
              <a:rPr lang="en-US" sz="1700" dirty="0" smtClean="0">
                <a:latin typeface="Tahoma" pitchFamily="34" charset="0"/>
              </a:rPr>
              <a:t> </a:t>
            </a:r>
            <a:r>
              <a:rPr lang="en-US" sz="1700" dirty="0" err="1" smtClean="0">
                <a:latin typeface="Tahoma" pitchFamily="34" charset="0"/>
              </a:rPr>
              <a:t>pengaruh</a:t>
            </a:r>
            <a:r>
              <a:rPr lang="en-US" sz="1700" dirty="0" smtClean="0">
                <a:latin typeface="Tahoma" pitchFamily="34" charset="0"/>
              </a:rPr>
              <a:t> </a:t>
            </a:r>
            <a:r>
              <a:rPr lang="en-US" sz="1700" dirty="0" err="1" smtClean="0">
                <a:latin typeface="Tahoma" pitchFamily="34" charset="0"/>
              </a:rPr>
              <a:t>antar</a:t>
            </a:r>
            <a:r>
              <a:rPr lang="en-US" sz="1700" dirty="0" smtClean="0">
                <a:latin typeface="Tahoma" pitchFamily="34" charset="0"/>
              </a:rPr>
              <a:t> </a:t>
            </a:r>
            <a:r>
              <a:rPr lang="en-US" sz="1700" dirty="0" err="1" smtClean="0">
                <a:latin typeface="Tahoma" pitchFamily="34" charset="0"/>
              </a:rPr>
              <a:t>variabel</a:t>
            </a:r>
            <a:r>
              <a:rPr lang="en-US" sz="1700" dirty="0" smtClean="0">
                <a:latin typeface="Tahoma" pitchFamily="34" charset="0"/>
              </a:rPr>
              <a:t> </a:t>
            </a:r>
            <a:r>
              <a:rPr lang="en-US" sz="1700" dirty="0" err="1" smtClean="0">
                <a:latin typeface="Tahoma" pitchFamily="34" charset="0"/>
              </a:rPr>
              <a:t>tidak</a:t>
            </a:r>
            <a:r>
              <a:rPr lang="en-US" sz="1700" dirty="0" smtClean="0">
                <a:latin typeface="Tahoma" pitchFamily="34" charset="0"/>
              </a:rPr>
              <a:t> </a:t>
            </a:r>
            <a:r>
              <a:rPr lang="en-US" sz="1700" dirty="0" err="1" smtClean="0">
                <a:latin typeface="Tahoma" pitchFamily="34" charset="0"/>
              </a:rPr>
              <a:t>sama</a:t>
            </a:r>
            <a:r>
              <a:rPr lang="en-US" sz="1700" dirty="0" smtClean="0">
                <a:latin typeface="Tahoma" pitchFamily="34" charset="0"/>
              </a:rPr>
              <a:t> </a:t>
            </a:r>
            <a:r>
              <a:rPr lang="en-US" sz="1700" dirty="0" err="1" smtClean="0">
                <a:latin typeface="Tahoma" pitchFamily="34" charset="0"/>
              </a:rPr>
              <a:t>dengan</a:t>
            </a:r>
            <a:r>
              <a:rPr lang="en-US" sz="1700" dirty="0" smtClean="0">
                <a:latin typeface="Tahoma" pitchFamily="34" charset="0"/>
              </a:rPr>
              <a:t> nol.  </a:t>
            </a:r>
            <a:r>
              <a:rPr lang="en-US" sz="1700" dirty="0" err="1" smtClean="0">
                <a:latin typeface="Tahoma" pitchFamily="34" charset="0"/>
              </a:rPr>
              <a:t>Atau</a:t>
            </a:r>
            <a:r>
              <a:rPr lang="en-US" sz="1700" dirty="0" smtClean="0">
                <a:latin typeface="Tahoma" pitchFamily="34" charset="0"/>
              </a:rPr>
              <a:t> </a:t>
            </a:r>
            <a:r>
              <a:rPr lang="en-US" sz="1700" dirty="0" err="1" smtClean="0">
                <a:latin typeface="Tahoma" pitchFamily="34" charset="0"/>
              </a:rPr>
              <a:t>dengan</a:t>
            </a:r>
            <a:r>
              <a:rPr lang="en-US" sz="1700" dirty="0" smtClean="0">
                <a:latin typeface="Tahoma" pitchFamily="34" charset="0"/>
              </a:rPr>
              <a:t> </a:t>
            </a:r>
            <a:r>
              <a:rPr lang="en-US" sz="1700" dirty="0" err="1" smtClean="0">
                <a:latin typeface="Tahoma" pitchFamily="34" charset="0"/>
              </a:rPr>
              <a:t>kata</a:t>
            </a:r>
            <a:r>
              <a:rPr lang="en-US" sz="1700" dirty="0" smtClean="0">
                <a:latin typeface="Tahoma" pitchFamily="34" charset="0"/>
              </a:rPr>
              <a:t> lain </a:t>
            </a:r>
            <a:r>
              <a:rPr lang="en-US" sz="1700" dirty="0" err="1" smtClean="0">
                <a:latin typeface="Tahoma" pitchFamily="34" charset="0"/>
              </a:rPr>
              <a:t>terdapat</a:t>
            </a:r>
            <a:r>
              <a:rPr lang="en-US" sz="1700" dirty="0" smtClean="0">
                <a:latin typeface="Tahoma" pitchFamily="34" charset="0"/>
              </a:rPr>
              <a:t> </a:t>
            </a:r>
            <a:r>
              <a:rPr lang="en-US" sz="1700" dirty="0" err="1" smtClean="0">
                <a:latin typeface="Tahoma" pitchFamily="34" charset="0"/>
              </a:rPr>
              <a:t>perbedaan</a:t>
            </a:r>
            <a:r>
              <a:rPr lang="en-US" sz="1700" dirty="0" smtClean="0">
                <a:latin typeface="Tahoma" pitchFamily="34" charset="0"/>
              </a:rPr>
              <a:t>, </a:t>
            </a:r>
            <a:r>
              <a:rPr lang="en-US" sz="1700" dirty="0" err="1" smtClean="0">
                <a:latin typeface="Tahoma" pitchFamily="34" charset="0"/>
              </a:rPr>
              <a:t>hubungan</a:t>
            </a:r>
            <a:r>
              <a:rPr lang="en-US" sz="1700" dirty="0" smtClean="0">
                <a:latin typeface="Tahoma" pitchFamily="34" charset="0"/>
              </a:rPr>
              <a:t> </a:t>
            </a:r>
            <a:r>
              <a:rPr lang="en-US" sz="1700" dirty="0" err="1" smtClean="0">
                <a:latin typeface="Tahoma" pitchFamily="34" charset="0"/>
              </a:rPr>
              <a:t>atau</a:t>
            </a:r>
            <a:r>
              <a:rPr lang="en-US" sz="1700" dirty="0" smtClean="0">
                <a:latin typeface="Tahoma" pitchFamily="34" charset="0"/>
              </a:rPr>
              <a:t> </a:t>
            </a:r>
            <a:r>
              <a:rPr lang="en-US" sz="1700" dirty="0" err="1" smtClean="0">
                <a:latin typeface="Tahoma" pitchFamily="34" charset="0"/>
              </a:rPr>
              <a:t>pengaruh</a:t>
            </a:r>
            <a:r>
              <a:rPr lang="en-US" sz="1700" dirty="0" smtClean="0">
                <a:latin typeface="Tahoma" pitchFamily="34" charset="0"/>
              </a:rPr>
              <a:t> </a:t>
            </a:r>
            <a:r>
              <a:rPr lang="en-US" sz="1700" dirty="0" err="1" smtClean="0">
                <a:latin typeface="Tahoma" pitchFamily="34" charset="0"/>
              </a:rPr>
              <a:t>antar</a:t>
            </a:r>
            <a:r>
              <a:rPr lang="en-US" sz="1700" dirty="0" smtClean="0">
                <a:latin typeface="Tahoma" pitchFamily="34" charset="0"/>
              </a:rPr>
              <a:t> </a:t>
            </a:r>
            <a:r>
              <a:rPr lang="en-US" sz="1700" dirty="0" err="1" smtClean="0">
                <a:latin typeface="Tahoma" pitchFamily="34" charset="0"/>
              </a:rPr>
              <a:t>variabel</a:t>
            </a:r>
            <a:r>
              <a:rPr lang="en-US" sz="1700" dirty="0" smtClean="0">
                <a:latin typeface="Tahoma" pitchFamily="34" charset="0"/>
              </a:rPr>
              <a:t> (</a:t>
            </a:r>
            <a:r>
              <a:rPr lang="en-US" sz="1700" dirty="0" err="1" smtClean="0">
                <a:latin typeface="Tahoma" pitchFamily="34" charset="0"/>
              </a:rPr>
              <a:t>merupakan</a:t>
            </a:r>
            <a:r>
              <a:rPr lang="en-US" sz="1700" dirty="0" smtClean="0">
                <a:latin typeface="Tahoma" pitchFamily="34" charset="0"/>
              </a:rPr>
              <a:t> </a:t>
            </a:r>
            <a:r>
              <a:rPr lang="en-US" sz="1700" dirty="0" err="1" smtClean="0">
                <a:latin typeface="Tahoma" pitchFamily="34" charset="0"/>
              </a:rPr>
              <a:t>kebalikan</a:t>
            </a:r>
            <a:r>
              <a:rPr lang="en-US" sz="1700" dirty="0" smtClean="0">
                <a:latin typeface="Tahoma" pitchFamily="34" charset="0"/>
              </a:rPr>
              <a:t> </a:t>
            </a:r>
            <a:r>
              <a:rPr lang="en-US" sz="1700" dirty="0" err="1" smtClean="0">
                <a:latin typeface="Tahoma" pitchFamily="34" charset="0"/>
              </a:rPr>
              <a:t>dari</a:t>
            </a:r>
            <a:r>
              <a:rPr lang="en-US" sz="1700" dirty="0" smtClean="0">
                <a:latin typeface="Tahoma" pitchFamily="34" charset="0"/>
              </a:rPr>
              <a:t> </a:t>
            </a:r>
            <a:r>
              <a:rPr lang="en-US" sz="1700" dirty="0" err="1" smtClean="0">
                <a:latin typeface="Tahoma" pitchFamily="34" charset="0"/>
              </a:rPr>
              <a:t>hipotesis</a:t>
            </a:r>
            <a:r>
              <a:rPr lang="en-US" sz="1700" dirty="0" smtClean="0">
                <a:latin typeface="Tahoma" pitchFamily="34" charset="0"/>
              </a:rPr>
              <a:t> </a:t>
            </a:r>
            <a:r>
              <a:rPr lang="en-US" sz="1700" dirty="0" err="1" smtClean="0">
                <a:latin typeface="Tahoma" pitchFamily="34" charset="0"/>
              </a:rPr>
              <a:t>alternatif</a:t>
            </a:r>
            <a:r>
              <a:rPr lang="en-US" sz="1700" dirty="0" smtClean="0">
                <a:latin typeface="Tahoma" pitchFamily="34" charset="0"/>
              </a:rPr>
              <a:t>)</a:t>
            </a:r>
          </a:p>
          <a:p>
            <a:pPr marL="0" indent="0" algn="just" fontAlgn="auto">
              <a:spcAft>
                <a:spcPts val="0"/>
              </a:spcAft>
              <a:buFont typeface="Arial" pitchFamily="34" charset="0"/>
              <a:buNone/>
              <a:defRPr/>
            </a:pPr>
            <a:r>
              <a:rPr lang="en-US" sz="1600" dirty="0" smtClean="0"/>
              <a:t>          Ha : r ≠ 0, </a:t>
            </a:r>
            <a:r>
              <a:rPr lang="en-US" sz="1600" dirty="0" err="1" smtClean="0"/>
              <a:t>terdapat</a:t>
            </a:r>
            <a:r>
              <a:rPr lang="en-US" sz="1600" dirty="0" smtClean="0"/>
              <a:t> </a:t>
            </a:r>
            <a:r>
              <a:rPr lang="en-US" sz="1600" dirty="0" err="1" smtClean="0"/>
              <a:t>pengaruh</a:t>
            </a:r>
            <a:r>
              <a:rPr lang="en-US" sz="1600" dirty="0" smtClean="0"/>
              <a:t> yang </a:t>
            </a:r>
            <a:r>
              <a:rPr lang="en-US" sz="1600" dirty="0" err="1" smtClean="0"/>
              <a:t>signifikan</a:t>
            </a:r>
            <a:r>
              <a:rPr lang="en-US" sz="1600" dirty="0" smtClean="0"/>
              <a:t>  </a:t>
            </a:r>
            <a:r>
              <a:rPr lang="en-US" sz="1600" dirty="0" err="1" smtClean="0"/>
              <a:t>antara</a:t>
            </a:r>
            <a:r>
              <a:rPr lang="en-US" sz="1600" dirty="0" smtClean="0"/>
              <a:t> </a:t>
            </a:r>
            <a:r>
              <a:rPr lang="en-US" sz="1600" dirty="0" err="1" smtClean="0"/>
              <a:t>nilai</a:t>
            </a:r>
            <a:r>
              <a:rPr lang="en-US" sz="1600" dirty="0" smtClean="0"/>
              <a:t> </a:t>
            </a:r>
            <a:r>
              <a:rPr lang="en-US" sz="1600" dirty="0" err="1" smtClean="0"/>
              <a:t>tambah</a:t>
            </a:r>
            <a:r>
              <a:rPr lang="en-US" sz="1600" dirty="0" smtClean="0"/>
              <a:t> </a:t>
            </a:r>
            <a:r>
              <a:rPr lang="en-US" sz="1600" dirty="0" err="1" smtClean="0"/>
              <a:t>ekonomis</a:t>
            </a:r>
            <a:r>
              <a:rPr lang="en-US" sz="1600" dirty="0" smtClean="0"/>
              <a:t> </a:t>
            </a:r>
          </a:p>
          <a:p>
            <a:pPr marL="0" indent="0" algn="just" fontAlgn="auto">
              <a:spcAft>
                <a:spcPts val="0"/>
              </a:spcAft>
              <a:buFont typeface="Arial" pitchFamily="34" charset="0"/>
              <a:buNone/>
              <a:defRPr/>
            </a:pPr>
            <a:r>
              <a:rPr lang="en-US" sz="1600" dirty="0" smtClean="0"/>
              <a:t>                          </a:t>
            </a:r>
            <a:r>
              <a:rPr lang="en-US" sz="1600" dirty="0" err="1" smtClean="0"/>
              <a:t>dengan</a:t>
            </a:r>
            <a:r>
              <a:rPr lang="en-US" sz="1600" dirty="0" smtClean="0"/>
              <a:t> </a:t>
            </a:r>
            <a:r>
              <a:rPr lang="en-US" sz="1600" dirty="0" err="1" smtClean="0"/>
              <a:t>hargan</a:t>
            </a:r>
            <a:r>
              <a:rPr lang="en-US" sz="1600" dirty="0" smtClean="0"/>
              <a:t> </a:t>
            </a:r>
            <a:r>
              <a:rPr lang="en-US" sz="1600" dirty="0" err="1" smtClean="0"/>
              <a:t>saham</a:t>
            </a:r>
            <a:r>
              <a:rPr lang="en-US" sz="1600" dirty="0" smtClean="0"/>
              <a:t>.</a:t>
            </a:r>
          </a:p>
          <a:p>
            <a:pPr marL="571500" indent="-571500" algn="just" eaLnBrk="1" hangingPunct="1">
              <a:buFontTx/>
              <a:buNone/>
              <a:defRPr/>
            </a:pPr>
            <a:endParaRPr lang="en-US" sz="1700" dirty="0" smtClean="0">
              <a:cs typeface="Times New Roman" pitchFamily="18" charset="0"/>
            </a:endParaRPr>
          </a:p>
          <a:p>
            <a:pPr marL="571500" indent="-571500" eaLnBrk="1" hangingPunct="1">
              <a:buFont typeface="Wingdings" pitchFamily="2" charset="2"/>
              <a:buAutoNum type="arabicPeriod" startAt="2"/>
              <a:defRPr/>
            </a:pPr>
            <a:endParaRPr lang="en-US" sz="1700"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
          </a:xfrm>
        </p:spPr>
        <p:txBody>
          <a:bodyPr rtlCol="0">
            <a:normAutofit/>
          </a:bodyPr>
          <a:lstStyle/>
          <a:p>
            <a:pPr fontAlgn="auto">
              <a:spcAft>
                <a:spcPts val="0"/>
              </a:spcAft>
              <a:buFont typeface="Arial" pitchFamily="34" charset="0"/>
              <a:buNone/>
              <a:defRPr/>
            </a:pPr>
            <a:r>
              <a:rPr lang="en-US" u="sng" dirty="0" smtClean="0">
                <a:effectLst>
                  <a:outerShdw blurRad="38100" dist="38100" dir="2700000" algn="tl">
                    <a:srgbClr val="000000">
                      <a:alpha val="43137"/>
                    </a:srgbClr>
                  </a:outerShdw>
                </a:effectLst>
              </a:rPr>
              <a:t>JENIS – JENIS VARIABEL</a:t>
            </a:r>
            <a:endParaRPr lang="en-US" u="sng" dirty="0">
              <a:effectLst>
                <a:outerShdw blurRad="38100" dist="38100" dir="2700000" algn="tl">
                  <a:srgbClr val="000000">
                    <a:alpha val="43137"/>
                  </a:srgbClr>
                </a:outerShdw>
              </a:effectLst>
            </a:endParaRPr>
          </a:p>
        </p:txBody>
      </p:sp>
      <p:sp>
        <p:nvSpPr>
          <p:cNvPr id="6" name="Rectangle 5"/>
          <p:cNvSpPr/>
          <p:nvPr/>
        </p:nvSpPr>
        <p:spPr>
          <a:xfrm>
            <a:off x="152400" y="3200400"/>
            <a:ext cx="1828800" cy="609600"/>
          </a:xfrm>
          <a:prstGeom prst="rect">
            <a:avLst/>
          </a:prstGeom>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JENIS VARIABEL</a:t>
            </a:r>
          </a:p>
        </p:txBody>
      </p:sp>
      <p:sp>
        <p:nvSpPr>
          <p:cNvPr id="7" name="Rectangle 6"/>
          <p:cNvSpPr/>
          <p:nvPr/>
        </p:nvSpPr>
        <p:spPr>
          <a:xfrm>
            <a:off x="2590800" y="1447800"/>
            <a:ext cx="1981200" cy="609600"/>
          </a:xfrm>
          <a:prstGeom prst="rect">
            <a:avLst/>
          </a:prstGeom>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HUBUNGANNYA</a:t>
            </a:r>
          </a:p>
        </p:txBody>
      </p:sp>
      <p:sp>
        <p:nvSpPr>
          <p:cNvPr id="8" name="Rectangle 7"/>
          <p:cNvSpPr/>
          <p:nvPr/>
        </p:nvSpPr>
        <p:spPr>
          <a:xfrm>
            <a:off x="2590800" y="5105400"/>
            <a:ext cx="1981200" cy="609600"/>
          </a:xfrm>
          <a:prstGeom prst="rect">
            <a:avLst/>
          </a:prstGeom>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SIFATNYA</a:t>
            </a:r>
          </a:p>
        </p:txBody>
      </p:sp>
      <p:cxnSp>
        <p:nvCxnSpPr>
          <p:cNvPr id="11" name="Straight Arrow Connector 10"/>
          <p:cNvCxnSpPr>
            <a:stCxn id="6" idx="3"/>
            <a:endCxn id="7" idx="1"/>
          </p:cNvCxnSpPr>
          <p:nvPr/>
        </p:nvCxnSpPr>
        <p:spPr>
          <a:xfrm flipV="1">
            <a:off x="1981200" y="1752600"/>
            <a:ext cx="609600" cy="1752600"/>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3"/>
            <a:endCxn id="8" idx="1"/>
          </p:cNvCxnSpPr>
          <p:nvPr/>
        </p:nvCxnSpPr>
        <p:spPr>
          <a:xfrm>
            <a:off x="1981200" y="3505200"/>
            <a:ext cx="609600" cy="1905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6" idx="3"/>
          </p:cNvCxnSpPr>
          <p:nvPr/>
        </p:nvCxnSpPr>
        <p:spPr>
          <a:xfrm>
            <a:off x="1981200" y="3505200"/>
            <a:ext cx="609600" cy="1905000"/>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60425" name="TextBox 15"/>
          <p:cNvSpPr txBox="1">
            <a:spLocks noChangeArrowheads="1"/>
          </p:cNvSpPr>
          <p:nvPr/>
        </p:nvSpPr>
        <p:spPr bwMode="auto">
          <a:xfrm>
            <a:off x="2500313" y="2143125"/>
            <a:ext cx="4419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algn="just" eaLnBrk="1" hangingPunct="1"/>
            <a:r>
              <a:rPr lang="en-US" b="1">
                <a:latin typeface="Calibri" pitchFamily="34" charset="0"/>
              </a:rPr>
              <a:t>Independent Variable, Dependent Variable, Moderating Variable,  Intervening Variable</a:t>
            </a:r>
          </a:p>
        </p:txBody>
      </p:sp>
      <p:sp>
        <p:nvSpPr>
          <p:cNvPr id="60426" name="TextBox 18"/>
          <p:cNvSpPr txBox="1">
            <a:spLocks noChangeArrowheads="1"/>
          </p:cNvSpPr>
          <p:nvPr/>
        </p:nvSpPr>
        <p:spPr bwMode="auto">
          <a:xfrm>
            <a:off x="2509838" y="5786438"/>
            <a:ext cx="4419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algn="just" eaLnBrk="1" hangingPunct="1"/>
            <a:r>
              <a:rPr lang="en-US" b="1">
                <a:latin typeface="Calibri" pitchFamily="34" charset="0"/>
              </a:rPr>
              <a:t>Endogen, Eksogen, Latent, Manifest</a:t>
            </a:r>
          </a:p>
        </p:txBody>
      </p:sp>
    </p:spTree>
  </p:cSld>
  <p:clrMapOvr>
    <a:masterClrMapping/>
  </p:clrMapOvr>
  <p:transition>
    <p:dissolv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2"/>
          <p:cNvSpPr>
            <a:spLocks noGrp="1"/>
          </p:cNvSpPr>
          <p:nvPr>
            <p:ph idx="1"/>
          </p:nvPr>
        </p:nvSpPr>
        <p:spPr>
          <a:xfrm>
            <a:off x="914400" y="571500"/>
            <a:ext cx="8229600" cy="609600"/>
          </a:xfrm>
        </p:spPr>
        <p:txBody>
          <a:bodyPr/>
          <a:lstStyle/>
          <a:p>
            <a:pPr>
              <a:buFont typeface="Arial" charset="0"/>
              <a:buNone/>
            </a:pPr>
            <a:r>
              <a:rPr lang="en-US" smtClean="0"/>
              <a:t>Contoh Variabel Independen dan Dependen</a:t>
            </a:r>
          </a:p>
        </p:txBody>
      </p:sp>
      <p:sp>
        <p:nvSpPr>
          <p:cNvPr id="4" name="Rectangle 3"/>
          <p:cNvSpPr/>
          <p:nvPr/>
        </p:nvSpPr>
        <p:spPr>
          <a:xfrm>
            <a:off x="804863" y="1814513"/>
            <a:ext cx="2514600" cy="685800"/>
          </a:xfrm>
          <a:prstGeom prst="rect">
            <a:avLst/>
          </a:prstGeom>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STOCK SPLIT </a:t>
            </a:r>
          </a:p>
          <a:p>
            <a:pPr algn="ctr" fontAlgn="auto">
              <a:spcBef>
                <a:spcPts val="0"/>
              </a:spcBef>
              <a:spcAft>
                <a:spcPts val="0"/>
              </a:spcAft>
              <a:defRPr/>
            </a:pPr>
            <a:r>
              <a:rPr lang="en-US" dirty="0">
                <a:solidFill>
                  <a:schemeClr val="tx1"/>
                </a:solidFill>
              </a:rPr>
              <a:t>(Variabel Independen)</a:t>
            </a:r>
          </a:p>
        </p:txBody>
      </p:sp>
      <p:sp>
        <p:nvSpPr>
          <p:cNvPr id="5" name="Rectangle 4"/>
          <p:cNvSpPr/>
          <p:nvPr/>
        </p:nvSpPr>
        <p:spPr>
          <a:xfrm>
            <a:off x="4919663" y="1814513"/>
            <a:ext cx="2438400" cy="685800"/>
          </a:xfrm>
          <a:prstGeom prst="rect">
            <a:avLst/>
          </a:prstGeom>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HARGA SAHAM (Variabel Dependen)</a:t>
            </a:r>
          </a:p>
        </p:txBody>
      </p:sp>
      <p:cxnSp>
        <p:nvCxnSpPr>
          <p:cNvPr id="7" name="Straight Arrow Connector 6"/>
          <p:cNvCxnSpPr>
            <a:stCxn id="4" idx="3"/>
            <a:endCxn id="5" idx="1"/>
          </p:cNvCxnSpPr>
          <p:nvPr/>
        </p:nvCxnSpPr>
        <p:spPr>
          <a:xfrm>
            <a:off x="3319463" y="2157413"/>
            <a:ext cx="1600200" cy="1587"/>
          </a:xfrm>
          <a:prstGeom prst="straightConnector1">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61446" name="Content Placeholder 2"/>
          <p:cNvSpPr txBox="1">
            <a:spLocks/>
          </p:cNvSpPr>
          <p:nvPr/>
        </p:nvSpPr>
        <p:spPr bwMode="auto">
          <a:xfrm>
            <a:off x="928688" y="2857500"/>
            <a:ext cx="77295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eaLnBrk="1" hangingPunct="1">
              <a:spcBef>
                <a:spcPct val="20000"/>
              </a:spcBef>
              <a:buFont typeface="Arial" charset="0"/>
              <a:buNone/>
            </a:pPr>
            <a:r>
              <a:rPr lang="en-US" sz="3200">
                <a:latin typeface="Calibri" pitchFamily="34" charset="0"/>
              </a:rPr>
              <a:t>Contoh Variabel Moderating</a:t>
            </a:r>
          </a:p>
        </p:txBody>
      </p:sp>
      <p:sp>
        <p:nvSpPr>
          <p:cNvPr id="13" name="Rectangle 12"/>
          <p:cNvSpPr/>
          <p:nvPr/>
        </p:nvSpPr>
        <p:spPr>
          <a:xfrm>
            <a:off x="609600" y="3810000"/>
            <a:ext cx="2514600" cy="68580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KOMPETENSI AKUNTAN</a:t>
            </a:r>
          </a:p>
          <a:p>
            <a:pPr algn="ctr" fontAlgn="auto">
              <a:spcBef>
                <a:spcPts val="0"/>
              </a:spcBef>
              <a:spcAft>
                <a:spcPts val="0"/>
              </a:spcAft>
              <a:defRPr/>
            </a:pPr>
            <a:r>
              <a:rPr lang="en-US" sz="1600" dirty="0">
                <a:solidFill>
                  <a:schemeClr val="tx1"/>
                </a:solidFill>
              </a:rPr>
              <a:t>(Variabel Independen)</a:t>
            </a:r>
          </a:p>
        </p:txBody>
      </p:sp>
      <p:sp>
        <p:nvSpPr>
          <p:cNvPr id="14" name="Rectangle 13"/>
          <p:cNvSpPr/>
          <p:nvPr/>
        </p:nvSpPr>
        <p:spPr>
          <a:xfrm>
            <a:off x="4724400" y="3810000"/>
            <a:ext cx="2438400" cy="68580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KUALITAS  AUDIT (Variabel Dependen)</a:t>
            </a:r>
          </a:p>
        </p:txBody>
      </p:sp>
      <p:cxnSp>
        <p:nvCxnSpPr>
          <p:cNvPr id="15" name="Straight Arrow Connector 14"/>
          <p:cNvCxnSpPr>
            <a:stCxn id="13" idx="3"/>
            <a:endCxn id="14" idx="1"/>
          </p:cNvCxnSpPr>
          <p:nvPr/>
        </p:nvCxnSpPr>
        <p:spPr>
          <a:xfrm>
            <a:off x="3124200" y="4152900"/>
            <a:ext cx="1600200" cy="1588"/>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743200" y="5562600"/>
            <a:ext cx="2438400" cy="68580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KUALIFIKASI AKUNTAN (Variabel Moderating)</a:t>
            </a:r>
          </a:p>
        </p:txBody>
      </p:sp>
      <p:cxnSp>
        <p:nvCxnSpPr>
          <p:cNvPr id="21" name="Straight Arrow Connector 20"/>
          <p:cNvCxnSpPr>
            <a:stCxn id="19" idx="0"/>
          </p:cNvCxnSpPr>
          <p:nvPr/>
        </p:nvCxnSpPr>
        <p:spPr>
          <a:xfrm rot="5400000" flipH="1" flipV="1">
            <a:off x="3276601" y="4876800"/>
            <a:ext cx="1371600" cy="317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ontent Placeholder 2"/>
          <p:cNvSpPr txBox="1">
            <a:spLocks/>
          </p:cNvSpPr>
          <p:nvPr/>
        </p:nvSpPr>
        <p:spPr bwMode="auto">
          <a:xfrm>
            <a:off x="857250" y="571500"/>
            <a:ext cx="73723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eaLnBrk="1" hangingPunct="1">
              <a:spcBef>
                <a:spcPct val="20000"/>
              </a:spcBef>
              <a:buFont typeface="Arial" charset="0"/>
              <a:buNone/>
            </a:pPr>
            <a:r>
              <a:rPr lang="en-US" sz="3200">
                <a:latin typeface="Calibri" pitchFamily="34" charset="0"/>
              </a:rPr>
              <a:t>Contoh Variabel Intervening</a:t>
            </a:r>
          </a:p>
        </p:txBody>
      </p:sp>
      <p:sp>
        <p:nvSpPr>
          <p:cNvPr id="5" name="Rectangle 4"/>
          <p:cNvSpPr/>
          <p:nvPr/>
        </p:nvSpPr>
        <p:spPr>
          <a:xfrm>
            <a:off x="152400" y="1671638"/>
            <a:ext cx="2514600" cy="685800"/>
          </a:xfrm>
          <a:prstGeom prst="rec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KEPUTUSAN KEUANGAN</a:t>
            </a:r>
          </a:p>
          <a:p>
            <a:pPr algn="ctr" fontAlgn="auto">
              <a:spcBef>
                <a:spcPts val="0"/>
              </a:spcBef>
              <a:spcAft>
                <a:spcPts val="0"/>
              </a:spcAft>
              <a:defRPr/>
            </a:pPr>
            <a:r>
              <a:rPr lang="en-US" sz="1600" dirty="0">
                <a:solidFill>
                  <a:schemeClr val="tx1"/>
                </a:solidFill>
              </a:rPr>
              <a:t>(Variabel Independen)</a:t>
            </a:r>
          </a:p>
        </p:txBody>
      </p:sp>
      <p:sp>
        <p:nvSpPr>
          <p:cNvPr id="6" name="Rectangle 5"/>
          <p:cNvSpPr/>
          <p:nvPr/>
        </p:nvSpPr>
        <p:spPr>
          <a:xfrm>
            <a:off x="6400800" y="1671638"/>
            <a:ext cx="2438400" cy="685800"/>
          </a:xfrm>
          <a:prstGeom prst="rec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NILAI PERUSAHAAN</a:t>
            </a:r>
          </a:p>
          <a:p>
            <a:pPr algn="ctr" fontAlgn="auto">
              <a:spcBef>
                <a:spcPts val="0"/>
              </a:spcBef>
              <a:spcAft>
                <a:spcPts val="0"/>
              </a:spcAft>
              <a:defRPr/>
            </a:pPr>
            <a:r>
              <a:rPr lang="en-US" dirty="0">
                <a:solidFill>
                  <a:schemeClr val="tx1"/>
                </a:solidFill>
              </a:rPr>
              <a:t>(Variabel Dependen)</a:t>
            </a:r>
          </a:p>
        </p:txBody>
      </p:sp>
      <p:sp>
        <p:nvSpPr>
          <p:cNvPr id="8" name="Rectangle 7"/>
          <p:cNvSpPr/>
          <p:nvPr/>
        </p:nvSpPr>
        <p:spPr>
          <a:xfrm>
            <a:off x="3276600" y="1671638"/>
            <a:ext cx="2438400" cy="685800"/>
          </a:xfrm>
          <a:prstGeom prst="rec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HARGA SAHAM</a:t>
            </a:r>
          </a:p>
          <a:p>
            <a:pPr algn="ctr" fontAlgn="auto">
              <a:spcBef>
                <a:spcPts val="0"/>
              </a:spcBef>
              <a:spcAft>
                <a:spcPts val="0"/>
              </a:spcAft>
              <a:defRPr/>
            </a:pPr>
            <a:r>
              <a:rPr lang="en-US" dirty="0">
                <a:solidFill>
                  <a:schemeClr val="tx1"/>
                </a:solidFill>
              </a:rPr>
              <a:t>(Variabel Intervening)</a:t>
            </a:r>
          </a:p>
        </p:txBody>
      </p:sp>
      <p:cxnSp>
        <p:nvCxnSpPr>
          <p:cNvPr id="13" name="Straight Arrow Connector 12"/>
          <p:cNvCxnSpPr>
            <a:stCxn id="5" idx="3"/>
            <a:endCxn id="8" idx="1"/>
          </p:cNvCxnSpPr>
          <p:nvPr/>
        </p:nvCxnSpPr>
        <p:spPr>
          <a:xfrm>
            <a:off x="2667000" y="2014538"/>
            <a:ext cx="609600" cy="158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 idx="3"/>
            <a:endCxn id="6" idx="1"/>
          </p:cNvCxnSpPr>
          <p:nvPr/>
        </p:nvCxnSpPr>
        <p:spPr>
          <a:xfrm>
            <a:off x="5715000" y="2014538"/>
            <a:ext cx="685800" cy="158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472" name="Content Placeholder 2"/>
          <p:cNvSpPr txBox="1">
            <a:spLocks/>
          </p:cNvSpPr>
          <p:nvPr/>
        </p:nvSpPr>
        <p:spPr bwMode="auto">
          <a:xfrm>
            <a:off x="152400" y="1905000"/>
            <a:ext cx="8534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algn="just" eaLnBrk="1" hangingPunct="1">
              <a:spcBef>
                <a:spcPct val="20000"/>
              </a:spcBef>
              <a:buFont typeface="Arial" charset="0"/>
              <a:buNone/>
            </a:pPr>
            <a:endParaRPr lang="en-US" sz="2400">
              <a:latin typeface="Calibri" pitchFamily="34" charset="0"/>
            </a:endParaRPr>
          </a:p>
        </p:txBody>
      </p:sp>
      <p:sp>
        <p:nvSpPr>
          <p:cNvPr id="62473" name="Content Placeholder 2"/>
          <p:cNvSpPr txBox="1">
            <a:spLocks/>
          </p:cNvSpPr>
          <p:nvPr/>
        </p:nvSpPr>
        <p:spPr bwMode="auto">
          <a:xfrm>
            <a:off x="928688" y="2714625"/>
            <a:ext cx="7529512"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eaLnBrk="1" hangingPunct="1">
              <a:spcBef>
                <a:spcPct val="20000"/>
              </a:spcBef>
              <a:buFont typeface="Arial" charset="0"/>
              <a:buNone/>
            </a:pPr>
            <a:r>
              <a:rPr lang="en-US" sz="3200">
                <a:latin typeface="Calibri" pitchFamily="34" charset="0"/>
              </a:rPr>
              <a:t>Contoh Gabungan </a:t>
            </a:r>
          </a:p>
        </p:txBody>
      </p:sp>
      <p:sp>
        <p:nvSpPr>
          <p:cNvPr id="18" name="Rectangle 17"/>
          <p:cNvSpPr/>
          <p:nvPr/>
        </p:nvSpPr>
        <p:spPr>
          <a:xfrm>
            <a:off x="228600" y="3505200"/>
            <a:ext cx="2514600" cy="68580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KEPUTUSAN KEUANGAN</a:t>
            </a:r>
          </a:p>
          <a:p>
            <a:pPr algn="ctr" fontAlgn="auto">
              <a:spcBef>
                <a:spcPts val="0"/>
              </a:spcBef>
              <a:spcAft>
                <a:spcPts val="0"/>
              </a:spcAft>
              <a:defRPr/>
            </a:pPr>
            <a:r>
              <a:rPr lang="en-US" sz="1600" dirty="0">
                <a:solidFill>
                  <a:schemeClr val="tx1"/>
                </a:solidFill>
              </a:rPr>
              <a:t>(Variabel Independen)</a:t>
            </a:r>
          </a:p>
        </p:txBody>
      </p:sp>
      <p:sp>
        <p:nvSpPr>
          <p:cNvPr id="19" name="Rectangle 18"/>
          <p:cNvSpPr/>
          <p:nvPr/>
        </p:nvSpPr>
        <p:spPr>
          <a:xfrm>
            <a:off x="6477000" y="3505200"/>
            <a:ext cx="2438400" cy="68580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NILAI PERUSAHAAN</a:t>
            </a:r>
          </a:p>
          <a:p>
            <a:pPr algn="ctr" fontAlgn="auto">
              <a:spcBef>
                <a:spcPts val="0"/>
              </a:spcBef>
              <a:spcAft>
                <a:spcPts val="0"/>
              </a:spcAft>
              <a:defRPr/>
            </a:pPr>
            <a:r>
              <a:rPr lang="en-US" dirty="0">
                <a:solidFill>
                  <a:schemeClr val="tx1"/>
                </a:solidFill>
              </a:rPr>
              <a:t>(Variabel Dependen)</a:t>
            </a:r>
          </a:p>
        </p:txBody>
      </p:sp>
      <p:sp>
        <p:nvSpPr>
          <p:cNvPr id="20" name="Rectangle 19"/>
          <p:cNvSpPr/>
          <p:nvPr/>
        </p:nvSpPr>
        <p:spPr>
          <a:xfrm>
            <a:off x="3352800" y="3505200"/>
            <a:ext cx="2438400" cy="68580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HARGA SAHAM</a:t>
            </a:r>
          </a:p>
          <a:p>
            <a:pPr algn="ctr" fontAlgn="auto">
              <a:spcBef>
                <a:spcPts val="0"/>
              </a:spcBef>
              <a:spcAft>
                <a:spcPts val="0"/>
              </a:spcAft>
              <a:defRPr/>
            </a:pPr>
            <a:r>
              <a:rPr lang="en-US" dirty="0">
                <a:solidFill>
                  <a:schemeClr val="tx1"/>
                </a:solidFill>
              </a:rPr>
              <a:t>(Variabel Intervening)</a:t>
            </a:r>
          </a:p>
        </p:txBody>
      </p:sp>
      <p:cxnSp>
        <p:nvCxnSpPr>
          <p:cNvPr id="21" name="Straight Arrow Connector 20"/>
          <p:cNvCxnSpPr>
            <a:stCxn id="18" idx="3"/>
            <a:endCxn id="20" idx="1"/>
          </p:cNvCxnSpPr>
          <p:nvPr/>
        </p:nvCxnSpPr>
        <p:spPr>
          <a:xfrm>
            <a:off x="2743200" y="3848100"/>
            <a:ext cx="609600" cy="1588"/>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20" idx="3"/>
            <a:endCxn id="19" idx="1"/>
          </p:cNvCxnSpPr>
          <p:nvPr/>
        </p:nvCxnSpPr>
        <p:spPr>
          <a:xfrm>
            <a:off x="5791200" y="3848100"/>
            <a:ext cx="685800" cy="1588"/>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676400" y="5181600"/>
            <a:ext cx="2743200" cy="68580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NILAI TAMBAH EKONOMIS</a:t>
            </a:r>
          </a:p>
          <a:p>
            <a:pPr algn="ctr" fontAlgn="auto">
              <a:spcBef>
                <a:spcPts val="0"/>
              </a:spcBef>
              <a:spcAft>
                <a:spcPts val="0"/>
              </a:spcAft>
              <a:defRPr/>
            </a:pPr>
            <a:r>
              <a:rPr lang="en-US" sz="1600" dirty="0">
                <a:solidFill>
                  <a:schemeClr val="tx1"/>
                </a:solidFill>
              </a:rPr>
              <a:t>(Variabel Moderating)</a:t>
            </a:r>
          </a:p>
        </p:txBody>
      </p:sp>
      <p:cxnSp>
        <p:nvCxnSpPr>
          <p:cNvPr id="27" name="Straight Arrow Connector 26"/>
          <p:cNvCxnSpPr>
            <a:stCxn id="25" idx="0"/>
          </p:cNvCxnSpPr>
          <p:nvPr/>
        </p:nvCxnSpPr>
        <p:spPr>
          <a:xfrm rot="5400000" flipH="1" flipV="1">
            <a:off x="2400301" y="4533900"/>
            <a:ext cx="1295400" cy="317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Hallmarks of Scientific Research</a:t>
            </a:r>
          </a:p>
        </p:txBody>
      </p:sp>
      <p:sp>
        <p:nvSpPr>
          <p:cNvPr id="34819" name="Rectangle 3"/>
          <p:cNvSpPr>
            <a:spLocks noGrp="1" noChangeArrowheads="1"/>
          </p:cNvSpPr>
          <p:nvPr>
            <p:ph type="body" sz="half" idx="1"/>
          </p:nvPr>
        </p:nvSpPr>
        <p:spPr>
          <a:xfrm>
            <a:off x="457200" y="1600200"/>
            <a:ext cx="7848600" cy="4495800"/>
          </a:xfrm>
        </p:spPr>
        <p:txBody>
          <a:bodyPr/>
          <a:lstStyle/>
          <a:p>
            <a:pPr marL="609600" indent="-609600" eaLnBrk="1" hangingPunct="1">
              <a:lnSpc>
                <a:spcPct val="80000"/>
              </a:lnSpc>
              <a:buFont typeface="Wingdings" pitchFamily="2" charset="2"/>
              <a:buAutoNum type="arabicPeriod"/>
            </a:pPr>
            <a:r>
              <a:rPr lang="en-US" sz="3600" b="1" smtClean="0"/>
              <a:t>Purposiveness</a:t>
            </a:r>
          </a:p>
          <a:p>
            <a:pPr marL="609600" indent="-609600" eaLnBrk="1" hangingPunct="1">
              <a:lnSpc>
                <a:spcPct val="80000"/>
              </a:lnSpc>
              <a:buFont typeface="Wingdings" pitchFamily="2" charset="2"/>
              <a:buAutoNum type="arabicPeriod"/>
            </a:pPr>
            <a:endParaRPr lang="en-US" sz="3600" b="1" smtClean="0"/>
          </a:p>
          <a:p>
            <a:pPr marL="990600" lvl="1" indent="-533400" eaLnBrk="1" hangingPunct="1">
              <a:lnSpc>
                <a:spcPct val="80000"/>
              </a:lnSpc>
            </a:pPr>
            <a:r>
              <a:rPr lang="en-US" smtClean="0"/>
              <a:t>It has to start with a definite aim or purpose.</a:t>
            </a:r>
          </a:p>
          <a:p>
            <a:pPr marL="990600" lvl="1" indent="-533400" eaLnBrk="1" hangingPunct="1">
              <a:lnSpc>
                <a:spcPct val="80000"/>
              </a:lnSpc>
            </a:pPr>
            <a:r>
              <a:rPr lang="en-US" smtClean="0"/>
              <a:t>The focus is on increasing employee commitment.</a:t>
            </a:r>
          </a:p>
          <a:p>
            <a:pPr marL="990600" lvl="1" indent="-533400" eaLnBrk="1" hangingPunct="1">
              <a:lnSpc>
                <a:spcPct val="80000"/>
              </a:lnSpc>
            </a:pPr>
            <a:r>
              <a:rPr lang="en-US" smtClean="0"/>
              <a:t>Increase employee commitment will translate into less turnover, less absenteeism and increased performance levels.</a:t>
            </a:r>
          </a:p>
          <a:p>
            <a:pPr marL="990600" lvl="1" indent="-533400" eaLnBrk="1" hangingPunct="1">
              <a:lnSpc>
                <a:spcPct val="80000"/>
              </a:lnSpc>
            </a:pPr>
            <a:r>
              <a:rPr lang="en-US" smtClean="0"/>
              <a:t>Thus it has a purposive focus.</a:t>
            </a:r>
          </a:p>
          <a:p>
            <a:pPr marL="990600" lvl="1" indent="-533400" eaLnBrk="1" hangingPunct="1">
              <a:lnSpc>
                <a:spcPct val="80000"/>
              </a:lnSpc>
              <a:buFont typeface="Wingdings" pitchFamily="2" charset="2"/>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4819">
                                            <p:txEl>
                                              <p:pRg st="3" end="3"/>
                                            </p:txEl>
                                          </p:spTgt>
                                        </p:tgtEl>
                                        <p:attrNameLst>
                                          <p:attrName>style.visibility</p:attrName>
                                        </p:attrNameLst>
                                      </p:cBhvr>
                                      <p:to>
                                        <p:strVal val="visible"/>
                                      </p:to>
                                    </p:set>
                                    <p:anim calcmode="lin" valueType="num">
                                      <p:cBhvr additive="base">
                                        <p:cTn id="7"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4819">
                                            <p:txEl>
                                              <p:pRg st="4" end="4"/>
                                            </p:txEl>
                                          </p:spTgt>
                                        </p:tgtEl>
                                        <p:attrNameLst>
                                          <p:attrName>style.visibility</p:attrName>
                                        </p:attrNameLst>
                                      </p:cBhvr>
                                      <p:to>
                                        <p:strVal val="visible"/>
                                      </p:to>
                                    </p:set>
                                    <p:anim calcmode="lin" valueType="num">
                                      <p:cBhvr additive="base">
                                        <p:cTn id="13" dur="500" fill="hold"/>
                                        <p:tgtEl>
                                          <p:spTgt spid="3481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4819">
                                            <p:txEl>
                                              <p:pRg st="5" end="5"/>
                                            </p:txEl>
                                          </p:spTgt>
                                        </p:tgtEl>
                                        <p:attrNameLst>
                                          <p:attrName>style.visibility</p:attrName>
                                        </p:attrNameLst>
                                      </p:cBhvr>
                                      <p:to>
                                        <p:strVal val="visible"/>
                                      </p:to>
                                    </p:set>
                                    <p:anim calcmode="lin" valueType="num">
                                      <p:cBhvr additive="base">
                                        <p:cTn id="19" dur="500" fill="hold"/>
                                        <p:tgtEl>
                                          <p:spTgt spid="34819">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4819">
                                            <p:txEl>
                                              <p:pRg st="2" end="2"/>
                                            </p:txEl>
                                          </p:spTgt>
                                        </p:tgtEl>
                                        <p:attrNameLst>
                                          <p:attrName>style.visibility</p:attrName>
                                        </p:attrNameLst>
                                      </p:cBhvr>
                                      <p:to>
                                        <p:strVal val="visible"/>
                                      </p:to>
                                    </p:set>
                                    <p:anim calcmode="lin" valueType="num">
                                      <p:cBhvr additive="base">
                                        <p:cTn id="25"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4819">
                                            <p:txEl>
                                              <p:pRg st="0" end="0"/>
                                            </p:txEl>
                                          </p:spTgt>
                                        </p:tgtEl>
                                        <p:attrNameLst>
                                          <p:attrName>style.visibility</p:attrName>
                                        </p:attrNameLst>
                                      </p:cBhvr>
                                      <p:to>
                                        <p:strVal val="visible"/>
                                      </p:to>
                                    </p:set>
                                    <p:anim calcmode="lin" valueType="num">
                                      <p:cBhvr additive="base">
                                        <p:cTn id="31"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0838"/>
            <a:ext cx="8229600" cy="5745162"/>
          </a:xfrm>
        </p:spPr>
        <p:style>
          <a:lnRef idx="1">
            <a:schemeClr val="accent1"/>
          </a:lnRef>
          <a:fillRef idx="2">
            <a:schemeClr val="accent1"/>
          </a:fillRef>
          <a:effectRef idx="1">
            <a:schemeClr val="accent1"/>
          </a:effectRef>
          <a:fontRef idx="minor">
            <a:schemeClr val="dk1"/>
          </a:fontRef>
        </p:style>
        <p:txBody>
          <a:bodyPr rtlCol="0">
            <a:normAutofit lnSpcReduction="10000"/>
          </a:bodyPr>
          <a:lstStyle/>
          <a:p>
            <a:pPr marL="0" indent="0" algn="just" fontAlgn="auto">
              <a:spcAft>
                <a:spcPts val="0"/>
              </a:spcAft>
              <a:buFont typeface="Arial" pitchFamily="34" charset="0"/>
              <a:buNone/>
              <a:defRPr/>
            </a:pPr>
            <a:r>
              <a:rPr lang="en-US" dirty="0" err="1"/>
              <a:t>Dalam</a:t>
            </a:r>
            <a:r>
              <a:rPr lang="en-US" dirty="0"/>
              <a:t> </a:t>
            </a:r>
            <a:r>
              <a:rPr lang="en-US" dirty="0" smtClean="0"/>
              <a:t>Path </a:t>
            </a:r>
            <a:r>
              <a:rPr lang="en-US" dirty="0"/>
              <a:t>Analysis maupun Struktural Equation Model (SEM) seringkali dikenal istilah variabel endogen, eksogen, latent, dan manifest. Berikut ini pengertian dari istilah tersebut:  </a:t>
            </a:r>
          </a:p>
          <a:p>
            <a:pPr marL="341313" indent="-341313" algn="just" fontAlgn="auto">
              <a:spcAft>
                <a:spcPts val="0"/>
              </a:spcAft>
              <a:buFont typeface="Arial" pitchFamily="34" charset="0"/>
              <a:buChar char="•"/>
              <a:defRPr/>
            </a:pPr>
            <a:r>
              <a:rPr lang="en-US" dirty="0"/>
              <a:t>Endogen, yang memiliki sifat sebagai akibat dalam kerangka </a:t>
            </a:r>
            <a:r>
              <a:rPr lang="en-US" dirty="0" err="1"/>
              <a:t>hubungan</a:t>
            </a:r>
            <a:r>
              <a:rPr lang="en-US" dirty="0"/>
              <a:t> </a:t>
            </a:r>
            <a:r>
              <a:rPr lang="en-US" dirty="0" err="1" smtClean="0"/>
              <a:t>kausalitas</a:t>
            </a:r>
            <a:r>
              <a:rPr lang="en-US" dirty="0" smtClean="0"/>
              <a:t> (Y).</a:t>
            </a:r>
            <a:endParaRPr lang="en-US" dirty="0"/>
          </a:p>
          <a:p>
            <a:pPr marL="341313" indent="-341313" algn="just" fontAlgn="auto">
              <a:spcAft>
                <a:spcPts val="0"/>
              </a:spcAft>
              <a:buFont typeface="Arial" pitchFamily="34" charset="0"/>
              <a:buChar char="•"/>
              <a:defRPr/>
            </a:pPr>
            <a:r>
              <a:rPr lang="en-US" dirty="0"/>
              <a:t>Eksogen, yang memiliki sifat sebagai penyebab dalam kerangka </a:t>
            </a:r>
            <a:r>
              <a:rPr lang="en-US" dirty="0" err="1"/>
              <a:t>hubungan</a:t>
            </a:r>
            <a:r>
              <a:rPr lang="en-US" dirty="0"/>
              <a:t> </a:t>
            </a:r>
            <a:r>
              <a:rPr lang="en-US" dirty="0" err="1" smtClean="0"/>
              <a:t>kausalitas</a:t>
            </a:r>
            <a:r>
              <a:rPr lang="en-US" dirty="0" smtClean="0"/>
              <a:t> (X).</a:t>
            </a:r>
            <a:endParaRPr lang="en-US" dirty="0"/>
          </a:p>
          <a:p>
            <a:pPr marL="341313" indent="-341313" algn="just" fontAlgn="auto">
              <a:spcAft>
                <a:spcPts val="0"/>
              </a:spcAft>
              <a:buFont typeface="Arial" pitchFamily="34" charset="0"/>
              <a:buChar char="•"/>
              <a:defRPr/>
            </a:pPr>
            <a:r>
              <a:rPr lang="en-US" dirty="0" err="1"/>
              <a:t>Laten</a:t>
            </a:r>
            <a:r>
              <a:rPr lang="en-US" dirty="0"/>
              <a:t>, variabel yang tidak dapat diukur </a:t>
            </a:r>
            <a:r>
              <a:rPr lang="en-US" dirty="0" err="1"/>
              <a:t>secara</a:t>
            </a:r>
            <a:r>
              <a:rPr lang="en-US" dirty="0"/>
              <a:t> </a:t>
            </a:r>
            <a:r>
              <a:rPr lang="en-US" dirty="0" err="1" smtClean="0"/>
              <a:t>langsung</a:t>
            </a:r>
            <a:r>
              <a:rPr lang="en-US" dirty="0" smtClean="0"/>
              <a:t> (X, Y).</a:t>
            </a:r>
            <a:endParaRPr lang="en-US" dirty="0"/>
          </a:p>
          <a:p>
            <a:pPr marL="341313" indent="-341313" algn="just" fontAlgn="auto">
              <a:spcAft>
                <a:spcPts val="0"/>
              </a:spcAft>
              <a:buFont typeface="Arial" pitchFamily="34" charset="0"/>
              <a:buChar char="•"/>
              <a:defRPr/>
            </a:pPr>
            <a:r>
              <a:rPr lang="en-US" dirty="0"/>
              <a:t>Manifest, variabel yang dapat diukur secara langsung sebagai indikator dari </a:t>
            </a:r>
            <a:r>
              <a:rPr lang="en-US" dirty="0" err="1"/>
              <a:t>variabel</a:t>
            </a:r>
            <a:r>
              <a:rPr lang="en-US" dirty="0"/>
              <a:t> </a:t>
            </a:r>
            <a:r>
              <a:rPr lang="en-US" dirty="0" err="1" smtClean="0"/>
              <a:t>laten</a:t>
            </a:r>
            <a:r>
              <a:rPr lang="en-US" dirty="0" smtClean="0"/>
              <a:t> (X,Y).</a:t>
            </a:r>
            <a:endParaRPr lang="en-US" dirty="0"/>
          </a:p>
          <a:p>
            <a:pPr fontAlgn="auto">
              <a:spcAft>
                <a:spcPts val="0"/>
              </a:spcAft>
              <a:buFont typeface="Arial" pitchFamily="34" charset="0"/>
              <a:buNone/>
              <a:defRPr/>
            </a:pPr>
            <a:endParaRPr lang="en-US" dirty="0"/>
          </a:p>
        </p:txBody>
      </p:sp>
    </p:spTree>
  </p:cSld>
  <p:clrMapOvr>
    <a:masterClrMapping/>
  </p:clrMapOvr>
  <p:transition>
    <p:dissolv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62000"/>
            <a:ext cx="8610600"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Content Placeholder 2"/>
          <p:cNvSpPr txBox="1">
            <a:spLocks/>
          </p:cNvSpPr>
          <p:nvPr/>
        </p:nvSpPr>
        <p:spPr bwMode="auto">
          <a:xfrm>
            <a:off x="228600" y="76200"/>
            <a:ext cx="822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eaLnBrk="1" hangingPunct="1">
              <a:spcBef>
                <a:spcPct val="20000"/>
              </a:spcBef>
              <a:buFont typeface="Arial" charset="0"/>
              <a:buNone/>
            </a:pPr>
            <a:r>
              <a:rPr lang="en-US" sz="3200">
                <a:latin typeface="Calibri" pitchFamily="34" charset="0"/>
              </a:rPr>
              <a:t>Contoh dalam path analysis:</a:t>
            </a:r>
          </a:p>
        </p:txBody>
      </p:sp>
      <p:sp>
        <p:nvSpPr>
          <p:cNvPr id="4" name="Rectangle 3"/>
          <p:cNvSpPr/>
          <p:nvPr/>
        </p:nvSpPr>
        <p:spPr>
          <a:xfrm>
            <a:off x="7786688" y="1285875"/>
            <a:ext cx="714375" cy="357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dirty="0"/>
              <a:t>Y2c</a:t>
            </a:r>
          </a:p>
        </p:txBody>
      </p:sp>
      <p:sp>
        <p:nvSpPr>
          <p:cNvPr id="5" name="Rectangle 4"/>
          <p:cNvSpPr/>
          <p:nvPr/>
        </p:nvSpPr>
        <p:spPr>
          <a:xfrm>
            <a:off x="6786563" y="1285875"/>
            <a:ext cx="714375" cy="357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dirty="0"/>
              <a:t>Y2b</a:t>
            </a:r>
          </a:p>
        </p:txBody>
      </p:sp>
      <p:sp>
        <p:nvSpPr>
          <p:cNvPr id="6" name="Rectangle 5"/>
          <p:cNvSpPr/>
          <p:nvPr/>
        </p:nvSpPr>
        <p:spPr>
          <a:xfrm>
            <a:off x="5786438" y="1285875"/>
            <a:ext cx="714375" cy="357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AU" dirty="0"/>
              <a:t>Y2a</a:t>
            </a:r>
          </a:p>
        </p:txBody>
      </p:sp>
      <p:cxnSp>
        <p:nvCxnSpPr>
          <p:cNvPr id="8" name="Straight Arrow Connector 7"/>
          <p:cNvCxnSpPr>
            <a:endCxn id="4" idx="2"/>
          </p:cNvCxnSpPr>
          <p:nvPr/>
        </p:nvCxnSpPr>
        <p:spPr>
          <a:xfrm rot="5400000" flipH="1" flipV="1">
            <a:off x="7679532" y="1964531"/>
            <a:ext cx="785812" cy="142875"/>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cxnSp>
        <p:nvCxnSpPr>
          <p:cNvPr id="9" name="Straight Arrow Connector 8"/>
          <p:cNvCxnSpPr>
            <a:endCxn id="5" idx="2"/>
          </p:cNvCxnSpPr>
          <p:nvPr/>
        </p:nvCxnSpPr>
        <p:spPr>
          <a:xfrm rot="16200000" flipV="1">
            <a:off x="7000875" y="1785938"/>
            <a:ext cx="928687" cy="642938"/>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cxnSp>
        <p:nvCxnSpPr>
          <p:cNvPr id="10" name="Straight Arrow Connector 9"/>
          <p:cNvCxnSpPr>
            <a:endCxn id="6" idx="2"/>
          </p:cNvCxnSpPr>
          <p:nvPr/>
        </p:nvCxnSpPr>
        <p:spPr>
          <a:xfrm rot="10800000">
            <a:off x="6143625" y="1643063"/>
            <a:ext cx="1500188" cy="1000125"/>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sp>
        <p:nvSpPr>
          <p:cNvPr id="64522" name="TextBox 14"/>
          <p:cNvSpPr txBox="1">
            <a:spLocks noChangeArrowheads="1"/>
          </p:cNvSpPr>
          <p:nvPr/>
        </p:nvSpPr>
        <p:spPr bwMode="auto">
          <a:xfrm>
            <a:off x="5357813" y="928688"/>
            <a:ext cx="3286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ngsana New" pitchFamily="18" charset="-34"/>
              </a:defRPr>
            </a:lvl1pPr>
            <a:lvl2pPr marL="742950" indent="-285750" eaLnBrk="0" hangingPunct="0">
              <a:defRPr>
                <a:solidFill>
                  <a:schemeClr val="tx1"/>
                </a:solidFill>
                <a:latin typeface="Arial" charset="0"/>
                <a:cs typeface="Angsana New" pitchFamily="18" charset="-34"/>
              </a:defRPr>
            </a:lvl2pPr>
            <a:lvl3pPr marL="1143000" indent="-228600" eaLnBrk="0" hangingPunct="0">
              <a:defRPr>
                <a:solidFill>
                  <a:schemeClr val="tx1"/>
                </a:solidFill>
                <a:latin typeface="Arial" charset="0"/>
                <a:cs typeface="Angsana New" pitchFamily="18" charset="-34"/>
              </a:defRPr>
            </a:lvl3pPr>
            <a:lvl4pPr marL="1600200" indent="-228600" eaLnBrk="0" hangingPunct="0">
              <a:defRPr>
                <a:solidFill>
                  <a:schemeClr val="tx1"/>
                </a:solidFill>
                <a:latin typeface="Arial" charset="0"/>
                <a:cs typeface="Angsana New" pitchFamily="18" charset="-34"/>
              </a:defRPr>
            </a:lvl4pPr>
            <a:lvl5pPr marL="2057400" indent="-228600" eaLnBrk="0" hangingPunct="0">
              <a:defRPr>
                <a:solidFill>
                  <a:schemeClr val="tx1"/>
                </a:solidFill>
                <a:latin typeface="Arial" charset="0"/>
                <a:cs typeface="Angsana New" pitchFamily="18" charset="-34"/>
              </a:defRPr>
            </a:lvl5pPr>
            <a:lvl6pPr marL="2514600" indent="-228600" eaLnBrk="0" fontAlgn="base" hangingPunct="0">
              <a:spcBef>
                <a:spcPct val="0"/>
              </a:spcBef>
              <a:spcAft>
                <a:spcPct val="0"/>
              </a:spcAft>
              <a:defRPr>
                <a:solidFill>
                  <a:schemeClr val="tx1"/>
                </a:solidFill>
                <a:latin typeface="Arial" charset="0"/>
                <a:cs typeface="Angsana New" pitchFamily="18" charset="-34"/>
              </a:defRPr>
            </a:lvl6pPr>
            <a:lvl7pPr marL="2971800" indent="-228600" eaLnBrk="0" fontAlgn="base" hangingPunct="0">
              <a:spcBef>
                <a:spcPct val="0"/>
              </a:spcBef>
              <a:spcAft>
                <a:spcPct val="0"/>
              </a:spcAft>
              <a:defRPr>
                <a:solidFill>
                  <a:schemeClr val="tx1"/>
                </a:solidFill>
                <a:latin typeface="Arial" charset="0"/>
                <a:cs typeface="Angsana New" pitchFamily="18" charset="-34"/>
              </a:defRPr>
            </a:lvl7pPr>
            <a:lvl8pPr marL="3429000" indent="-228600" eaLnBrk="0" fontAlgn="base" hangingPunct="0">
              <a:spcBef>
                <a:spcPct val="0"/>
              </a:spcBef>
              <a:spcAft>
                <a:spcPct val="0"/>
              </a:spcAft>
              <a:defRPr>
                <a:solidFill>
                  <a:schemeClr val="tx1"/>
                </a:solidFill>
                <a:latin typeface="Arial" charset="0"/>
                <a:cs typeface="Angsana New" pitchFamily="18" charset="-34"/>
              </a:defRPr>
            </a:lvl8pPr>
            <a:lvl9pPr marL="3886200" indent="-228600" eaLnBrk="0" fontAlgn="base" hangingPunct="0">
              <a:spcBef>
                <a:spcPct val="0"/>
              </a:spcBef>
              <a:spcAft>
                <a:spcPct val="0"/>
              </a:spcAft>
              <a:defRPr>
                <a:solidFill>
                  <a:schemeClr val="tx1"/>
                </a:solidFill>
                <a:latin typeface="Arial" charset="0"/>
                <a:cs typeface="Angsana New" pitchFamily="18" charset="-34"/>
              </a:defRPr>
            </a:lvl9pPr>
          </a:lstStyle>
          <a:p>
            <a:pPr algn="ctr" eaLnBrk="1" hangingPunct="1"/>
            <a:r>
              <a:rPr lang="en-AU">
                <a:solidFill>
                  <a:srgbClr val="FF0000"/>
                </a:solidFill>
              </a:rPr>
              <a:t>INDICATORS (MANIFEST)</a:t>
            </a:r>
          </a:p>
        </p:txBody>
      </p:sp>
    </p:spTree>
  </p:cSld>
  <p:clrMapOvr>
    <a:masterClrMapping/>
  </p:clrMapOvr>
  <p:transition>
    <p:dissolv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Assignment:</a:t>
            </a:r>
            <a:endParaRPr lang="en-US" b="1" dirty="0"/>
          </a:p>
        </p:txBody>
      </p:sp>
      <p:sp>
        <p:nvSpPr>
          <p:cNvPr id="3" name="Content Placeholder 2"/>
          <p:cNvSpPr>
            <a:spLocks noGrp="1"/>
          </p:cNvSpPr>
          <p:nvPr>
            <p:ph idx="1"/>
          </p:nvPr>
        </p:nvSpPr>
        <p:spPr>
          <a:xfrm>
            <a:off x="914400" y="1772816"/>
            <a:ext cx="7772400" cy="4133056"/>
          </a:xfrm>
        </p:spPr>
        <p:txBody>
          <a:bodyPr/>
          <a:lstStyle/>
          <a:p>
            <a:pPr marL="514350" indent="-514350">
              <a:buFont typeface="+mj-lt"/>
              <a:buAutoNum type="arabicPeriod"/>
            </a:pPr>
            <a:r>
              <a:rPr lang="en-US" dirty="0" smtClean="0"/>
              <a:t>Determine the variables.</a:t>
            </a:r>
          </a:p>
          <a:p>
            <a:pPr marL="514350" indent="-514350">
              <a:buFont typeface="+mj-lt"/>
              <a:buAutoNum type="arabicPeriod"/>
            </a:pPr>
            <a:r>
              <a:rPr lang="en-ID" dirty="0" smtClean="0"/>
              <a:t>Find grand theories behind</a:t>
            </a:r>
          </a:p>
          <a:p>
            <a:pPr marL="514350" indent="-514350">
              <a:buFont typeface="+mj-lt"/>
              <a:buAutoNum type="arabicPeriod"/>
            </a:pPr>
            <a:r>
              <a:rPr lang="en-ID" dirty="0" smtClean="0"/>
              <a:t>Conduct a profound, broader, up-to date review on theories, research, rules/laws linear to the variables (Y to X).</a:t>
            </a:r>
          </a:p>
          <a:p>
            <a:pPr marL="514350" indent="-514350">
              <a:buFont typeface="+mj-lt"/>
              <a:buAutoNum type="arabicPeriod"/>
            </a:pPr>
            <a:r>
              <a:rPr lang="en-ID" dirty="0" smtClean="0"/>
              <a:t>Formulate research questions / hypothesis</a:t>
            </a:r>
          </a:p>
          <a:p>
            <a:pPr marL="514350" indent="-514350">
              <a:buFont typeface="+mj-lt"/>
              <a:buAutoNum type="arabicPeriod"/>
            </a:pPr>
            <a:r>
              <a:rPr lang="en-ID" dirty="0" smtClean="0"/>
              <a:t>Present in the class and discuss with the class</a:t>
            </a:r>
            <a:endParaRPr lang="en-US" dirty="0"/>
          </a:p>
        </p:txBody>
      </p:sp>
    </p:spTree>
    <p:extLst>
      <p:ext uri="{BB962C8B-B14F-4D97-AF65-F5344CB8AC3E}">
        <p14:creationId xmlns:p14="http://schemas.microsoft.com/office/powerpoint/2010/main" val="4005561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smtClean="0"/>
              <a:t>Research Methods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err="1" smtClean="0"/>
              <a:t>Pendekatan</a:t>
            </a:r>
            <a:r>
              <a:rPr lang="en-US" dirty="0" smtClean="0"/>
              <a:t> </a:t>
            </a:r>
            <a:r>
              <a:rPr lang="fi-FI" dirty="0" smtClean="0"/>
              <a:t>penelitian dan jenis penelitian</a:t>
            </a:r>
          </a:p>
          <a:p>
            <a:pPr marL="514350" indent="-514350">
              <a:buFont typeface="+mj-lt"/>
              <a:buAutoNum type="arabicPeriod"/>
            </a:pPr>
            <a:r>
              <a:rPr lang="fi-FI" dirty="0" smtClean="0"/>
              <a:t>Tempat </a:t>
            </a:r>
            <a:r>
              <a:rPr lang="fi-FI" dirty="0"/>
              <a:t>dan waktu </a:t>
            </a:r>
            <a:r>
              <a:rPr lang="fi-FI" dirty="0" smtClean="0"/>
              <a:t>penelitian </a:t>
            </a:r>
          </a:p>
          <a:p>
            <a:pPr marL="514350" indent="-514350">
              <a:buFont typeface="+mj-lt"/>
              <a:buAutoNum type="arabicPeriod"/>
            </a:pPr>
            <a:r>
              <a:rPr lang="fi-FI" dirty="0" smtClean="0"/>
              <a:t>Unit </a:t>
            </a:r>
            <a:r>
              <a:rPr lang="en-US" dirty="0" err="1" smtClean="0"/>
              <a:t>analisis</a:t>
            </a:r>
            <a:r>
              <a:rPr lang="en-US" dirty="0" smtClean="0"/>
              <a:t>/</a:t>
            </a:r>
            <a:r>
              <a:rPr lang="en-US" dirty="0" err="1" smtClean="0"/>
              <a:t>subjek</a:t>
            </a:r>
            <a:r>
              <a:rPr lang="en-US" dirty="0" smtClean="0"/>
              <a:t> </a:t>
            </a:r>
            <a:r>
              <a:rPr lang="en-US" dirty="0" err="1"/>
              <a:t>penelitian</a:t>
            </a:r>
            <a:r>
              <a:rPr lang="en-US" dirty="0"/>
              <a:t>, </a:t>
            </a:r>
            <a:r>
              <a:rPr lang="en-US" dirty="0" err="1"/>
              <a:t>atau</a:t>
            </a:r>
            <a:r>
              <a:rPr lang="en-US" dirty="0"/>
              <a:t> </a:t>
            </a:r>
            <a:r>
              <a:rPr lang="en-US" dirty="0" err="1"/>
              <a:t>populasi</a:t>
            </a:r>
            <a:r>
              <a:rPr lang="en-US" dirty="0"/>
              <a:t> </a:t>
            </a:r>
            <a:r>
              <a:rPr lang="en-US" dirty="0" err="1"/>
              <a:t>dan</a:t>
            </a:r>
            <a:r>
              <a:rPr lang="en-US" dirty="0"/>
              <a:t> </a:t>
            </a:r>
            <a:r>
              <a:rPr lang="en-US" dirty="0" err="1" smtClean="0"/>
              <a:t>sampel</a:t>
            </a:r>
            <a:endParaRPr lang="en-US" dirty="0" smtClean="0"/>
          </a:p>
          <a:p>
            <a:pPr marL="514350" indent="-514350">
              <a:buFont typeface="+mj-lt"/>
              <a:buAutoNum type="arabicPeriod"/>
            </a:pPr>
            <a:r>
              <a:rPr lang="en-US" dirty="0" err="1" smtClean="0"/>
              <a:t>Teknik</a:t>
            </a:r>
            <a:r>
              <a:rPr lang="en-US" dirty="0" smtClean="0"/>
              <a:t> </a:t>
            </a:r>
            <a:r>
              <a:rPr lang="en-US" dirty="0" err="1" smtClean="0"/>
              <a:t>dan</a:t>
            </a:r>
            <a:r>
              <a:rPr lang="en-US" dirty="0" smtClean="0"/>
              <a:t> </a:t>
            </a:r>
            <a:r>
              <a:rPr lang="en-US" dirty="0" err="1" smtClean="0"/>
              <a:t>instrumen</a:t>
            </a:r>
            <a:r>
              <a:rPr lang="en-US" dirty="0" smtClean="0"/>
              <a:t> </a:t>
            </a:r>
            <a:r>
              <a:rPr lang="en-US" dirty="0" err="1"/>
              <a:t>pengumpulan</a:t>
            </a:r>
            <a:r>
              <a:rPr lang="en-US" dirty="0"/>
              <a:t> data, </a:t>
            </a:r>
            <a:r>
              <a:rPr lang="en-US" dirty="0" err="1"/>
              <a:t>validitas</a:t>
            </a:r>
            <a:r>
              <a:rPr lang="en-US" dirty="0"/>
              <a:t> </a:t>
            </a:r>
            <a:r>
              <a:rPr lang="en-US" dirty="0" err="1"/>
              <a:t>dan</a:t>
            </a:r>
            <a:r>
              <a:rPr lang="en-US" dirty="0"/>
              <a:t> </a:t>
            </a:r>
            <a:r>
              <a:rPr lang="en-US" dirty="0" err="1"/>
              <a:t>realibilitas</a:t>
            </a:r>
            <a:r>
              <a:rPr lang="en-US" dirty="0"/>
              <a:t>, </a:t>
            </a:r>
            <a:r>
              <a:rPr lang="en-US" dirty="0" err="1" smtClean="0"/>
              <a:t>keabsahan</a:t>
            </a:r>
            <a:r>
              <a:rPr lang="en-US" dirty="0" smtClean="0"/>
              <a:t> data </a:t>
            </a:r>
            <a:r>
              <a:rPr lang="en-US" dirty="0"/>
              <a:t>(</a:t>
            </a:r>
            <a:r>
              <a:rPr lang="en-US" dirty="0" err="1"/>
              <a:t>untuk</a:t>
            </a:r>
            <a:r>
              <a:rPr lang="en-US" dirty="0"/>
              <a:t> data </a:t>
            </a:r>
            <a:r>
              <a:rPr lang="en-US" dirty="0" err="1"/>
              <a:t>kualitatif</a:t>
            </a:r>
            <a:r>
              <a:rPr lang="en-US" dirty="0"/>
              <a:t>) </a:t>
            </a:r>
            <a:endParaRPr lang="en-US" dirty="0" smtClean="0"/>
          </a:p>
          <a:p>
            <a:pPr marL="514350" indent="-514350">
              <a:buFont typeface="+mj-lt"/>
              <a:buAutoNum type="arabicPeriod"/>
            </a:pPr>
            <a:r>
              <a:rPr lang="en-US" dirty="0" err="1" smtClean="0"/>
              <a:t>Teknik</a:t>
            </a:r>
            <a:r>
              <a:rPr lang="en-US" dirty="0" smtClean="0"/>
              <a:t> </a:t>
            </a:r>
            <a:r>
              <a:rPr lang="en-US" dirty="0" err="1"/>
              <a:t>analisis</a:t>
            </a:r>
            <a:r>
              <a:rPr lang="en-US" dirty="0"/>
              <a:t> data, </a:t>
            </a:r>
            <a:r>
              <a:rPr lang="en-US" dirty="0" err="1"/>
              <a:t>serta</a:t>
            </a:r>
            <a:r>
              <a:rPr lang="en-US" dirty="0"/>
              <a:t> </a:t>
            </a:r>
            <a:r>
              <a:rPr lang="en-US" dirty="0" err="1" smtClean="0"/>
              <a:t>uji</a:t>
            </a:r>
            <a:r>
              <a:rPr lang="en-US" dirty="0"/>
              <a:t> </a:t>
            </a:r>
            <a:r>
              <a:rPr lang="en-US" dirty="0" err="1" smtClean="0"/>
              <a:t>persyaratan</a:t>
            </a:r>
            <a:r>
              <a:rPr lang="en-US" dirty="0" smtClean="0"/>
              <a:t> </a:t>
            </a:r>
            <a:r>
              <a:rPr lang="en-US" dirty="0"/>
              <a:t>yang lain</a:t>
            </a:r>
            <a:r>
              <a:rPr lang="en-US" dirty="0" smtClean="0"/>
              <a:t>.</a:t>
            </a:r>
            <a:endParaRPr lang="en-US" dirty="0"/>
          </a:p>
        </p:txBody>
      </p:sp>
    </p:spTree>
    <p:extLst>
      <p:ext uri="{BB962C8B-B14F-4D97-AF65-F5344CB8AC3E}">
        <p14:creationId xmlns:p14="http://schemas.microsoft.com/office/powerpoint/2010/main" val="41066289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1357296" y="2500305"/>
            <a:ext cx="2071703" cy="870400"/>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KUALITATIF</a:t>
            </a:r>
          </a:p>
        </p:txBody>
      </p:sp>
      <p:sp>
        <p:nvSpPr>
          <p:cNvPr id="6" name="Pentagon 5"/>
          <p:cNvSpPr/>
          <p:nvPr/>
        </p:nvSpPr>
        <p:spPr>
          <a:xfrm>
            <a:off x="1403648" y="510972"/>
            <a:ext cx="2071703" cy="893796"/>
          </a:xfrm>
          <a:prstGeom prst="homePlate">
            <a:avLst>
              <a:gd name="adj" fmla="val 21440"/>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rgbClr val="FFFFFF"/>
                </a:solidFill>
              </a:rPr>
              <a:t>KUANTITATIF</a:t>
            </a:r>
            <a:endParaRPr lang="en-US" dirty="0">
              <a:solidFill>
                <a:srgbClr val="FFFFFF"/>
              </a:solidFill>
            </a:endParaRPr>
          </a:p>
        </p:txBody>
      </p:sp>
      <p:sp>
        <p:nvSpPr>
          <p:cNvPr id="7" name="Pentagon 6"/>
          <p:cNvSpPr/>
          <p:nvPr/>
        </p:nvSpPr>
        <p:spPr>
          <a:xfrm>
            <a:off x="1428765" y="5085183"/>
            <a:ext cx="2071703" cy="915585"/>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MIXED METHODS</a:t>
            </a:r>
          </a:p>
        </p:txBody>
      </p:sp>
      <p:sp>
        <p:nvSpPr>
          <p:cNvPr id="8" name="Pentagon 7"/>
          <p:cNvSpPr/>
          <p:nvPr/>
        </p:nvSpPr>
        <p:spPr>
          <a:xfrm>
            <a:off x="3857621" y="1571612"/>
            <a:ext cx="2643207" cy="428628"/>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Ethnography</a:t>
            </a:r>
          </a:p>
        </p:txBody>
      </p:sp>
      <p:sp>
        <p:nvSpPr>
          <p:cNvPr id="12" name="Pentagon 11"/>
          <p:cNvSpPr/>
          <p:nvPr/>
        </p:nvSpPr>
        <p:spPr>
          <a:xfrm>
            <a:off x="3857656" y="336646"/>
            <a:ext cx="2500331" cy="500066"/>
          </a:xfrm>
          <a:prstGeom prst="homePlate">
            <a:avLst>
              <a:gd name="adj" fmla="val 21440"/>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EKSPERIMEN</a:t>
            </a:r>
          </a:p>
        </p:txBody>
      </p:sp>
      <p:sp>
        <p:nvSpPr>
          <p:cNvPr id="13" name="Pentagon 12"/>
          <p:cNvSpPr/>
          <p:nvPr/>
        </p:nvSpPr>
        <p:spPr>
          <a:xfrm>
            <a:off x="3857656" y="928671"/>
            <a:ext cx="2500331" cy="500066"/>
          </a:xfrm>
          <a:prstGeom prst="homePlate">
            <a:avLst>
              <a:gd name="adj" fmla="val 21440"/>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SURVEI</a:t>
            </a:r>
          </a:p>
        </p:txBody>
      </p:sp>
      <p:sp>
        <p:nvSpPr>
          <p:cNvPr id="14" name="Pentagon 13"/>
          <p:cNvSpPr/>
          <p:nvPr/>
        </p:nvSpPr>
        <p:spPr>
          <a:xfrm>
            <a:off x="3857620" y="4357718"/>
            <a:ext cx="2000264" cy="857256"/>
          </a:xfrm>
          <a:prstGeom prst="homePlate">
            <a:avLst>
              <a:gd name="adj" fmla="val 21440"/>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SEQUENTIAL</a:t>
            </a:r>
          </a:p>
        </p:txBody>
      </p:sp>
      <p:sp>
        <p:nvSpPr>
          <p:cNvPr id="15" name="Pentagon 14"/>
          <p:cNvSpPr/>
          <p:nvPr/>
        </p:nvSpPr>
        <p:spPr>
          <a:xfrm>
            <a:off x="3857620" y="5786478"/>
            <a:ext cx="2000264" cy="857256"/>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CONCURRENT</a:t>
            </a:r>
          </a:p>
        </p:txBody>
      </p:sp>
      <p:sp>
        <p:nvSpPr>
          <p:cNvPr id="16" name="Pentagon 15"/>
          <p:cNvSpPr/>
          <p:nvPr/>
        </p:nvSpPr>
        <p:spPr>
          <a:xfrm>
            <a:off x="6286485" y="4071966"/>
            <a:ext cx="2357519" cy="571504"/>
          </a:xfrm>
          <a:prstGeom prst="homePlate">
            <a:avLst>
              <a:gd name="adj" fmla="val 21440"/>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EXPLANATORY</a:t>
            </a:r>
          </a:p>
        </p:txBody>
      </p:sp>
      <p:sp>
        <p:nvSpPr>
          <p:cNvPr id="17" name="Pentagon 16"/>
          <p:cNvSpPr/>
          <p:nvPr/>
        </p:nvSpPr>
        <p:spPr>
          <a:xfrm>
            <a:off x="6286481" y="4714908"/>
            <a:ext cx="2357487" cy="571504"/>
          </a:xfrm>
          <a:prstGeom prst="homePlate">
            <a:avLst>
              <a:gd name="adj" fmla="val 21440"/>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EXPLORATORY</a:t>
            </a:r>
          </a:p>
        </p:txBody>
      </p:sp>
      <p:sp>
        <p:nvSpPr>
          <p:cNvPr id="18" name="Pentagon 17"/>
          <p:cNvSpPr/>
          <p:nvPr/>
        </p:nvSpPr>
        <p:spPr>
          <a:xfrm>
            <a:off x="3857621" y="2071679"/>
            <a:ext cx="2643207" cy="357190"/>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Grounded theory</a:t>
            </a:r>
          </a:p>
        </p:txBody>
      </p:sp>
      <p:sp>
        <p:nvSpPr>
          <p:cNvPr id="19" name="Pentagon 18"/>
          <p:cNvSpPr/>
          <p:nvPr/>
        </p:nvSpPr>
        <p:spPr>
          <a:xfrm>
            <a:off x="3857621" y="2500306"/>
            <a:ext cx="2643207" cy="428628"/>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Cased studies</a:t>
            </a:r>
          </a:p>
        </p:txBody>
      </p:sp>
      <p:sp>
        <p:nvSpPr>
          <p:cNvPr id="20" name="Pentagon 19"/>
          <p:cNvSpPr/>
          <p:nvPr/>
        </p:nvSpPr>
        <p:spPr>
          <a:xfrm>
            <a:off x="3857621" y="3000373"/>
            <a:ext cx="2643207" cy="500066"/>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Phenomenological</a:t>
            </a:r>
          </a:p>
        </p:txBody>
      </p:sp>
      <p:sp>
        <p:nvSpPr>
          <p:cNvPr id="21" name="Pentagon 20"/>
          <p:cNvSpPr/>
          <p:nvPr/>
        </p:nvSpPr>
        <p:spPr>
          <a:xfrm>
            <a:off x="6286448" y="5643579"/>
            <a:ext cx="2500395" cy="571504"/>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rgbClr val="FFFFFF"/>
                </a:solidFill>
              </a:rPr>
              <a:t>TRIANGULATION</a:t>
            </a:r>
            <a:endParaRPr lang="en-US" dirty="0">
              <a:solidFill>
                <a:srgbClr val="FFFFFF"/>
              </a:solidFill>
            </a:endParaRPr>
          </a:p>
        </p:txBody>
      </p:sp>
      <p:sp>
        <p:nvSpPr>
          <p:cNvPr id="22" name="Pentagon 21"/>
          <p:cNvSpPr/>
          <p:nvPr/>
        </p:nvSpPr>
        <p:spPr>
          <a:xfrm>
            <a:off x="6286516" y="6286521"/>
            <a:ext cx="2500363" cy="571504"/>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EMBEDDED</a:t>
            </a:r>
          </a:p>
        </p:txBody>
      </p:sp>
      <p:sp>
        <p:nvSpPr>
          <p:cNvPr id="23" name="Rectangle 22"/>
          <p:cNvSpPr/>
          <p:nvPr/>
        </p:nvSpPr>
        <p:spPr>
          <a:xfrm>
            <a:off x="285729" y="1357299"/>
            <a:ext cx="785819" cy="40005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fontAlgn="auto">
              <a:spcBef>
                <a:spcPts val="0"/>
              </a:spcBef>
              <a:spcAft>
                <a:spcPts val="0"/>
              </a:spcAft>
              <a:defRPr/>
            </a:pPr>
            <a:r>
              <a:rPr lang="en-US" dirty="0">
                <a:solidFill>
                  <a:srgbClr val="FFFFFF"/>
                </a:solidFill>
              </a:rPr>
              <a:t>METODE PENELITIAN </a:t>
            </a:r>
          </a:p>
        </p:txBody>
      </p:sp>
      <p:sp>
        <p:nvSpPr>
          <p:cNvPr id="25" name="Isosceles Triangle 24"/>
          <p:cNvSpPr/>
          <p:nvPr/>
        </p:nvSpPr>
        <p:spPr>
          <a:xfrm rot="16200000">
            <a:off x="2571737" y="2714656"/>
            <a:ext cx="2143140" cy="285752"/>
          </a:xfrm>
          <a:prstGeom prst="triangl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6" name="Isosceles Triangle 25"/>
          <p:cNvSpPr/>
          <p:nvPr/>
        </p:nvSpPr>
        <p:spPr>
          <a:xfrm rot="16200000">
            <a:off x="2464580" y="5393605"/>
            <a:ext cx="2357454" cy="285752"/>
          </a:xfrm>
          <a:prstGeom prst="triangle">
            <a:avLst/>
          </a:prstGeom>
          <a:solidFill>
            <a:schemeClr val="accent3">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7" name="Isosceles Triangle 26"/>
          <p:cNvSpPr/>
          <p:nvPr/>
        </p:nvSpPr>
        <p:spPr>
          <a:xfrm rot="16200000">
            <a:off x="3059540" y="773547"/>
            <a:ext cx="1167537" cy="285753"/>
          </a:xfrm>
          <a:prstGeom prst="triangle">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8" name="Isosceles Triangle 27"/>
          <p:cNvSpPr/>
          <p:nvPr/>
        </p:nvSpPr>
        <p:spPr>
          <a:xfrm rot="16200000">
            <a:off x="5429257" y="4572070"/>
            <a:ext cx="1285884" cy="285753"/>
          </a:xfrm>
          <a:prstGeom prst="triangle">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9" name="Isosceles Triangle 28"/>
          <p:cNvSpPr/>
          <p:nvPr/>
        </p:nvSpPr>
        <p:spPr>
          <a:xfrm rot="16200000">
            <a:off x="5429257" y="6143680"/>
            <a:ext cx="1285884" cy="285753"/>
          </a:xfrm>
          <a:prstGeom prst="triangle">
            <a:avLst/>
          </a:prstGeom>
          <a:solidFill>
            <a:schemeClr val="accent3">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30" name="Pentagon 29"/>
          <p:cNvSpPr/>
          <p:nvPr/>
        </p:nvSpPr>
        <p:spPr>
          <a:xfrm>
            <a:off x="3857621" y="3571876"/>
            <a:ext cx="2643207" cy="500066"/>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Narrative research</a:t>
            </a:r>
          </a:p>
        </p:txBody>
      </p:sp>
      <p:cxnSp>
        <p:nvCxnSpPr>
          <p:cNvPr id="31" name="Straight Arrow Connector 30"/>
          <p:cNvCxnSpPr/>
          <p:nvPr/>
        </p:nvCxnSpPr>
        <p:spPr>
          <a:xfrm flipV="1">
            <a:off x="1000125" y="1000126"/>
            <a:ext cx="428634" cy="192880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6200000" flipH="1">
            <a:off x="-18255" y="3947324"/>
            <a:ext cx="2465387" cy="428625"/>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1000127" y="3000375"/>
            <a:ext cx="428625" cy="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428751" y="-67454"/>
            <a:ext cx="1775097" cy="400110"/>
          </a:xfrm>
          <a:prstGeom prst="rect">
            <a:avLst/>
          </a:prstGeom>
          <a:noFill/>
        </p:spPr>
        <p:txBody>
          <a:bodyPr wrap="square" lIns="91440" tIns="45720" rIns="91440" bIns="45720">
            <a:spAutoFit/>
          </a:bodyPr>
          <a:lstStyle/>
          <a:p>
            <a:pPr algn="ctr"/>
            <a:r>
              <a:rPr lang="en-US" sz="20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Pendekatan</a:t>
            </a:r>
            <a:endParaRPr lang="en-US" sz="2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32" name="Rectangle 31"/>
          <p:cNvSpPr/>
          <p:nvPr/>
        </p:nvSpPr>
        <p:spPr>
          <a:xfrm>
            <a:off x="3857620" y="-67454"/>
            <a:ext cx="2500367" cy="400110"/>
          </a:xfrm>
          <a:prstGeom prst="rect">
            <a:avLst/>
          </a:prstGeom>
          <a:noFill/>
        </p:spPr>
        <p:txBody>
          <a:bodyPr wrap="square" lIns="91440" tIns="45720" rIns="91440" bIns="45720">
            <a:spAutoFit/>
          </a:bodyPr>
          <a:lstStyle/>
          <a:p>
            <a:pPr algn="ctr"/>
            <a:r>
              <a:rPr lang="en-ID" sz="2000" b="1"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Jenis</a:t>
            </a:r>
            <a:r>
              <a:rPr lang="en-ID" sz="2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ID" sz="2000" b="1"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Penelitian</a:t>
            </a:r>
            <a:endParaRPr lang="en-US" sz="2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28848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from="(-#ppt_w/2)" to="(#ppt_x)" calcmode="lin" valueType="num">
                                      <p:cBhvr>
                                        <p:cTn id="7" dur="600" fill="hold">
                                          <p:stCondLst>
                                            <p:cond delay="0"/>
                                          </p:stCondLst>
                                        </p:cTn>
                                        <p:tgtEl>
                                          <p:spTgt spid="23"/>
                                        </p:tgtEl>
                                        <p:attrNameLst>
                                          <p:attrName>ppt_x</p:attrName>
                                        </p:attrNameLst>
                                      </p:cBhvr>
                                    </p:anim>
                                    <p:anim from="0" to="-1.0" calcmode="lin" valueType="num">
                                      <p:cBhvr>
                                        <p:cTn id="8" dur="200" decel="50000" autoRev="1" fill="hold">
                                          <p:stCondLst>
                                            <p:cond delay="600"/>
                                          </p:stCondLst>
                                        </p:cTn>
                                        <p:tgtEl>
                                          <p:spTgt spid="23"/>
                                        </p:tgtEl>
                                        <p:attrNameLst>
                                          <p:attrName>xshear</p:attrName>
                                        </p:attrNameLst>
                                      </p:cBhvr>
                                    </p:anim>
                                    <p:animScale>
                                      <p:cBhvr>
                                        <p:cTn id="9" dur="200" decel="100000" autoRev="1" fill="hold">
                                          <p:stCondLst>
                                            <p:cond delay="600"/>
                                          </p:stCondLst>
                                        </p:cTn>
                                        <p:tgtEl>
                                          <p:spTgt spid="23"/>
                                        </p:tgtEl>
                                      </p:cBhvr>
                                      <p:from x="100000" y="100000"/>
                                      <p:to x="80000" y="100000"/>
                                    </p:animScale>
                                    <p:anim by="(#ppt_h/3+#ppt_w*0.1)" calcmode="lin" valueType="num">
                                      <p:cBhvr additive="sum">
                                        <p:cTn id="10" dur="200" decel="100000" autoRev="1" fill="hold">
                                          <p:stCondLst>
                                            <p:cond delay="600"/>
                                          </p:stCondLst>
                                        </p:cTn>
                                        <p:tgtEl>
                                          <p:spTgt spid="23"/>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 from="(-#ppt_w/2)" to="(#ppt_x)" calcmode="lin" valueType="num">
                                      <p:cBhvr>
                                        <p:cTn id="15" dur="600" fill="hold">
                                          <p:stCondLst>
                                            <p:cond delay="0"/>
                                          </p:stCondLst>
                                        </p:cTn>
                                        <p:tgtEl>
                                          <p:spTgt spid="31"/>
                                        </p:tgtEl>
                                        <p:attrNameLst>
                                          <p:attrName>ppt_x</p:attrName>
                                        </p:attrNameLst>
                                      </p:cBhvr>
                                    </p:anim>
                                    <p:anim from="0" to="-1.0" calcmode="lin" valueType="num">
                                      <p:cBhvr>
                                        <p:cTn id="16" dur="200" decel="50000" autoRev="1" fill="hold">
                                          <p:stCondLst>
                                            <p:cond delay="600"/>
                                          </p:stCondLst>
                                        </p:cTn>
                                        <p:tgtEl>
                                          <p:spTgt spid="31"/>
                                        </p:tgtEl>
                                        <p:attrNameLst>
                                          <p:attrName>xshear</p:attrName>
                                        </p:attrNameLst>
                                      </p:cBhvr>
                                    </p:anim>
                                    <p:animScale>
                                      <p:cBhvr>
                                        <p:cTn id="17" dur="200" decel="100000" autoRev="1" fill="hold">
                                          <p:stCondLst>
                                            <p:cond delay="600"/>
                                          </p:stCondLst>
                                        </p:cTn>
                                        <p:tgtEl>
                                          <p:spTgt spid="31"/>
                                        </p:tgtEl>
                                      </p:cBhvr>
                                      <p:from x="100000" y="100000"/>
                                      <p:to x="80000" y="100000"/>
                                    </p:animScale>
                                    <p:anim by="(#ppt_h/3+#ppt_w*0.1)" calcmode="lin" valueType="num">
                                      <p:cBhvr additive="sum">
                                        <p:cTn id="18" dur="200" decel="100000" autoRev="1" fill="hold">
                                          <p:stCondLst>
                                            <p:cond delay="600"/>
                                          </p:stCondLst>
                                        </p:cTn>
                                        <p:tgtEl>
                                          <p:spTgt spid="31"/>
                                        </p:tgtEl>
                                        <p:attrNameLst>
                                          <p:attrName>ppt_x</p:attrName>
                                        </p:attrNameLst>
                                      </p:cBhvr>
                                    </p:anim>
                                  </p:childTnLst>
                                </p:cTn>
                              </p:par>
                              <p:par>
                                <p:cTn id="19" presetID="34"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from="(-#ppt_w/2)" to="(#ppt_x)" calcmode="lin" valueType="num">
                                      <p:cBhvr>
                                        <p:cTn id="21" dur="600" fill="hold">
                                          <p:stCondLst>
                                            <p:cond delay="0"/>
                                          </p:stCondLst>
                                        </p:cTn>
                                        <p:tgtEl>
                                          <p:spTgt spid="6"/>
                                        </p:tgtEl>
                                        <p:attrNameLst>
                                          <p:attrName>ppt_x</p:attrName>
                                        </p:attrNameLst>
                                      </p:cBhvr>
                                    </p:anim>
                                    <p:anim from="0" to="-1.0" calcmode="lin" valueType="num">
                                      <p:cBhvr>
                                        <p:cTn id="22" dur="200" decel="50000" autoRev="1" fill="hold">
                                          <p:stCondLst>
                                            <p:cond delay="600"/>
                                          </p:stCondLst>
                                        </p:cTn>
                                        <p:tgtEl>
                                          <p:spTgt spid="6"/>
                                        </p:tgtEl>
                                        <p:attrNameLst>
                                          <p:attrName>xshear</p:attrName>
                                        </p:attrNameLst>
                                      </p:cBhvr>
                                    </p:anim>
                                    <p:animScale>
                                      <p:cBhvr>
                                        <p:cTn id="23" dur="200" decel="100000" autoRev="1" fill="hold">
                                          <p:stCondLst>
                                            <p:cond delay="600"/>
                                          </p:stCondLst>
                                        </p:cTn>
                                        <p:tgtEl>
                                          <p:spTgt spid="6"/>
                                        </p:tgtEl>
                                      </p:cBhvr>
                                      <p:from x="100000" y="100000"/>
                                      <p:to x="80000" y="100000"/>
                                    </p:animScale>
                                    <p:anim by="(#ppt_h/3+#ppt_w*0.1)" calcmode="lin" valueType="num">
                                      <p:cBhvr additive="sum">
                                        <p:cTn id="24" dur="200" decel="100000" autoRev="1" fill="hold">
                                          <p:stCondLst>
                                            <p:cond delay="600"/>
                                          </p:stCondLst>
                                        </p:cTn>
                                        <p:tgtEl>
                                          <p:spTgt spid="6"/>
                                        </p:tgtEl>
                                        <p:attrNameLst>
                                          <p:attrName>ppt_x</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4"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 from="(-#ppt_w/2)" to="(#ppt_x)" calcmode="lin" valueType="num">
                                      <p:cBhvr>
                                        <p:cTn id="29" dur="600" fill="hold">
                                          <p:stCondLst>
                                            <p:cond delay="0"/>
                                          </p:stCondLst>
                                        </p:cTn>
                                        <p:tgtEl>
                                          <p:spTgt spid="27"/>
                                        </p:tgtEl>
                                        <p:attrNameLst>
                                          <p:attrName>ppt_x</p:attrName>
                                        </p:attrNameLst>
                                      </p:cBhvr>
                                    </p:anim>
                                    <p:anim from="0" to="-1.0" calcmode="lin" valueType="num">
                                      <p:cBhvr>
                                        <p:cTn id="30" dur="200" decel="50000" autoRev="1" fill="hold">
                                          <p:stCondLst>
                                            <p:cond delay="600"/>
                                          </p:stCondLst>
                                        </p:cTn>
                                        <p:tgtEl>
                                          <p:spTgt spid="27"/>
                                        </p:tgtEl>
                                        <p:attrNameLst>
                                          <p:attrName>xshear</p:attrName>
                                        </p:attrNameLst>
                                      </p:cBhvr>
                                    </p:anim>
                                    <p:animScale>
                                      <p:cBhvr>
                                        <p:cTn id="31" dur="200" decel="100000" autoRev="1" fill="hold">
                                          <p:stCondLst>
                                            <p:cond delay="600"/>
                                          </p:stCondLst>
                                        </p:cTn>
                                        <p:tgtEl>
                                          <p:spTgt spid="27"/>
                                        </p:tgtEl>
                                      </p:cBhvr>
                                      <p:from x="100000" y="100000"/>
                                      <p:to x="80000" y="100000"/>
                                    </p:animScale>
                                    <p:anim by="(#ppt_h/3+#ppt_w*0.1)" calcmode="lin" valueType="num">
                                      <p:cBhvr additive="sum">
                                        <p:cTn id="32" dur="200" decel="100000" autoRev="1" fill="hold">
                                          <p:stCondLst>
                                            <p:cond delay="600"/>
                                          </p:stCondLst>
                                        </p:cTn>
                                        <p:tgtEl>
                                          <p:spTgt spid="27"/>
                                        </p:tgtEl>
                                        <p:attrNameLst>
                                          <p:attrName>ppt_x</p:attrName>
                                        </p:attrNameLst>
                                      </p:cBhvr>
                                    </p:anim>
                                  </p:childTnLst>
                                </p:cTn>
                              </p:par>
                              <p:par>
                                <p:cTn id="33" presetID="34"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from="(-#ppt_w/2)" to="(#ppt_x)" calcmode="lin" valueType="num">
                                      <p:cBhvr>
                                        <p:cTn id="35" dur="600" fill="hold">
                                          <p:stCondLst>
                                            <p:cond delay="0"/>
                                          </p:stCondLst>
                                        </p:cTn>
                                        <p:tgtEl>
                                          <p:spTgt spid="12"/>
                                        </p:tgtEl>
                                        <p:attrNameLst>
                                          <p:attrName>ppt_x</p:attrName>
                                        </p:attrNameLst>
                                      </p:cBhvr>
                                    </p:anim>
                                    <p:anim from="0" to="-1.0" calcmode="lin" valueType="num">
                                      <p:cBhvr>
                                        <p:cTn id="36" dur="200" decel="50000" autoRev="1" fill="hold">
                                          <p:stCondLst>
                                            <p:cond delay="600"/>
                                          </p:stCondLst>
                                        </p:cTn>
                                        <p:tgtEl>
                                          <p:spTgt spid="12"/>
                                        </p:tgtEl>
                                        <p:attrNameLst>
                                          <p:attrName>xshear</p:attrName>
                                        </p:attrNameLst>
                                      </p:cBhvr>
                                    </p:anim>
                                    <p:animScale>
                                      <p:cBhvr>
                                        <p:cTn id="37" dur="200" decel="100000" autoRev="1" fill="hold">
                                          <p:stCondLst>
                                            <p:cond delay="600"/>
                                          </p:stCondLst>
                                        </p:cTn>
                                        <p:tgtEl>
                                          <p:spTgt spid="12"/>
                                        </p:tgtEl>
                                      </p:cBhvr>
                                      <p:from x="100000" y="100000"/>
                                      <p:to x="80000" y="100000"/>
                                    </p:animScale>
                                    <p:anim by="(#ppt_h/3+#ppt_w*0.1)" calcmode="lin" valueType="num">
                                      <p:cBhvr additive="sum">
                                        <p:cTn id="38" dur="200" decel="100000" autoRev="1" fill="hold">
                                          <p:stCondLst>
                                            <p:cond delay="600"/>
                                          </p:stCondLst>
                                        </p:cTn>
                                        <p:tgtEl>
                                          <p:spTgt spid="12"/>
                                        </p:tgtEl>
                                        <p:attrNameLst>
                                          <p:attrName>ppt_x</p:attrName>
                                        </p:attrNameLst>
                                      </p:cBhvr>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34"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 from="(-#ppt_w/2)" to="(#ppt_x)" calcmode="lin" valueType="num">
                                      <p:cBhvr>
                                        <p:cTn id="43" dur="600" fill="hold">
                                          <p:stCondLst>
                                            <p:cond delay="0"/>
                                          </p:stCondLst>
                                        </p:cTn>
                                        <p:tgtEl>
                                          <p:spTgt spid="13"/>
                                        </p:tgtEl>
                                        <p:attrNameLst>
                                          <p:attrName>ppt_x</p:attrName>
                                        </p:attrNameLst>
                                      </p:cBhvr>
                                    </p:anim>
                                    <p:anim from="0" to="-1.0" calcmode="lin" valueType="num">
                                      <p:cBhvr>
                                        <p:cTn id="44" dur="200" decel="50000" autoRev="1" fill="hold">
                                          <p:stCondLst>
                                            <p:cond delay="600"/>
                                          </p:stCondLst>
                                        </p:cTn>
                                        <p:tgtEl>
                                          <p:spTgt spid="13"/>
                                        </p:tgtEl>
                                        <p:attrNameLst>
                                          <p:attrName>xshear</p:attrName>
                                        </p:attrNameLst>
                                      </p:cBhvr>
                                    </p:anim>
                                    <p:animScale>
                                      <p:cBhvr>
                                        <p:cTn id="45" dur="200" decel="100000" autoRev="1" fill="hold">
                                          <p:stCondLst>
                                            <p:cond delay="600"/>
                                          </p:stCondLst>
                                        </p:cTn>
                                        <p:tgtEl>
                                          <p:spTgt spid="13"/>
                                        </p:tgtEl>
                                      </p:cBhvr>
                                      <p:from x="100000" y="100000"/>
                                      <p:to x="80000" y="100000"/>
                                    </p:animScale>
                                    <p:anim by="(#ppt_h/3+#ppt_w*0.1)" calcmode="lin" valueType="num">
                                      <p:cBhvr additive="sum">
                                        <p:cTn id="46" dur="200" decel="100000" autoRev="1" fill="hold">
                                          <p:stCondLst>
                                            <p:cond delay="600"/>
                                          </p:stCondLst>
                                        </p:cTn>
                                        <p:tgtEl>
                                          <p:spTgt spid="13"/>
                                        </p:tgtEl>
                                        <p:attrNameLst>
                                          <p:attrName>ppt_x</p:attrName>
                                        </p:attrNameLst>
                                      </p:cBhvr>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fill="hold"/>
                                        <p:tgtEl>
                                          <p:spTgt spid="5"/>
                                        </p:tgtEl>
                                        <p:attrNameLst>
                                          <p:attrName>ppt_x</p:attrName>
                                        </p:attrNameLst>
                                      </p:cBhvr>
                                      <p:tavLst>
                                        <p:tav tm="0">
                                          <p:val>
                                            <p:strVal val="#ppt_x"/>
                                          </p:val>
                                        </p:tav>
                                        <p:tav tm="100000">
                                          <p:val>
                                            <p:strVal val="#ppt_x"/>
                                          </p:val>
                                        </p:tav>
                                      </p:tavLst>
                                    </p:anim>
                                    <p:anim calcmode="lin" valueType="num">
                                      <p:cBhvr additive="base">
                                        <p:cTn id="52" dur="500" fill="hold"/>
                                        <p:tgtEl>
                                          <p:spTgt spid="5"/>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0" presetClass="entr" presetSubtype="0" fill="hold"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800" decel="100000"/>
                                        <p:tgtEl>
                                          <p:spTgt spid="8"/>
                                        </p:tgtEl>
                                      </p:cBhvr>
                                    </p:animEffect>
                                    <p:anim calcmode="lin" valueType="num">
                                      <p:cBhvr>
                                        <p:cTn id="62" dur="800" decel="100000" fill="hold"/>
                                        <p:tgtEl>
                                          <p:spTgt spid="8"/>
                                        </p:tgtEl>
                                        <p:attrNameLst>
                                          <p:attrName>style.rotation</p:attrName>
                                        </p:attrNameLst>
                                      </p:cBhvr>
                                      <p:tavLst>
                                        <p:tav tm="0">
                                          <p:val>
                                            <p:fltVal val="-90"/>
                                          </p:val>
                                        </p:tav>
                                        <p:tav tm="100000">
                                          <p:val>
                                            <p:fltVal val="0"/>
                                          </p:val>
                                        </p:tav>
                                      </p:tavLst>
                                    </p:anim>
                                    <p:anim calcmode="lin" valueType="num">
                                      <p:cBhvr>
                                        <p:cTn id="63" dur="800" decel="100000" fill="hold"/>
                                        <p:tgtEl>
                                          <p:spTgt spid="8"/>
                                        </p:tgtEl>
                                        <p:attrNameLst>
                                          <p:attrName>ppt_x</p:attrName>
                                        </p:attrNameLst>
                                      </p:cBhvr>
                                      <p:tavLst>
                                        <p:tav tm="0">
                                          <p:val>
                                            <p:strVal val="#ppt_x+0.4"/>
                                          </p:val>
                                        </p:tav>
                                        <p:tav tm="100000">
                                          <p:val>
                                            <p:strVal val="#ppt_x-0.05"/>
                                          </p:val>
                                        </p:tav>
                                      </p:tavLst>
                                    </p:anim>
                                    <p:anim calcmode="lin" valueType="num">
                                      <p:cBhvr>
                                        <p:cTn id="64" dur="800" decel="100000" fill="hold"/>
                                        <p:tgtEl>
                                          <p:spTgt spid="8"/>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30" presetClass="entr" presetSubtype="0"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800" decel="100000"/>
                                        <p:tgtEl>
                                          <p:spTgt spid="18"/>
                                        </p:tgtEl>
                                      </p:cBhvr>
                                    </p:animEffect>
                                    <p:anim calcmode="lin" valueType="num">
                                      <p:cBhvr>
                                        <p:cTn id="72" dur="800" decel="100000" fill="hold"/>
                                        <p:tgtEl>
                                          <p:spTgt spid="18"/>
                                        </p:tgtEl>
                                        <p:attrNameLst>
                                          <p:attrName>style.rotation</p:attrName>
                                        </p:attrNameLst>
                                      </p:cBhvr>
                                      <p:tavLst>
                                        <p:tav tm="0">
                                          <p:val>
                                            <p:fltVal val="-90"/>
                                          </p:val>
                                        </p:tav>
                                        <p:tav tm="100000">
                                          <p:val>
                                            <p:fltVal val="0"/>
                                          </p:val>
                                        </p:tav>
                                      </p:tavLst>
                                    </p:anim>
                                    <p:anim calcmode="lin" valueType="num">
                                      <p:cBhvr>
                                        <p:cTn id="73" dur="800" decel="100000" fill="hold"/>
                                        <p:tgtEl>
                                          <p:spTgt spid="18"/>
                                        </p:tgtEl>
                                        <p:attrNameLst>
                                          <p:attrName>ppt_x</p:attrName>
                                        </p:attrNameLst>
                                      </p:cBhvr>
                                      <p:tavLst>
                                        <p:tav tm="0">
                                          <p:val>
                                            <p:strVal val="#ppt_x+0.4"/>
                                          </p:val>
                                        </p:tav>
                                        <p:tav tm="100000">
                                          <p:val>
                                            <p:strVal val="#ppt_x-0.05"/>
                                          </p:val>
                                        </p:tav>
                                      </p:tavLst>
                                    </p:anim>
                                    <p:anim calcmode="lin" valueType="num">
                                      <p:cBhvr>
                                        <p:cTn id="74" dur="800" decel="100000" fill="hold"/>
                                        <p:tgtEl>
                                          <p:spTgt spid="18"/>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30" presetClass="entr" presetSubtype="0"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800" decel="100000"/>
                                        <p:tgtEl>
                                          <p:spTgt spid="19"/>
                                        </p:tgtEl>
                                      </p:cBhvr>
                                    </p:animEffect>
                                    <p:anim calcmode="lin" valueType="num">
                                      <p:cBhvr>
                                        <p:cTn id="82" dur="800" decel="100000" fill="hold"/>
                                        <p:tgtEl>
                                          <p:spTgt spid="19"/>
                                        </p:tgtEl>
                                        <p:attrNameLst>
                                          <p:attrName>style.rotation</p:attrName>
                                        </p:attrNameLst>
                                      </p:cBhvr>
                                      <p:tavLst>
                                        <p:tav tm="0">
                                          <p:val>
                                            <p:fltVal val="-90"/>
                                          </p:val>
                                        </p:tav>
                                        <p:tav tm="100000">
                                          <p:val>
                                            <p:fltVal val="0"/>
                                          </p:val>
                                        </p:tav>
                                      </p:tavLst>
                                    </p:anim>
                                    <p:anim calcmode="lin" valueType="num">
                                      <p:cBhvr>
                                        <p:cTn id="83" dur="800" decel="100000" fill="hold"/>
                                        <p:tgtEl>
                                          <p:spTgt spid="19"/>
                                        </p:tgtEl>
                                        <p:attrNameLst>
                                          <p:attrName>ppt_x</p:attrName>
                                        </p:attrNameLst>
                                      </p:cBhvr>
                                      <p:tavLst>
                                        <p:tav tm="0">
                                          <p:val>
                                            <p:strVal val="#ppt_x+0.4"/>
                                          </p:val>
                                        </p:tav>
                                        <p:tav tm="100000">
                                          <p:val>
                                            <p:strVal val="#ppt_x-0.05"/>
                                          </p:val>
                                        </p:tav>
                                      </p:tavLst>
                                    </p:anim>
                                    <p:anim calcmode="lin" valueType="num">
                                      <p:cBhvr>
                                        <p:cTn id="84" dur="800" decel="100000" fill="hold"/>
                                        <p:tgtEl>
                                          <p:spTgt spid="19"/>
                                        </p:tgtEl>
                                        <p:attrNameLst>
                                          <p:attrName>ppt_y</p:attrName>
                                        </p:attrNameLst>
                                      </p:cBhvr>
                                      <p:tavLst>
                                        <p:tav tm="0">
                                          <p:val>
                                            <p:strVal val="#ppt_y-0.4"/>
                                          </p:val>
                                        </p:tav>
                                        <p:tav tm="100000">
                                          <p:val>
                                            <p:strVal val="#ppt_y+0.1"/>
                                          </p:val>
                                        </p:tav>
                                      </p:tavLst>
                                    </p:anim>
                                    <p:anim calcmode="lin" valueType="num">
                                      <p:cBhvr>
                                        <p:cTn id="85"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86"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30" presetClass="entr" presetSubtype="0" fill="hold" nodeType="click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fade">
                                      <p:cBhvr>
                                        <p:cTn id="91" dur="800" decel="100000"/>
                                        <p:tgtEl>
                                          <p:spTgt spid="20"/>
                                        </p:tgtEl>
                                      </p:cBhvr>
                                    </p:animEffect>
                                    <p:anim calcmode="lin" valueType="num">
                                      <p:cBhvr>
                                        <p:cTn id="92" dur="800" decel="100000" fill="hold"/>
                                        <p:tgtEl>
                                          <p:spTgt spid="20"/>
                                        </p:tgtEl>
                                        <p:attrNameLst>
                                          <p:attrName>style.rotation</p:attrName>
                                        </p:attrNameLst>
                                      </p:cBhvr>
                                      <p:tavLst>
                                        <p:tav tm="0">
                                          <p:val>
                                            <p:fltVal val="-90"/>
                                          </p:val>
                                        </p:tav>
                                        <p:tav tm="100000">
                                          <p:val>
                                            <p:fltVal val="0"/>
                                          </p:val>
                                        </p:tav>
                                      </p:tavLst>
                                    </p:anim>
                                    <p:anim calcmode="lin" valueType="num">
                                      <p:cBhvr>
                                        <p:cTn id="93" dur="800" decel="100000" fill="hold"/>
                                        <p:tgtEl>
                                          <p:spTgt spid="20"/>
                                        </p:tgtEl>
                                        <p:attrNameLst>
                                          <p:attrName>ppt_x</p:attrName>
                                        </p:attrNameLst>
                                      </p:cBhvr>
                                      <p:tavLst>
                                        <p:tav tm="0">
                                          <p:val>
                                            <p:strVal val="#ppt_x+0.4"/>
                                          </p:val>
                                        </p:tav>
                                        <p:tav tm="100000">
                                          <p:val>
                                            <p:strVal val="#ppt_x-0.05"/>
                                          </p:val>
                                        </p:tav>
                                      </p:tavLst>
                                    </p:anim>
                                    <p:anim calcmode="lin" valueType="num">
                                      <p:cBhvr>
                                        <p:cTn id="94" dur="800" decel="100000" fill="hold"/>
                                        <p:tgtEl>
                                          <p:spTgt spid="20"/>
                                        </p:tgtEl>
                                        <p:attrNameLst>
                                          <p:attrName>ppt_y</p:attrName>
                                        </p:attrNameLst>
                                      </p:cBhvr>
                                      <p:tavLst>
                                        <p:tav tm="0">
                                          <p:val>
                                            <p:strVal val="#ppt_y-0.4"/>
                                          </p:val>
                                        </p:tav>
                                        <p:tav tm="100000">
                                          <p:val>
                                            <p:strVal val="#ppt_y+0.1"/>
                                          </p:val>
                                        </p:tav>
                                      </p:tavLst>
                                    </p:anim>
                                    <p:anim calcmode="lin" valueType="num">
                                      <p:cBhvr>
                                        <p:cTn id="9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9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34" presetClass="entr" presetSubtype="0" fill="hold" nodeType="clickEffect">
                                  <p:stCondLst>
                                    <p:cond delay="0"/>
                                  </p:stCondLst>
                                  <p:childTnLst>
                                    <p:set>
                                      <p:cBhvr>
                                        <p:cTn id="100" dur="1" fill="hold">
                                          <p:stCondLst>
                                            <p:cond delay="0"/>
                                          </p:stCondLst>
                                        </p:cTn>
                                        <p:tgtEl>
                                          <p:spTgt spid="30"/>
                                        </p:tgtEl>
                                        <p:attrNameLst>
                                          <p:attrName>style.visibility</p:attrName>
                                        </p:attrNameLst>
                                      </p:cBhvr>
                                      <p:to>
                                        <p:strVal val="visible"/>
                                      </p:to>
                                    </p:set>
                                    <p:anim from="(-#ppt_w/2)" to="(#ppt_x)" calcmode="lin" valueType="num">
                                      <p:cBhvr>
                                        <p:cTn id="101" dur="600" fill="hold">
                                          <p:stCondLst>
                                            <p:cond delay="0"/>
                                          </p:stCondLst>
                                        </p:cTn>
                                        <p:tgtEl>
                                          <p:spTgt spid="30"/>
                                        </p:tgtEl>
                                        <p:attrNameLst>
                                          <p:attrName>ppt_x</p:attrName>
                                        </p:attrNameLst>
                                      </p:cBhvr>
                                    </p:anim>
                                    <p:anim from="0" to="-1.0" calcmode="lin" valueType="num">
                                      <p:cBhvr>
                                        <p:cTn id="102" dur="200" decel="50000" autoRev="1" fill="hold">
                                          <p:stCondLst>
                                            <p:cond delay="600"/>
                                          </p:stCondLst>
                                        </p:cTn>
                                        <p:tgtEl>
                                          <p:spTgt spid="30"/>
                                        </p:tgtEl>
                                        <p:attrNameLst>
                                          <p:attrName>xshear</p:attrName>
                                        </p:attrNameLst>
                                      </p:cBhvr>
                                    </p:anim>
                                    <p:animScale>
                                      <p:cBhvr>
                                        <p:cTn id="103" dur="200" decel="100000" autoRev="1" fill="hold">
                                          <p:stCondLst>
                                            <p:cond delay="600"/>
                                          </p:stCondLst>
                                        </p:cTn>
                                        <p:tgtEl>
                                          <p:spTgt spid="30"/>
                                        </p:tgtEl>
                                      </p:cBhvr>
                                      <p:from x="100000" y="100000"/>
                                      <p:to x="80000" y="100000"/>
                                    </p:animScale>
                                    <p:anim by="(#ppt_h/3+#ppt_w*0.1)" calcmode="lin" valueType="num">
                                      <p:cBhvr additive="sum">
                                        <p:cTn id="104" dur="200" decel="100000" autoRev="1" fill="hold">
                                          <p:stCondLst>
                                            <p:cond delay="600"/>
                                          </p:stCondLst>
                                        </p:cTn>
                                        <p:tgtEl>
                                          <p:spTgt spid="30"/>
                                        </p:tgtEl>
                                        <p:attrNameLst>
                                          <p:attrName>ppt_x</p:attrName>
                                        </p:attrNameLst>
                                      </p:cBhvr>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34" presetClass="entr" presetSubtype="0" fill="hold" nodeType="clickEffect">
                                  <p:stCondLst>
                                    <p:cond delay="0"/>
                                  </p:stCondLst>
                                  <p:childTnLst>
                                    <p:set>
                                      <p:cBhvr>
                                        <p:cTn id="108" dur="1" fill="hold">
                                          <p:stCondLst>
                                            <p:cond delay="0"/>
                                          </p:stCondLst>
                                        </p:cTn>
                                        <p:tgtEl>
                                          <p:spTgt spid="33"/>
                                        </p:tgtEl>
                                        <p:attrNameLst>
                                          <p:attrName>style.visibility</p:attrName>
                                        </p:attrNameLst>
                                      </p:cBhvr>
                                      <p:to>
                                        <p:strVal val="visible"/>
                                      </p:to>
                                    </p:set>
                                    <p:anim from="(-#ppt_w/2)" to="(#ppt_x)" calcmode="lin" valueType="num">
                                      <p:cBhvr>
                                        <p:cTn id="109" dur="600" fill="hold">
                                          <p:stCondLst>
                                            <p:cond delay="0"/>
                                          </p:stCondLst>
                                        </p:cTn>
                                        <p:tgtEl>
                                          <p:spTgt spid="33"/>
                                        </p:tgtEl>
                                        <p:attrNameLst>
                                          <p:attrName>ppt_x</p:attrName>
                                        </p:attrNameLst>
                                      </p:cBhvr>
                                    </p:anim>
                                    <p:anim from="0" to="-1.0" calcmode="lin" valueType="num">
                                      <p:cBhvr>
                                        <p:cTn id="110" dur="200" decel="50000" autoRev="1" fill="hold">
                                          <p:stCondLst>
                                            <p:cond delay="600"/>
                                          </p:stCondLst>
                                        </p:cTn>
                                        <p:tgtEl>
                                          <p:spTgt spid="33"/>
                                        </p:tgtEl>
                                        <p:attrNameLst>
                                          <p:attrName>xshear</p:attrName>
                                        </p:attrNameLst>
                                      </p:cBhvr>
                                    </p:anim>
                                    <p:animScale>
                                      <p:cBhvr>
                                        <p:cTn id="111" dur="200" decel="100000" autoRev="1" fill="hold">
                                          <p:stCondLst>
                                            <p:cond delay="600"/>
                                          </p:stCondLst>
                                        </p:cTn>
                                        <p:tgtEl>
                                          <p:spTgt spid="33"/>
                                        </p:tgtEl>
                                      </p:cBhvr>
                                      <p:from x="100000" y="100000"/>
                                      <p:to x="80000" y="100000"/>
                                    </p:animScale>
                                    <p:anim by="(#ppt_h/3+#ppt_w*0.1)" calcmode="lin" valueType="num">
                                      <p:cBhvr additive="sum">
                                        <p:cTn id="112" dur="200" decel="100000" autoRev="1" fill="hold">
                                          <p:stCondLst>
                                            <p:cond delay="600"/>
                                          </p:stCondLst>
                                        </p:cTn>
                                        <p:tgtEl>
                                          <p:spTgt spid="33"/>
                                        </p:tgtEl>
                                        <p:attrNameLst>
                                          <p:attrName>ppt_x</p:attrName>
                                        </p:attrNameLst>
                                      </p:cBhvr>
                                    </p:anim>
                                  </p:childTnLst>
                                </p:cTn>
                              </p:par>
                              <p:par>
                                <p:cTn id="113" presetID="34" presetClass="entr" presetSubtype="0" fill="hold" nodeType="withEffect">
                                  <p:stCondLst>
                                    <p:cond delay="0"/>
                                  </p:stCondLst>
                                  <p:childTnLst>
                                    <p:set>
                                      <p:cBhvr>
                                        <p:cTn id="114" dur="1" fill="hold">
                                          <p:stCondLst>
                                            <p:cond delay="0"/>
                                          </p:stCondLst>
                                        </p:cTn>
                                        <p:tgtEl>
                                          <p:spTgt spid="35"/>
                                        </p:tgtEl>
                                        <p:attrNameLst>
                                          <p:attrName>style.visibility</p:attrName>
                                        </p:attrNameLst>
                                      </p:cBhvr>
                                      <p:to>
                                        <p:strVal val="visible"/>
                                      </p:to>
                                    </p:set>
                                    <p:anim from="(-#ppt_w/2)" to="(#ppt_x)" calcmode="lin" valueType="num">
                                      <p:cBhvr>
                                        <p:cTn id="115" dur="600" fill="hold">
                                          <p:stCondLst>
                                            <p:cond delay="0"/>
                                          </p:stCondLst>
                                        </p:cTn>
                                        <p:tgtEl>
                                          <p:spTgt spid="35"/>
                                        </p:tgtEl>
                                        <p:attrNameLst>
                                          <p:attrName>ppt_x</p:attrName>
                                        </p:attrNameLst>
                                      </p:cBhvr>
                                    </p:anim>
                                    <p:anim from="0" to="-1.0" calcmode="lin" valueType="num">
                                      <p:cBhvr>
                                        <p:cTn id="116" dur="200" decel="50000" autoRev="1" fill="hold">
                                          <p:stCondLst>
                                            <p:cond delay="600"/>
                                          </p:stCondLst>
                                        </p:cTn>
                                        <p:tgtEl>
                                          <p:spTgt spid="35"/>
                                        </p:tgtEl>
                                        <p:attrNameLst>
                                          <p:attrName>xshear</p:attrName>
                                        </p:attrNameLst>
                                      </p:cBhvr>
                                    </p:anim>
                                    <p:animScale>
                                      <p:cBhvr>
                                        <p:cTn id="117" dur="200" decel="100000" autoRev="1" fill="hold">
                                          <p:stCondLst>
                                            <p:cond delay="600"/>
                                          </p:stCondLst>
                                        </p:cTn>
                                        <p:tgtEl>
                                          <p:spTgt spid="35"/>
                                        </p:tgtEl>
                                      </p:cBhvr>
                                      <p:from x="100000" y="100000"/>
                                      <p:to x="80000" y="100000"/>
                                    </p:animScale>
                                    <p:anim by="(#ppt_h/3+#ppt_w*0.1)" calcmode="lin" valueType="num">
                                      <p:cBhvr additive="sum">
                                        <p:cTn id="118" dur="200" decel="100000" autoRev="1" fill="hold">
                                          <p:stCondLst>
                                            <p:cond delay="600"/>
                                          </p:stCondLst>
                                        </p:cTn>
                                        <p:tgtEl>
                                          <p:spTgt spid="35"/>
                                        </p:tgtEl>
                                        <p:attrNameLst>
                                          <p:attrName>ppt_x</p:attrName>
                                        </p:attrNameLst>
                                      </p:cBhvr>
                                    </p:anim>
                                  </p:childTnLst>
                                </p:cTn>
                              </p:par>
                              <p:par>
                                <p:cTn id="119" presetID="34" presetClass="entr" presetSubtype="0" fill="hold" nodeType="withEffect">
                                  <p:stCondLst>
                                    <p:cond delay="0"/>
                                  </p:stCondLst>
                                  <p:childTnLst>
                                    <p:set>
                                      <p:cBhvr>
                                        <p:cTn id="120" dur="1" fill="hold">
                                          <p:stCondLst>
                                            <p:cond delay="0"/>
                                          </p:stCondLst>
                                        </p:cTn>
                                        <p:tgtEl>
                                          <p:spTgt spid="7"/>
                                        </p:tgtEl>
                                        <p:attrNameLst>
                                          <p:attrName>style.visibility</p:attrName>
                                        </p:attrNameLst>
                                      </p:cBhvr>
                                      <p:to>
                                        <p:strVal val="visible"/>
                                      </p:to>
                                    </p:set>
                                    <p:anim from="(-#ppt_w/2)" to="(#ppt_x)" calcmode="lin" valueType="num">
                                      <p:cBhvr>
                                        <p:cTn id="121" dur="600" fill="hold">
                                          <p:stCondLst>
                                            <p:cond delay="0"/>
                                          </p:stCondLst>
                                        </p:cTn>
                                        <p:tgtEl>
                                          <p:spTgt spid="7"/>
                                        </p:tgtEl>
                                        <p:attrNameLst>
                                          <p:attrName>ppt_x</p:attrName>
                                        </p:attrNameLst>
                                      </p:cBhvr>
                                    </p:anim>
                                    <p:anim from="0" to="-1.0" calcmode="lin" valueType="num">
                                      <p:cBhvr>
                                        <p:cTn id="122" dur="200" decel="50000" autoRev="1" fill="hold">
                                          <p:stCondLst>
                                            <p:cond delay="600"/>
                                          </p:stCondLst>
                                        </p:cTn>
                                        <p:tgtEl>
                                          <p:spTgt spid="7"/>
                                        </p:tgtEl>
                                        <p:attrNameLst>
                                          <p:attrName>xshear</p:attrName>
                                        </p:attrNameLst>
                                      </p:cBhvr>
                                    </p:anim>
                                    <p:animScale>
                                      <p:cBhvr>
                                        <p:cTn id="123" dur="200" decel="100000" autoRev="1" fill="hold">
                                          <p:stCondLst>
                                            <p:cond delay="600"/>
                                          </p:stCondLst>
                                        </p:cTn>
                                        <p:tgtEl>
                                          <p:spTgt spid="7"/>
                                        </p:tgtEl>
                                      </p:cBhvr>
                                      <p:from x="100000" y="100000"/>
                                      <p:to x="80000" y="100000"/>
                                    </p:animScale>
                                    <p:anim by="(#ppt_h/3+#ppt_w*0.1)" calcmode="lin" valueType="num">
                                      <p:cBhvr additive="sum">
                                        <p:cTn id="124" dur="200" decel="100000" autoRev="1" fill="hold">
                                          <p:stCondLst>
                                            <p:cond delay="600"/>
                                          </p:stCondLst>
                                        </p:cTn>
                                        <p:tgtEl>
                                          <p:spTgt spid="7"/>
                                        </p:tgtEl>
                                        <p:attrNameLst>
                                          <p:attrName>ppt_x</p:attrName>
                                        </p:attrNameLst>
                                      </p:cBhvr>
                                    </p:anim>
                                  </p:childTnLst>
                                </p:cTn>
                              </p:par>
                            </p:childTnLst>
                          </p:cTn>
                        </p:par>
                      </p:childTnLst>
                    </p:cTn>
                  </p:par>
                  <p:par>
                    <p:cTn id="125" fill="hold" nodeType="clickPar">
                      <p:stCondLst>
                        <p:cond delay="indefinite"/>
                      </p:stCondLst>
                      <p:childTnLst>
                        <p:par>
                          <p:cTn id="126" fill="hold" nodeType="withGroup">
                            <p:stCondLst>
                              <p:cond delay="0"/>
                            </p:stCondLst>
                            <p:childTnLst>
                              <p:par>
                                <p:cTn id="127" presetID="2" presetClass="entr" presetSubtype="4" fill="hold" nodeType="clickEffect">
                                  <p:stCondLst>
                                    <p:cond delay="0"/>
                                  </p:stCondLst>
                                  <p:childTnLst>
                                    <p:set>
                                      <p:cBhvr>
                                        <p:cTn id="128" dur="1" fill="hold">
                                          <p:stCondLst>
                                            <p:cond delay="0"/>
                                          </p:stCondLst>
                                        </p:cTn>
                                        <p:tgtEl>
                                          <p:spTgt spid="26"/>
                                        </p:tgtEl>
                                        <p:attrNameLst>
                                          <p:attrName>style.visibility</p:attrName>
                                        </p:attrNameLst>
                                      </p:cBhvr>
                                      <p:to>
                                        <p:strVal val="visible"/>
                                      </p:to>
                                    </p:set>
                                    <p:anim calcmode="lin" valueType="num">
                                      <p:cBhvr additive="base">
                                        <p:cTn id="129" dur="500" fill="hold"/>
                                        <p:tgtEl>
                                          <p:spTgt spid="26"/>
                                        </p:tgtEl>
                                        <p:attrNameLst>
                                          <p:attrName>ppt_x</p:attrName>
                                        </p:attrNameLst>
                                      </p:cBhvr>
                                      <p:tavLst>
                                        <p:tav tm="0">
                                          <p:val>
                                            <p:strVal val="#ppt_x"/>
                                          </p:val>
                                        </p:tav>
                                        <p:tav tm="100000">
                                          <p:val>
                                            <p:strVal val="#ppt_x"/>
                                          </p:val>
                                        </p:tav>
                                      </p:tavLst>
                                    </p:anim>
                                    <p:anim calcmode="lin" valueType="num">
                                      <p:cBhvr additive="base">
                                        <p:cTn id="13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1" fill="hold" nodeType="clickPar">
                      <p:stCondLst>
                        <p:cond delay="indefinite"/>
                      </p:stCondLst>
                      <p:childTnLst>
                        <p:par>
                          <p:cTn id="132" fill="hold" nodeType="withGroup">
                            <p:stCondLst>
                              <p:cond delay="0"/>
                            </p:stCondLst>
                            <p:childTnLst>
                              <p:par>
                                <p:cTn id="133" presetID="34" presetClass="entr" presetSubtype="0" fill="hold" nodeType="clickEffect">
                                  <p:stCondLst>
                                    <p:cond delay="0"/>
                                  </p:stCondLst>
                                  <p:childTnLst>
                                    <p:set>
                                      <p:cBhvr>
                                        <p:cTn id="134" dur="1" fill="hold">
                                          <p:stCondLst>
                                            <p:cond delay="0"/>
                                          </p:stCondLst>
                                        </p:cTn>
                                        <p:tgtEl>
                                          <p:spTgt spid="14"/>
                                        </p:tgtEl>
                                        <p:attrNameLst>
                                          <p:attrName>style.visibility</p:attrName>
                                        </p:attrNameLst>
                                      </p:cBhvr>
                                      <p:to>
                                        <p:strVal val="visible"/>
                                      </p:to>
                                    </p:set>
                                    <p:anim from="(-#ppt_w/2)" to="(#ppt_x)" calcmode="lin" valueType="num">
                                      <p:cBhvr>
                                        <p:cTn id="135" dur="600" fill="hold">
                                          <p:stCondLst>
                                            <p:cond delay="0"/>
                                          </p:stCondLst>
                                        </p:cTn>
                                        <p:tgtEl>
                                          <p:spTgt spid="14"/>
                                        </p:tgtEl>
                                        <p:attrNameLst>
                                          <p:attrName>ppt_x</p:attrName>
                                        </p:attrNameLst>
                                      </p:cBhvr>
                                    </p:anim>
                                    <p:anim from="0" to="-1.0" calcmode="lin" valueType="num">
                                      <p:cBhvr>
                                        <p:cTn id="136" dur="200" decel="50000" autoRev="1" fill="hold">
                                          <p:stCondLst>
                                            <p:cond delay="600"/>
                                          </p:stCondLst>
                                        </p:cTn>
                                        <p:tgtEl>
                                          <p:spTgt spid="14"/>
                                        </p:tgtEl>
                                        <p:attrNameLst>
                                          <p:attrName>xshear</p:attrName>
                                        </p:attrNameLst>
                                      </p:cBhvr>
                                    </p:anim>
                                    <p:animScale>
                                      <p:cBhvr>
                                        <p:cTn id="137" dur="200" decel="100000" autoRev="1" fill="hold">
                                          <p:stCondLst>
                                            <p:cond delay="600"/>
                                          </p:stCondLst>
                                        </p:cTn>
                                        <p:tgtEl>
                                          <p:spTgt spid="14"/>
                                        </p:tgtEl>
                                      </p:cBhvr>
                                      <p:from x="100000" y="100000"/>
                                      <p:to x="80000" y="100000"/>
                                    </p:animScale>
                                    <p:anim by="(#ppt_h/3+#ppt_w*0.1)" calcmode="lin" valueType="num">
                                      <p:cBhvr additive="sum">
                                        <p:cTn id="138" dur="200" decel="100000" autoRev="1" fill="hold">
                                          <p:stCondLst>
                                            <p:cond delay="600"/>
                                          </p:stCondLst>
                                        </p:cTn>
                                        <p:tgtEl>
                                          <p:spTgt spid="14"/>
                                        </p:tgtEl>
                                        <p:attrNameLst>
                                          <p:attrName>ppt_x</p:attrName>
                                        </p:attrNameLst>
                                      </p:cBhvr>
                                    </p:anim>
                                  </p:childTnLst>
                                </p:cTn>
                              </p:par>
                              <p:par>
                                <p:cTn id="139" presetID="34" presetClass="entr" presetSubtype="0" fill="hold" nodeType="withEffect">
                                  <p:stCondLst>
                                    <p:cond delay="0"/>
                                  </p:stCondLst>
                                  <p:childTnLst>
                                    <p:set>
                                      <p:cBhvr>
                                        <p:cTn id="140" dur="1" fill="hold">
                                          <p:stCondLst>
                                            <p:cond delay="0"/>
                                          </p:stCondLst>
                                        </p:cTn>
                                        <p:tgtEl>
                                          <p:spTgt spid="28"/>
                                        </p:tgtEl>
                                        <p:attrNameLst>
                                          <p:attrName>style.visibility</p:attrName>
                                        </p:attrNameLst>
                                      </p:cBhvr>
                                      <p:to>
                                        <p:strVal val="visible"/>
                                      </p:to>
                                    </p:set>
                                    <p:anim from="(-#ppt_w/2)" to="(#ppt_x)" calcmode="lin" valueType="num">
                                      <p:cBhvr>
                                        <p:cTn id="141" dur="600" fill="hold">
                                          <p:stCondLst>
                                            <p:cond delay="0"/>
                                          </p:stCondLst>
                                        </p:cTn>
                                        <p:tgtEl>
                                          <p:spTgt spid="28"/>
                                        </p:tgtEl>
                                        <p:attrNameLst>
                                          <p:attrName>ppt_x</p:attrName>
                                        </p:attrNameLst>
                                      </p:cBhvr>
                                    </p:anim>
                                    <p:anim from="0" to="-1.0" calcmode="lin" valueType="num">
                                      <p:cBhvr>
                                        <p:cTn id="142" dur="200" decel="50000" autoRev="1" fill="hold">
                                          <p:stCondLst>
                                            <p:cond delay="600"/>
                                          </p:stCondLst>
                                        </p:cTn>
                                        <p:tgtEl>
                                          <p:spTgt spid="28"/>
                                        </p:tgtEl>
                                        <p:attrNameLst>
                                          <p:attrName>xshear</p:attrName>
                                        </p:attrNameLst>
                                      </p:cBhvr>
                                    </p:anim>
                                    <p:animScale>
                                      <p:cBhvr>
                                        <p:cTn id="143" dur="200" decel="100000" autoRev="1" fill="hold">
                                          <p:stCondLst>
                                            <p:cond delay="600"/>
                                          </p:stCondLst>
                                        </p:cTn>
                                        <p:tgtEl>
                                          <p:spTgt spid="28"/>
                                        </p:tgtEl>
                                      </p:cBhvr>
                                      <p:from x="100000" y="100000"/>
                                      <p:to x="80000" y="100000"/>
                                    </p:animScale>
                                    <p:anim by="(#ppt_h/3+#ppt_w*0.1)" calcmode="lin" valueType="num">
                                      <p:cBhvr additive="sum">
                                        <p:cTn id="144" dur="200" decel="100000" autoRev="1" fill="hold">
                                          <p:stCondLst>
                                            <p:cond delay="600"/>
                                          </p:stCondLst>
                                        </p:cTn>
                                        <p:tgtEl>
                                          <p:spTgt spid="28"/>
                                        </p:tgtEl>
                                        <p:attrNameLst>
                                          <p:attrName>ppt_x</p:attrName>
                                        </p:attrNameLst>
                                      </p:cBhvr>
                                    </p:anim>
                                  </p:childTnLst>
                                </p:cTn>
                              </p:par>
                            </p:childTnLst>
                          </p:cTn>
                        </p:par>
                      </p:childTnLst>
                    </p:cTn>
                  </p:par>
                  <p:par>
                    <p:cTn id="145" fill="hold" nodeType="clickPar">
                      <p:stCondLst>
                        <p:cond delay="indefinite"/>
                      </p:stCondLst>
                      <p:childTnLst>
                        <p:par>
                          <p:cTn id="146" fill="hold" nodeType="withGroup">
                            <p:stCondLst>
                              <p:cond delay="0"/>
                            </p:stCondLst>
                            <p:childTnLst>
                              <p:par>
                                <p:cTn id="147" presetID="30" presetClass="entr" presetSubtype="0" fill="hold" nodeType="clickEffect">
                                  <p:stCondLst>
                                    <p:cond delay="0"/>
                                  </p:stCondLst>
                                  <p:childTnLst>
                                    <p:set>
                                      <p:cBhvr>
                                        <p:cTn id="148" dur="1" fill="hold">
                                          <p:stCondLst>
                                            <p:cond delay="0"/>
                                          </p:stCondLst>
                                        </p:cTn>
                                        <p:tgtEl>
                                          <p:spTgt spid="16"/>
                                        </p:tgtEl>
                                        <p:attrNameLst>
                                          <p:attrName>style.visibility</p:attrName>
                                        </p:attrNameLst>
                                      </p:cBhvr>
                                      <p:to>
                                        <p:strVal val="visible"/>
                                      </p:to>
                                    </p:set>
                                    <p:animEffect transition="in" filter="fade">
                                      <p:cBhvr>
                                        <p:cTn id="149" dur="800" decel="100000"/>
                                        <p:tgtEl>
                                          <p:spTgt spid="16"/>
                                        </p:tgtEl>
                                      </p:cBhvr>
                                    </p:animEffect>
                                    <p:anim calcmode="lin" valueType="num">
                                      <p:cBhvr>
                                        <p:cTn id="150" dur="800" decel="100000" fill="hold"/>
                                        <p:tgtEl>
                                          <p:spTgt spid="16"/>
                                        </p:tgtEl>
                                        <p:attrNameLst>
                                          <p:attrName>style.rotation</p:attrName>
                                        </p:attrNameLst>
                                      </p:cBhvr>
                                      <p:tavLst>
                                        <p:tav tm="0">
                                          <p:val>
                                            <p:fltVal val="-90"/>
                                          </p:val>
                                        </p:tav>
                                        <p:tav tm="100000">
                                          <p:val>
                                            <p:fltVal val="0"/>
                                          </p:val>
                                        </p:tav>
                                      </p:tavLst>
                                    </p:anim>
                                    <p:anim calcmode="lin" valueType="num">
                                      <p:cBhvr>
                                        <p:cTn id="151" dur="800" decel="100000" fill="hold"/>
                                        <p:tgtEl>
                                          <p:spTgt spid="16"/>
                                        </p:tgtEl>
                                        <p:attrNameLst>
                                          <p:attrName>ppt_x</p:attrName>
                                        </p:attrNameLst>
                                      </p:cBhvr>
                                      <p:tavLst>
                                        <p:tav tm="0">
                                          <p:val>
                                            <p:strVal val="#ppt_x+0.4"/>
                                          </p:val>
                                        </p:tav>
                                        <p:tav tm="100000">
                                          <p:val>
                                            <p:strVal val="#ppt_x-0.05"/>
                                          </p:val>
                                        </p:tav>
                                      </p:tavLst>
                                    </p:anim>
                                    <p:anim calcmode="lin" valueType="num">
                                      <p:cBhvr>
                                        <p:cTn id="152" dur="800" decel="100000" fill="hold"/>
                                        <p:tgtEl>
                                          <p:spTgt spid="16"/>
                                        </p:tgtEl>
                                        <p:attrNameLst>
                                          <p:attrName>ppt_y</p:attrName>
                                        </p:attrNameLst>
                                      </p:cBhvr>
                                      <p:tavLst>
                                        <p:tav tm="0">
                                          <p:val>
                                            <p:strVal val="#ppt_y-0.4"/>
                                          </p:val>
                                        </p:tav>
                                        <p:tav tm="100000">
                                          <p:val>
                                            <p:strVal val="#ppt_y+0.1"/>
                                          </p:val>
                                        </p:tav>
                                      </p:tavLst>
                                    </p:anim>
                                    <p:anim calcmode="lin" valueType="num">
                                      <p:cBhvr>
                                        <p:cTn id="153"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154"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cTn>
                              </p:par>
                            </p:childTnLst>
                          </p:cTn>
                        </p:par>
                      </p:childTnLst>
                    </p:cTn>
                  </p:par>
                  <p:par>
                    <p:cTn id="155" fill="hold" nodeType="clickPar">
                      <p:stCondLst>
                        <p:cond delay="indefinite"/>
                      </p:stCondLst>
                      <p:childTnLst>
                        <p:par>
                          <p:cTn id="156" fill="hold" nodeType="withGroup">
                            <p:stCondLst>
                              <p:cond delay="0"/>
                            </p:stCondLst>
                            <p:childTnLst>
                              <p:par>
                                <p:cTn id="157" presetID="30" presetClass="entr" presetSubtype="0" fill="hold" nodeType="clickEffect">
                                  <p:stCondLst>
                                    <p:cond delay="0"/>
                                  </p:stCondLst>
                                  <p:childTnLst>
                                    <p:set>
                                      <p:cBhvr>
                                        <p:cTn id="158" dur="1" fill="hold">
                                          <p:stCondLst>
                                            <p:cond delay="0"/>
                                          </p:stCondLst>
                                        </p:cTn>
                                        <p:tgtEl>
                                          <p:spTgt spid="17"/>
                                        </p:tgtEl>
                                        <p:attrNameLst>
                                          <p:attrName>style.visibility</p:attrName>
                                        </p:attrNameLst>
                                      </p:cBhvr>
                                      <p:to>
                                        <p:strVal val="visible"/>
                                      </p:to>
                                    </p:set>
                                    <p:animEffect transition="in" filter="fade">
                                      <p:cBhvr>
                                        <p:cTn id="159" dur="800" decel="100000"/>
                                        <p:tgtEl>
                                          <p:spTgt spid="17"/>
                                        </p:tgtEl>
                                      </p:cBhvr>
                                    </p:animEffect>
                                    <p:anim calcmode="lin" valueType="num">
                                      <p:cBhvr>
                                        <p:cTn id="160" dur="800" decel="100000" fill="hold"/>
                                        <p:tgtEl>
                                          <p:spTgt spid="17"/>
                                        </p:tgtEl>
                                        <p:attrNameLst>
                                          <p:attrName>style.rotation</p:attrName>
                                        </p:attrNameLst>
                                      </p:cBhvr>
                                      <p:tavLst>
                                        <p:tav tm="0">
                                          <p:val>
                                            <p:fltVal val="-90"/>
                                          </p:val>
                                        </p:tav>
                                        <p:tav tm="100000">
                                          <p:val>
                                            <p:fltVal val="0"/>
                                          </p:val>
                                        </p:tav>
                                      </p:tavLst>
                                    </p:anim>
                                    <p:anim calcmode="lin" valueType="num">
                                      <p:cBhvr>
                                        <p:cTn id="161" dur="800" decel="100000" fill="hold"/>
                                        <p:tgtEl>
                                          <p:spTgt spid="17"/>
                                        </p:tgtEl>
                                        <p:attrNameLst>
                                          <p:attrName>ppt_x</p:attrName>
                                        </p:attrNameLst>
                                      </p:cBhvr>
                                      <p:tavLst>
                                        <p:tav tm="0">
                                          <p:val>
                                            <p:strVal val="#ppt_x+0.4"/>
                                          </p:val>
                                        </p:tav>
                                        <p:tav tm="100000">
                                          <p:val>
                                            <p:strVal val="#ppt_x-0.05"/>
                                          </p:val>
                                        </p:tav>
                                      </p:tavLst>
                                    </p:anim>
                                    <p:anim calcmode="lin" valueType="num">
                                      <p:cBhvr>
                                        <p:cTn id="162" dur="800" decel="100000" fill="hold"/>
                                        <p:tgtEl>
                                          <p:spTgt spid="17"/>
                                        </p:tgtEl>
                                        <p:attrNameLst>
                                          <p:attrName>ppt_y</p:attrName>
                                        </p:attrNameLst>
                                      </p:cBhvr>
                                      <p:tavLst>
                                        <p:tav tm="0">
                                          <p:val>
                                            <p:strVal val="#ppt_y-0.4"/>
                                          </p:val>
                                        </p:tav>
                                        <p:tav tm="100000">
                                          <p:val>
                                            <p:strVal val="#ppt_y+0.1"/>
                                          </p:val>
                                        </p:tav>
                                      </p:tavLst>
                                    </p:anim>
                                    <p:anim calcmode="lin" valueType="num">
                                      <p:cBhvr>
                                        <p:cTn id="163"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164"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childTnLst>
                    </p:cTn>
                  </p:par>
                  <p:par>
                    <p:cTn id="165" fill="hold" nodeType="clickPar">
                      <p:stCondLst>
                        <p:cond delay="indefinite"/>
                      </p:stCondLst>
                      <p:childTnLst>
                        <p:par>
                          <p:cTn id="166" fill="hold" nodeType="withGroup">
                            <p:stCondLst>
                              <p:cond delay="0"/>
                            </p:stCondLst>
                            <p:childTnLst>
                              <p:par>
                                <p:cTn id="167" presetID="30" presetClass="entr" presetSubtype="0" fill="hold" nodeType="clickEffect">
                                  <p:stCondLst>
                                    <p:cond delay="0"/>
                                  </p:stCondLst>
                                  <p:childTnLst>
                                    <p:set>
                                      <p:cBhvr>
                                        <p:cTn id="168" dur="1" fill="hold">
                                          <p:stCondLst>
                                            <p:cond delay="0"/>
                                          </p:stCondLst>
                                        </p:cTn>
                                        <p:tgtEl>
                                          <p:spTgt spid="15"/>
                                        </p:tgtEl>
                                        <p:attrNameLst>
                                          <p:attrName>style.visibility</p:attrName>
                                        </p:attrNameLst>
                                      </p:cBhvr>
                                      <p:to>
                                        <p:strVal val="visible"/>
                                      </p:to>
                                    </p:set>
                                    <p:animEffect transition="in" filter="fade">
                                      <p:cBhvr>
                                        <p:cTn id="169" dur="800" decel="100000"/>
                                        <p:tgtEl>
                                          <p:spTgt spid="15"/>
                                        </p:tgtEl>
                                      </p:cBhvr>
                                    </p:animEffect>
                                    <p:anim calcmode="lin" valueType="num">
                                      <p:cBhvr>
                                        <p:cTn id="170" dur="800" decel="100000" fill="hold"/>
                                        <p:tgtEl>
                                          <p:spTgt spid="15"/>
                                        </p:tgtEl>
                                        <p:attrNameLst>
                                          <p:attrName>style.rotation</p:attrName>
                                        </p:attrNameLst>
                                      </p:cBhvr>
                                      <p:tavLst>
                                        <p:tav tm="0">
                                          <p:val>
                                            <p:fltVal val="-90"/>
                                          </p:val>
                                        </p:tav>
                                        <p:tav tm="100000">
                                          <p:val>
                                            <p:fltVal val="0"/>
                                          </p:val>
                                        </p:tav>
                                      </p:tavLst>
                                    </p:anim>
                                    <p:anim calcmode="lin" valueType="num">
                                      <p:cBhvr>
                                        <p:cTn id="171" dur="800" decel="100000" fill="hold"/>
                                        <p:tgtEl>
                                          <p:spTgt spid="15"/>
                                        </p:tgtEl>
                                        <p:attrNameLst>
                                          <p:attrName>ppt_x</p:attrName>
                                        </p:attrNameLst>
                                      </p:cBhvr>
                                      <p:tavLst>
                                        <p:tav tm="0">
                                          <p:val>
                                            <p:strVal val="#ppt_x+0.4"/>
                                          </p:val>
                                        </p:tav>
                                        <p:tav tm="100000">
                                          <p:val>
                                            <p:strVal val="#ppt_x-0.05"/>
                                          </p:val>
                                        </p:tav>
                                      </p:tavLst>
                                    </p:anim>
                                    <p:anim calcmode="lin" valueType="num">
                                      <p:cBhvr>
                                        <p:cTn id="172" dur="800" decel="100000" fill="hold"/>
                                        <p:tgtEl>
                                          <p:spTgt spid="15"/>
                                        </p:tgtEl>
                                        <p:attrNameLst>
                                          <p:attrName>ppt_y</p:attrName>
                                        </p:attrNameLst>
                                      </p:cBhvr>
                                      <p:tavLst>
                                        <p:tav tm="0">
                                          <p:val>
                                            <p:strVal val="#ppt_y-0.4"/>
                                          </p:val>
                                        </p:tav>
                                        <p:tav tm="100000">
                                          <p:val>
                                            <p:strVal val="#ppt_y+0.1"/>
                                          </p:val>
                                        </p:tav>
                                      </p:tavLst>
                                    </p:anim>
                                    <p:anim calcmode="lin" valueType="num">
                                      <p:cBhvr>
                                        <p:cTn id="173"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74"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par>
                                <p:cTn id="175" presetID="30" presetClass="entr" presetSubtype="0" fill="hold" nodeType="withEffect">
                                  <p:stCondLst>
                                    <p:cond delay="0"/>
                                  </p:stCondLst>
                                  <p:childTnLst>
                                    <p:set>
                                      <p:cBhvr>
                                        <p:cTn id="176" dur="1" fill="hold">
                                          <p:stCondLst>
                                            <p:cond delay="0"/>
                                          </p:stCondLst>
                                        </p:cTn>
                                        <p:tgtEl>
                                          <p:spTgt spid="29"/>
                                        </p:tgtEl>
                                        <p:attrNameLst>
                                          <p:attrName>style.visibility</p:attrName>
                                        </p:attrNameLst>
                                      </p:cBhvr>
                                      <p:to>
                                        <p:strVal val="visible"/>
                                      </p:to>
                                    </p:set>
                                    <p:animEffect transition="in" filter="fade">
                                      <p:cBhvr>
                                        <p:cTn id="177" dur="800" decel="100000"/>
                                        <p:tgtEl>
                                          <p:spTgt spid="29"/>
                                        </p:tgtEl>
                                      </p:cBhvr>
                                    </p:animEffect>
                                    <p:anim calcmode="lin" valueType="num">
                                      <p:cBhvr>
                                        <p:cTn id="178" dur="800" decel="100000" fill="hold"/>
                                        <p:tgtEl>
                                          <p:spTgt spid="29"/>
                                        </p:tgtEl>
                                        <p:attrNameLst>
                                          <p:attrName>style.rotation</p:attrName>
                                        </p:attrNameLst>
                                      </p:cBhvr>
                                      <p:tavLst>
                                        <p:tav tm="0">
                                          <p:val>
                                            <p:fltVal val="-90"/>
                                          </p:val>
                                        </p:tav>
                                        <p:tav tm="100000">
                                          <p:val>
                                            <p:fltVal val="0"/>
                                          </p:val>
                                        </p:tav>
                                      </p:tavLst>
                                    </p:anim>
                                    <p:anim calcmode="lin" valueType="num">
                                      <p:cBhvr>
                                        <p:cTn id="179" dur="800" decel="100000" fill="hold"/>
                                        <p:tgtEl>
                                          <p:spTgt spid="29"/>
                                        </p:tgtEl>
                                        <p:attrNameLst>
                                          <p:attrName>ppt_x</p:attrName>
                                        </p:attrNameLst>
                                      </p:cBhvr>
                                      <p:tavLst>
                                        <p:tav tm="0">
                                          <p:val>
                                            <p:strVal val="#ppt_x+0.4"/>
                                          </p:val>
                                        </p:tav>
                                        <p:tav tm="100000">
                                          <p:val>
                                            <p:strVal val="#ppt_x-0.05"/>
                                          </p:val>
                                        </p:tav>
                                      </p:tavLst>
                                    </p:anim>
                                    <p:anim calcmode="lin" valueType="num">
                                      <p:cBhvr>
                                        <p:cTn id="180" dur="800" decel="100000" fill="hold"/>
                                        <p:tgtEl>
                                          <p:spTgt spid="29"/>
                                        </p:tgtEl>
                                        <p:attrNameLst>
                                          <p:attrName>ppt_y</p:attrName>
                                        </p:attrNameLst>
                                      </p:cBhvr>
                                      <p:tavLst>
                                        <p:tav tm="0">
                                          <p:val>
                                            <p:strVal val="#ppt_y-0.4"/>
                                          </p:val>
                                        </p:tav>
                                        <p:tav tm="100000">
                                          <p:val>
                                            <p:strVal val="#ppt_y+0.1"/>
                                          </p:val>
                                        </p:tav>
                                      </p:tavLst>
                                    </p:anim>
                                    <p:anim calcmode="lin" valueType="num">
                                      <p:cBhvr>
                                        <p:cTn id="181"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182"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par>
                    <p:cTn id="183" fill="hold" nodeType="clickPar">
                      <p:stCondLst>
                        <p:cond delay="indefinite"/>
                      </p:stCondLst>
                      <p:childTnLst>
                        <p:par>
                          <p:cTn id="184" fill="hold" nodeType="withGroup">
                            <p:stCondLst>
                              <p:cond delay="0"/>
                            </p:stCondLst>
                            <p:childTnLst>
                              <p:par>
                                <p:cTn id="185" presetID="30" presetClass="entr" presetSubtype="0" fill="hold" nodeType="clickEffect">
                                  <p:stCondLst>
                                    <p:cond delay="0"/>
                                  </p:stCondLst>
                                  <p:childTnLst>
                                    <p:set>
                                      <p:cBhvr>
                                        <p:cTn id="186" dur="1" fill="hold">
                                          <p:stCondLst>
                                            <p:cond delay="0"/>
                                          </p:stCondLst>
                                        </p:cTn>
                                        <p:tgtEl>
                                          <p:spTgt spid="21"/>
                                        </p:tgtEl>
                                        <p:attrNameLst>
                                          <p:attrName>style.visibility</p:attrName>
                                        </p:attrNameLst>
                                      </p:cBhvr>
                                      <p:to>
                                        <p:strVal val="visible"/>
                                      </p:to>
                                    </p:set>
                                    <p:animEffect transition="in" filter="fade">
                                      <p:cBhvr>
                                        <p:cTn id="187" dur="800" decel="100000"/>
                                        <p:tgtEl>
                                          <p:spTgt spid="21"/>
                                        </p:tgtEl>
                                      </p:cBhvr>
                                    </p:animEffect>
                                    <p:anim calcmode="lin" valueType="num">
                                      <p:cBhvr>
                                        <p:cTn id="188" dur="800" decel="100000" fill="hold"/>
                                        <p:tgtEl>
                                          <p:spTgt spid="21"/>
                                        </p:tgtEl>
                                        <p:attrNameLst>
                                          <p:attrName>style.rotation</p:attrName>
                                        </p:attrNameLst>
                                      </p:cBhvr>
                                      <p:tavLst>
                                        <p:tav tm="0">
                                          <p:val>
                                            <p:fltVal val="-90"/>
                                          </p:val>
                                        </p:tav>
                                        <p:tav tm="100000">
                                          <p:val>
                                            <p:fltVal val="0"/>
                                          </p:val>
                                        </p:tav>
                                      </p:tavLst>
                                    </p:anim>
                                    <p:anim calcmode="lin" valueType="num">
                                      <p:cBhvr>
                                        <p:cTn id="189" dur="800" decel="100000" fill="hold"/>
                                        <p:tgtEl>
                                          <p:spTgt spid="21"/>
                                        </p:tgtEl>
                                        <p:attrNameLst>
                                          <p:attrName>ppt_x</p:attrName>
                                        </p:attrNameLst>
                                      </p:cBhvr>
                                      <p:tavLst>
                                        <p:tav tm="0">
                                          <p:val>
                                            <p:strVal val="#ppt_x+0.4"/>
                                          </p:val>
                                        </p:tav>
                                        <p:tav tm="100000">
                                          <p:val>
                                            <p:strVal val="#ppt_x-0.05"/>
                                          </p:val>
                                        </p:tav>
                                      </p:tavLst>
                                    </p:anim>
                                    <p:anim calcmode="lin" valueType="num">
                                      <p:cBhvr>
                                        <p:cTn id="190" dur="800" decel="100000" fill="hold"/>
                                        <p:tgtEl>
                                          <p:spTgt spid="21"/>
                                        </p:tgtEl>
                                        <p:attrNameLst>
                                          <p:attrName>ppt_y</p:attrName>
                                        </p:attrNameLst>
                                      </p:cBhvr>
                                      <p:tavLst>
                                        <p:tav tm="0">
                                          <p:val>
                                            <p:strVal val="#ppt_y-0.4"/>
                                          </p:val>
                                        </p:tav>
                                        <p:tav tm="100000">
                                          <p:val>
                                            <p:strVal val="#ppt_y+0.1"/>
                                          </p:val>
                                        </p:tav>
                                      </p:tavLst>
                                    </p:anim>
                                    <p:anim calcmode="lin" valueType="num">
                                      <p:cBhvr>
                                        <p:cTn id="191"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192"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childTnLst>
                    </p:cTn>
                  </p:par>
                  <p:par>
                    <p:cTn id="193" fill="hold" nodeType="clickPar">
                      <p:stCondLst>
                        <p:cond delay="indefinite"/>
                      </p:stCondLst>
                      <p:childTnLst>
                        <p:par>
                          <p:cTn id="194" fill="hold" nodeType="withGroup">
                            <p:stCondLst>
                              <p:cond delay="0"/>
                            </p:stCondLst>
                            <p:childTnLst>
                              <p:par>
                                <p:cTn id="195" presetID="30" presetClass="entr" presetSubtype="0" fill="hold" nodeType="clickEffect">
                                  <p:stCondLst>
                                    <p:cond delay="0"/>
                                  </p:stCondLst>
                                  <p:childTnLst>
                                    <p:set>
                                      <p:cBhvr>
                                        <p:cTn id="196" dur="1" fill="hold">
                                          <p:stCondLst>
                                            <p:cond delay="0"/>
                                          </p:stCondLst>
                                        </p:cTn>
                                        <p:tgtEl>
                                          <p:spTgt spid="22"/>
                                        </p:tgtEl>
                                        <p:attrNameLst>
                                          <p:attrName>style.visibility</p:attrName>
                                        </p:attrNameLst>
                                      </p:cBhvr>
                                      <p:to>
                                        <p:strVal val="visible"/>
                                      </p:to>
                                    </p:set>
                                    <p:animEffect transition="in" filter="fade">
                                      <p:cBhvr>
                                        <p:cTn id="197" dur="800" decel="100000"/>
                                        <p:tgtEl>
                                          <p:spTgt spid="22"/>
                                        </p:tgtEl>
                                      </p:cBhvr>
                                    </p:animEffect>
                                    <p:anim calcmode="lin" valueType="num">
                                      <p:cBhvr>
                                        <p:cTn id="198" dur="800" decel="100000" fill="hold"/>
                                        <p:tgtEl>
                                          <p:spTgt spid="22"/>
                                        </p:tgtEl>
                                        <p:attrNameLst>
                                          <p:attrName>style.rotation</p:attrName>
                                        </p:attrNameLst>
                                      </p:cBhvr>
                                      <p:tavLst>
                                        <p:tav tm="0">
                                          <p:val>
                                            <p:fltVal val="-90"/>
                                          </p:val>
                                        </p:tav>
                                        <p:tav tm="100000">
                                          <p:val>
                                            <p:fltVal val="0"/>
                                          </p:val>
                                        </p:tav>
                                      </p:tavLst>
                                    </p:anim>
                                    <p:anim calcmode="lin" valueType="num">
                                      <p:cBhvr>
                                        <p:cTn id="199" dur="800" decel="100000" fill="hold"/>
                                        <p:tgtEl>
                                          <p:spTgt spid="22"/>
                                        </p:tgtEl>
                                        <p:attrNameLst>
                                          <p:attrName>ppt_x</p:attrName>
                                        </p:attrNameLst>
                                      </p:cBhvr>
                                      <p:tavLst>
                                        <p:tav tm="0">
                                          <p:val>
                                            <p:strVal val="#ppt_x+0.4"/>
                                          </p:val>
                                        </p:tav>
                                        <p:tav tm="100000">
                                          <p:val>
                                            <p:strVal val="#ppt_x-0.05"/>
                                          </p:val>
                                        </p:tav>
                                      </p:tavLst>
                                    </p:anim>
                                    <p:anim calcmode="lin" valueType="num">
                                      <p:cBhvr>
                                        <p:cTn id="200" dur="800" decel="100000" fill="hold"/>
                                        <p:tgtEl>
                                          <p:spTgt spid="22"/>
                                        </p:tgtEl>
                                        <p:attrNameLst>
                                          <p:attrName>ppt_y</p:attrName>
                                        </p:attrNameLst>
                                      </p:cBhvr>
                                      <p:tavLst>
                                        <p:tav tm="0">
                                          <p:val>
                                            <p:strVal val="#ppt_y-0.4"/>
                                          </p:val>
                                        </p:tav>
                                        <p:tav tm="100000">
                                          <p:val>
                                            <p:strVal val="#ppt_y+0.1"/>
                                          </p:val>
                                        </p:tav>
                                      </p:tavLst>
                                    </p:anim>
                                    <p:anim calcmode="lin" valueType="num">
                                      <p:cBhvr>
                                        <p:cTn id="201"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202"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a:t>Research Methods</a:t>
            </a:r>
            <a:endParaRPr lang="en-US" dirty="0"/>
          </a:p>
        </p:txBody>
      </p:sp>
      <p:sp>
        <p:nvSpPr>
          <p:cNvPr id="3" name="Content Placeholder 2"/>
          <p:cNvSpPr>
            <a:spLocks noGrp="1"/>
          </p:cNvSpPr>
          <p:nvPr>
            <p:ph idx="1"/>
          </p:nvPr>
        </p:nvSpPr>
        <p:spPr>
          <a:xfrm>
            <a:off x="914400" y="1844824"/>
            <a:ext cx="7772400" cy="4530725"/>
          </a:xfrm>
        </p:spPr>
        <p:txBody>
          <a:bodyPr/>
          <a:lstStyle/>
          <a:p>
            <a:pPr marL="457200" indent="-457200">
              <a:buFont typeface="+mj-lt"/>
              <a:buAutoNum type="arabicPeriod"/>
            </a:pPr>
            <a:r>
              <a:rPr lang="en-US" sz="2400" dirty="0" err="1"/>
              <a:t>Bagian</a:t>
            </a:r>
            <a:r>
              <a:rPr lang="en-US" sz="2400" dirty="0"/>
              <a:t> </a:t>
            </a:r>
            <a:r>
              <a:rPr lang="en-US" sz="2400" dirty="0" err="1"/>
              <a:t>ini</a:t>
            </a:r>
            <a:r>
              <a:rPr lang="en-US" sz="2400" dirty="0"/>
              <a:t> </a:t>
            </a:r>
            <a:r>
              <a:rPr lang="en-US" sz="2400" dirty="0" err="1"/>
              <a:t>tidak</a:t>
            </a:r>
            <a:r>
              <a:rPr lang="en-US" sz="2400" dirty="0"/>
              <a:t> </a:t>
            </a:r>
            <a:r>
              <a:rPr lang="en-US" sz="2400" dirty="0" err="1"/>
              <a:t>perlu</a:t>
            </a:r>
            <a:r>
              <a:rPr lang="en-US" sz="2400" dirty="0"/>
              <a:t> </a:t>
            </a:r>
            <a:r>
              <a:rPr lang="en-US" sz="2400" dirty="0" err="1"/>
              <a:t>memuat</a:t>
            </a:r>
            <a:r>
              <a:rPr lang="en-US" sz="2400" dirty="0"/>
              <a:t> </a:t>
            </a:r>
            <a:r>
              <a:rPr lang="en-US" sz="2400" dirty="0" err="1"/>
              <a:t>teori</a:t>
            </a:r>
            <a:r>
              <a:rPr lang="en-US" sz="2400" dirty="0"/>
              <a:t> </a:t>
            </a:r>
            <a:r>
              <a:rPr lang="en-US" sz="2400" dirty="0" err="1"/>
              <a:t>atau</a:t>
            </a:r>
            <a:r>
              <a:rPr lang="en-US" sz="2400" dirty="0"/>
              <a:t> </a:t>
            </a:r>
            <a:r>
              <a:rPr lang="en-US" sz="2400" dirty="0" err="1"/>
              <a:t>definisi</a:t>
            </a:r>
            <a:r>
              <a:rPr lang="en-US" sz="2400" dirty="0"/>
              <a:t> </a:t>
            </a:r>
            <a:r>
              <a:rPr lang="en-US" sz="2400" dirty="0" err="1" smtClean="0"/>
              <a:t>tetapi</a:t>
            </a:r>
            <a:r>
              <a:rPr lang="en-US" sz="2400" dirty="0" smtClean="0"/>
              <a:t> </a:t>
            </a:r>
            <a:r>
              <a:rPr lang="sv-SE" sz="2400" dirty="0" smtClean="0"/>
              <a:t>berupa </a:t>
            </a:r>
            <a:r>
              <a:rPr lang="sv-SE" sz="2400" dirty="0"/>
              <a:t>deskripsi tentang kegiatan yang secara nyata telah </a:t>
            </a:r>
            <a:r>
              <a:rPr lang="sv-SE" sz="2400" dirty="0" smtClean="0"/>
              <a:t>dilakukan </a:t>
            </a:r>
            <a:r>
              <a:rPr lang="fi-FI" sz="2400" dirty="0" smtClean="0"/>
              <a:t>oleh peneliti. </a:t>
            </a:r>
          </a:p>
          <a:p>
            <a:pPr marL="457200" indent="-457200">
              <a:buFont typeface="+mj-lt"/>
              <a:buAutoNum type="arabicPeriod"/>
            </a:pPr>
            <a:r>
              <a:rPr lang="en-ID" sz="2400" dirty="0" smtClean="0"/>
              <a:t>S</a:t>
            </a:r>
            <a:r>
              <a:rPr lang="en-US" sz="2400" dirty="0" smtClean="0"/>
              <a:t>umber </a:t>
            </a:r>
            <a:r>
              <a:rPr lang="en-US" sz="2400" dirty="0"/>
              <a:t>yang </a:t>
            </a:r>
            <a:r>
              <a:rPr lang="en-US" sz="2400" dirty="0" err="1"/>
              <a:t>memuat</a:t>
            </a:r>
            <a:r>
              <a:rPr lang="en-US" sz="2400" dirty="0"/>
              <a:t> </a:t>
            </a:r>
            <a:r>
              <a:rPr lang="en-US" sz="2400" dirty="0" err="1" smtClean="0"/>
              <a:t>penetapan</a:t>
            </a:r>
            <a:r>
              <a:rPr lang="en-US" sz="2400" dirty="0" smtClean="0"/>
              <a:t> </a:t>
            </a:r>
            <a:r>
              <a:rPr lang="en-US" sz="2400" dirty="0" err="1"/>
              <a:t>kriteria</a:t>
            </a:r>
            <a:r>
              <a:rPr lang="en-US" sz="2400" dirty="0"/>
              <a:t>, </a:t>
            </a:r>
            <a:r>
              <a:rPr lang="en-US" sz="2400" dirty="0" err="1"/>
              <a:t>angka</a:t>
            </a:r>
            <a:r>
              <a:rPr lang="en-US" sz="2400" dirty="0"/>
              <a:t> </a:t>
            </a:r>
            <a:r>
              <a:rPr lang="en-US" sz="2400" dirty="0" err="1" smtClean="0"/>
              <a:t>batas</a:t>
            </a:r>
            <a:r>
              <a:rPr lang="en-US" sz="2400" dirty="0" smtClean="0"/>
              <a:t>, </a:t>
            </a:r>
            <a:r>
              <a:rPr lang="en-US" sz="2400" dirty="0" err="1" smtClean="0"/>
              <a:t>rumus</a:t>
            </a:r>
            <a:r>
              <a:rPr lang="en-US" sz="2400" dirty="0" smtClean="0"/>
              <a:t> </a:t>
            </a:r>
            <a:r>
              <a:rPr lang="en-US" sz="2400" dirty="0" err="1"/>
              <a:t>penentuan</a:t>
            </a:r>
            <a:r>
              <a:rPr lang="en-US" sz="2400" dirty="0"/>
              <a:t> </a:t>
            </a:r>
            <a:r>
              <a:rPr lang="en-US" sz="2400" dirty="0" err="1"/>
              <a:t>ukuran</a:t>
            </a:r>
            <a:r>
              <a:rPr lang="en-US" sz="2400" dirty="0"/>
              <a:t> </a:t>
            </a:r>
            <a:r>
              <a:rPr lang="en-US" sz="2400" dirty="0" err="1"/>
              <a:t>sampel</a:t>
            </a:r>
            <a:r>
              <a:rPr lang="en-US" sz="2400" dirty="0"/>
              <a:t> </a:t>
            </a:r>
            <a:r>
              <a:rPr lang="en-US" sz="2400" dirty="0" err="1"/>
              <a:t>dan</a:t>
            </a:r>
            <a:r>
              <a:rPr lang="en-US" sz="2400" dirty="0"/>
              <a:t> </a:t>
            </a:r>
            <a:r>
              <a:rPr lang="en-US" sz="2400" dirty="0" err="1"/>
              <a:t>semacamnya</a:t>
            </a:r>
            <a:r>
              <a:rPr lang="en-US" sz="2400" dirty="0"/>
              <a:t> </a:t>
            </a:r>
            <a:r>
              <a:rPr lang="en-US" sz="2400" dirty="0" err="1"/>
              <a:t>dapat</a:t>
            </a:r>
            <a:r>
              <a:rPr lang="en-US" sz="2400" dirty="0"/>
              <a:t> </a:t>
            </a:r>
            <a:r>
              <a:rPr lang="en-US" sz="2400" dirty="0" err="1" smtClean="0"/>
              <a:t>dikutip</a:t>
            </a:r>
            <a:r>
              <a:rPr lang="en-US" sz="2400" dirty="0" smtClean="0"/>
              <a:t>.</a:t>
            </a:r>
            <a:endParaRPr lang="en-US" sz="2400" dirty="0"/>
          </a:p>
          <a:p>
            <a:pPr marL="457200" indent="-457200">
              <a:buFont typeface="+mj-lt"/>
              <a:buAutoNum type="arabicPeriod"/>
            </a:pPr>
            <a:r>
              <a:rPr lang="en-US" sz="2400" dirty="0" err="1" smtClean="0"/>
              <a:t>Populasi</a:t>
            </a:r>
            <a:r>
              <a:rPr lang="en-US" sz="2400" dirty="0" smtClean="0"/>
              <a:t> </a:t>
            </a:r>
            <a:r>
              <a:rPr lang="en-US" sz="2400" dirty="0" err="1" smtClean="0"/>
              <a:t>dan</a:t>
            </a:r>
            <a:r>
              <a:rPr lang="en-US" sz="2400" dirty="0" smtClean="0"/>
              <a:t> </a:t>
            </a:r>
            <a:r>
              <a:rPr lang="en-US" sz="2400" dirty="0" err="1" smtClean="0"/>
              <a:t>teknik</a:t>
            </a:r>
            <a:r>
              <a:rPr lang="en-US" sz="2400" dirty="0" smtClean="0"/>
              <a:t> </a:t>
            </a:r>
            <a:r>
              <a:rPr lang="sv-SE" sz="2400" i="1" dirty="0" smtClean="0"/>
              <a:t>sampling </a:t>
            </a:r>
            <a:r>
              <a:rPr lang="sv-SE" sz="2400" dirty="0"/>
              <a:t>harus dijelaskan secara rinci. </a:t>
            </a:r>
            <a:endParaRPr lang="sv-SE" sz="2400" dirty="0" smtClean="0"/>
          </a:p>
          <a:p>
            <a:pPr marL="457200" indent="-457200">
              <a:buFont typeface="+mj-lt"/>
              <a:buAutoNum type="arabicPeriod"/>
            </a:pPr>
            <a:r>
              <a:rPr lang="sv-SE" sz="2400" dirty="0" smtClean="0"/>
              <a:t>Pengembangan instrumen, </a:t>
            </a:r>
            <a:r>
              <a:rPr lang="pt-BR" sz="2400" dirty="0" smtClean="0"/>
              <a:t>cara </a:t>
            </a:r>
            <a:r>
              <a:rPr lang="pt-BR" sz="2400" dirty="0"/>
              <a:t>membuktikan validitas dan mengestimasi reliabilitas </a:t>
            </a:r>
            <a:r>
              <a:rPr lang="pt-BR" sz="2400" dirty="0" smtClean="0"/>
              <a:t>juga </a:t>
            </a:r>
            <a:r>
              <a:rPr lang="en-US" sz="2400" dirty="0" err="1" smtClean="0"/>
              <a:t>harus</a:t>
            </a:r>
            <a:r>
              <a:rPr lang="en-US" sz="2400" dirty="0" smtClean="0"/>
              <a:t> </a:t>
            </a:r>
            <a:r>
              <a:rPr lang="en-US" sz="2400" dirty="0" err="1"/>
              <a:t>dijelaskan</a:t>
            </a:r>
            <a:r>
              <a:rPr lang="en-US" sz="2400" dirty="0"/>
              <a:t> </a:t>
            </a:r>
            <a:r>
              <a:rPr lang="en-US" sz="2400" dirty="0" err="1"/>
              <a:t>secara</a:t>
            </a:r>
            <a:r>
              <a:rPr lang="en-US" sz="2400" dirty="0"/>
              <a:t> </a:t>
            </a:r>
            <a:r>
              <a:rPr lang="en-US" sz="2400" dirty="0" err="1" smtClean="0"/>
              <a:t>rinci</a:t>
            </a:r>
            <a:r>
              <a:rPr lang="en-US" sz="2400" dirty="0" smtClean="0"/>
              <a:t>.</a:t>
            </a:r>
            <a:endParaRPr lang="en-US" sz="2400" dirty="0"/>
          </a:p>
        </p:txBody>
      </p:sp>
    </p:spTree>
    <p:extLst>
      <p:ext uri="{BB962C8B-B14F-4D97-AF65-F5344CB8AC3E}">
        <p14:creationId xmlns:p14="http://schemas.microsoft.com/office/powerpoint/2010/main" val="42857864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a:t>Research Methods</a:t>
            </a:r>
            <a:endParaRPr lang="en-US" dirty="0"/>
          </a:p>
        </p:txBody>
      </p:sp>
      <p:sp>
        <p:nvSpPr>
          <p:cNvPr id="3" name="Content Placeholder 2"/>
          <p:cNvSpPr>
            <a:spLocks noGrp="1"/>
          </p:cNvSpPr>
          <p:nvPr>
            <p:ph idx="1"/>
          </p:nvPr>
        </p:nvSpPr>
        <p:spPr>
          <a:xfrm>
            <a:off x="914400" y="1772816"/>
            <a:ext cx="7772400" cy="4530725"/>
          </a:xfrm>
        </p:spPr>
        <p:txBody>
          <a:bodyPr/>
          <a:lstStyle/>
          <a:p>
            <a:pPr marL="457200" indent="-457200">
              <a:buFont typeface="+mj-lt"/>
              <a:buAutoNum type="arabicPeriod" startAt="5"/>
            </a:pPr>
            <a:r>
              <a:rPr lang="en-US" sz="2400" dirty="0" err="1" smtClean="0"/>
              <a:t>Pada</a:t>
            </a:r>
            <a:r>
              <a:rPr lang="en-US" sz="2400" dirty="0" smtClean="0"/>
              <a:t> </a:t>
            </a:r>
            <a:r>
              <a:rPr lang="en-US" sz="2400" dirty="0" err="1"/>
              <a:t>analisis</a:t>
            </a:r>
            <a:r>
              <a:rPr lang="en-US" sz="2400" dirty="0"/>
              <a:t> data </a:t>
            </a:r>
            <a:r>
              <a:rPr lang="en-US" sz="2400" dirty="0" err="1"/>
              <a:t>kuantitatif</a:t>
            </a:r>
            <a:r>
              <a:rPr lang="en-US" sz="2400" dirty="0"/>
              <a:t> </a:t>
            </a:r>
            <a:r>
              <a:rPr lang="en-US" sz="2400" dirty="0" err="1"/>
              <a:t>dengan</a:t>
            </a:r>
            <a:r>
              <a:rPr lang="en-US" sz="2400" dirty="0"/>
              <a:t> </a:t>
            </a:r>
            <a:r>
              <a:rPr lang="en-US" sz="2400" dirty="0" err="1"/>
              <a:t>statistik</a:t>
            </a:r>
            <a:r>
              <a:rPr lang="en-US" sz="2400" dirty="0"/>
              <a:t> </a:t>
            </a:r>
            <a:r>
              <a:rPr lang="en-US" sz="2400" dirty="0" err="1"/>
              <a:t>inferensial</a:t>
            </a:r>
            <a:r>
              <a:rPr lang="en-US" sz="2400" dirty="0"/>
              <a:t> </a:t>
            </a:r>
            <a:r>
              <a:rPr lang="en-US" sz="2400" dirty="0" err="1" smtClean="0"/>
              <a:t>perlu</a:t>
            </a:r>
            <a:r>
              <a:rPr lang="en-US" sz="2400" dirty="0" smtClean="0"/>
              <a:t> </a:t>
            </a:r>
            <a:r>
              <a:rPr lang="en-US" sz="2400" dirty="0" err="1" smtClean="0"/>
              <a:t>dicantumkan</a:t>
            </a:r>
            <a:r>
              <a:rPr lang="en-US" sz="2400" dirty="0" smtClean="0"/>
              <a:t> </a:t>
            </a:r>
            <a:r>
              <a:rPr lang="en-US" sz="2400" dirty="0" err="1"/>
              <a:t>kriteria</a:t>
            </a:r>
            <a:r>
              <a:rPr lang="en-US" sz="2400" dirty="0"/>
              <a:t> </a:t>
            </a:r>
            <a:r>
              <a:rPr lang="en-US" sz="2400" dirty="0" err="1"/>
              <a:t>penolakan</a:t>
            </a:r>
            <a:r>
              <a:rPr lang="en-US" sz="2400" dirty="0"/>
              <a:t> </a:t>
            </a:r>
            <a:r>
              <a:rPr lang="en-US" sz="2400" dirty="0" err="1"/>
              <a:t>hipotesis</a:t>
            </a:r>
            <a:r>
              <a:rPr lang="en-US" sz="2400" dirty="0"/>
              <a:t> </a:t>
            </a:r>
            <a:r>
              <a:rPr lang="en-US" sz="2400" dirty="0" err="1"/>
              <a:t>statistik</a:t>
            </a:r>
            <a:r>
              <a:rPr lang="en-US" sz="2400" dirty="0"/>
              <a:t>. </a:t>
            </a:r>
            <a:endParaRPr lang="en-US" sz="2400" dirty="0" smtClean="0"/>
          </a:p>
          <a:p>
            <a:pPr marL="457200" indent="-457200">
              <a:buFont typeface="+mj-lt"/>
              <a:buAutoNum type="arabicPeriod" startAt="5"/>
            </a:pPr>
            <a:r>
              <a:rPr lang="en-US" sz="2400" dirty="0" err="1" smtClean="0"/>
              <a:t>Pada</a:t>
            </a:r>
            <a:r>
              <a:rPr lang="en-US" sz="2400" dirty="0" smtClean="0"/>
              <a:t> </a:t>
            </a:r>
            <a:r>
              <a:rPr lang="en-US" sz="2400" dirty="0" err="1" smtClean="0"/>
              <a:t>analisis</a:t>
            </a:r>
            <a:r>
              <a:rPr lang="en-US" sz="2400" dirty="0" smtClean="0"/>
              <a:t> data </a:t>
            </a:r>
            <a:r>
              <a:rPr lang="en-US" sz="2400" dirty="0" err="1"/>
              <a:t>kualitatif</a:t>
            </a:r>
            <a:r>
              <a:rPr lang="en-US" sz="2400" dirty="0"/>
              <a:t> </a:t>
            </a:r>
            <a:r>
              <a:rPr lang="en-US" sz="2400" dirty="0" err="1"/>
              <a:t>harus</a:t>
            </a:r>
            <a:r>
              <a:rPr lang="en-US" sz="2400" dirty="0"/>
              <a:t> </a:t>
            </a:r>
            <a:r>
              <a:rPr lang="en-US" sz="2400" dirty="0" err="1"/>
              <a:t>dijelaskan</a:t>
            </a:r>
            <a:r>
              <a:rPr lang="en-US" sz="2400" dirty="0"/>
              <a:t> </a:t>
            </a:r>
            <a:r>
              <a:rPr lang="en-US" sz="2400" dirty="0" err="1"/>
              <a:t>secara</a:t>
            </a:r>
            <a:r>
              <a:rPr lang="en-US" sz="2400" dirty="0"/>
              <a:t> </a:t>
            </a:r>
            <a:r>
              <a:rPr lang="en-US" sz="2400" dirty="0" err="1"/>
              <a:t>rinci</a:t>
            </a:r>
            <a:r>
              <a:rPr lang="en-US" sz="2400" dirty="0"/>
              <a:t> proses </a:t>
            </a:r>
            <a:r>
              <a:rPr lang="en-US" sz="2400" dirty="0" err="1" smtClean="0"/>
              <a:t>analisis</a:t>
            </a:r>
            <a:r>
              <a:rPr lang="en-US" sz="2400" dirty="0" smtClean="0"/>
              <a:t> </a:t>
            </a:r>
            <a:r>
              <a:rPr lang="en-US" sz="2400" dirty="0" err="1" smtClean="0"/>
              <a:t>induktifnya</a:t>
            </a:r>
            <a:r>
              <a:rPr lang="en-US" sz="2400" dirty="0"/>
              <a:t>, </a:t>
            </a:r>
            <a:r>
              <a:rPr lang="en-US" sz="2400" dirty="0" err="1"/>
              <a:t>dari</a:t>
            </a:r>
            <a:r>
              <a:rPr lang="en-US" sz="2400" dirty="0"/>
              <a:t> </a:t>
            </a:r>
            <a:r>
              <a:rPr lang="en-US" sz="2400" dirty="0" err="1"/>
              <a:t>transkrip</a:t>
            </a:r>
            <a:r>
              <a:rPr lang="en-US" sz="2400" dirty="0"/>
              <a:t> data, </a:t>
            </a:r>
            <a:r>
              <a:rPr lang="en-US" sz="2400" dirty="0" err="1"/>
              <a:t>kode-kode</a:t>
            </a:r>
            <a:r>
              <a:rPr lang="en-US" sz="2400" dirty="0"/>
              <a:t>, proses </a:t>
            </a:r>
            <a:r>
              <a:rPr lang="en-US" sz="2400" dirty="0" err="1"/>
              <a:t>reduksi</a:t>
            </a:r>
            <a:r>
              <a:rPr lang="en-US" sz="2400" dirty="0"/>
              <a:t> </a:t>
            </a:r>
            <a:r>
              <a:rPr lang="en-US" sz="2400" dirty="0" err="1" smtClean="0"/>
              <a:t>dan</a:t>
            </a:r>
            <a:r>
              <a:rPr lang="en-US" sz="2400" dirty="0"/>
              <a:t> </a:t>
            </a:r>
            <a:r>
              <a:rPr lang="en-US" sz="2400" dirty="0" err="1" smtClean="0"/>
              <a:t>hasil</a:t>
            </a:r>
            <a:r>
              <a:rPr lang="en-US" sz="2400" dirty="0" smtClean="0"/>
              <a:t> </a:t>
            </a:r>
            <a:r>
              <a:rPr lang="en-US" sz="2400" dirty="0" err="1"/>
              <a:t>reduksi</a:t>
            </a:r>
            <a:r>
              <a:rPr lang="en-US" sz="2400" dirty="0"/>
              <a:t>, </a:t>
            </a:r>
            <a:r>
              <a:rPr lang="en-US" sz="2400" dirty="0" err="1"/>
              <a:t>abstraksi</a:t>
            </a:r>
            <a:r>
              <a:rPr lang="en-US" sz="2400" dirty="0"/>
              <a:t> </a:t>
            </a:r>
            <a:r>
              <a:rPr lang="en-US" sz="2400" dirty="0" err="1"/>
              <a:t>dan</a:t>
            </a:r>
            <a:r>
              <a:rPr lang="en-US" sz="2400" dirty="0"/>
              <a:t> </a:t>
            </a:r>
            <a:r>
              <a:rPr lang="en-US" sz="2400" dirty="0" err="1"/>
              <a:t>teoresisasi</a:t>
            </a:r>
            <a:r>
              <a:rPr lang="en-US" sz="2400" dirty="0"/>
              <a:t>. </a:t>
            </a:r>
            <a:endParaRPr lang="en-US" sz="2400" dirty="0" smtClean="0"/>
          </a:p>
          <a:p>
            <a:pPr marL="457200" indent="-457200">
              <a:buFont typeface="+mj-lt"/>
              <a:buAutoNum type="arabicPeriod" startAt="5"/>
            </a:pPr>
            <a:r>
              <a:rPr lang="en-US" sz="2400" dirty="0" err="1" smtClean="0"/>
              <a:t>Pada</a:t>
            </a:r>
            <a:r>
              <a:rPr lang="en-US" sz="2400" dirty="0" smtClean="0"/>
              <a:t> </a:t>
            </a:r>
            <a:r>
              <a:rPr lang="en-US" sz="2400" dirty="0" err="1"/>
              <a:t>penelitian</a:t>
            </a:r>
            <a:r>
              <a:rPr lang="en-US" sz="2400" dirty="0"/>
              <a:t> </a:t>
            </a:r>
            <a:r>
              <a:rPr lang="en-US" sz="2400" dirty="0" err="1" smtClean="0"/>
              <a:t>tindakan</a:t>
            </a:r>
            <a:r>
              <a:rPr lang="en-US" sz="2400" dirty="0" smtClean="0"/>
              <a:t> </a:t>
            </a:r>
            <a:r>
              <a:rPr lang="sv-SE" sz="2400" dirty="0" smtClean="0"/>
              <a:t>kelas </a:t>
            </a:r>
            <a:r>
              <a:rPr lang="sv-SE" sz="2400" dirty="0"/>
              <a:t>perlu dicantumkan indikator keberhasilan tindakan </a:t>
            </a:r>
            <a:r>
              <a:rPr lang="sv-SE" sz="2400" dirty="0" smtClean="0"/>
              <a:t>yang </a:t>
            </a:r>
            <a:r>
              <a:rPr lang="nn-NO" sz="2400" dirty="0" smtClean="0"/>
              <a:t>terukur</a:t>
            </a:r>
            <a:r>
              <a:rPr lang="nn-NO" sz="2400" dirty="0"/>
              <a:t>. </a:t>
            </a:r>
            <a:endParaRPr lang="nn-NO" sz="2400" dirty="0" smtClean="0"/>
          </a:p>
          <a:p>
            <a:pPr marL="457200" indent="-457200">
              <a:buFont typeface="+mj-lt"/>
              <a:buAutoNum type="arabicPeriod" startAt="5"/>
            </a:pPr>
            <a:r>
              <a:rPr lang="nn-NO" sz="2400" dirty="0" smtClean="0"/>
              <a:t>Pada </a:t>
            </a:r>
            <a:r>
              <a:rPr lang="nn-NO" sz="2400" dirty="0"/>
              <a:t>penelitian pengembangan perlu uji coba lapangan.</a:t>
            </a:r>
            <a:endParaRPr lang="en-US" sz="2400" dirty="0"/>
          </a:p>
        </p:txBody>
      </p:sp>
    </p:spTree>
    <p:extLst>
      <p:ext uri="{BB962C8B-B14F-4D97-AF65-F5344CB8AC3E}">
        <p14:creationId xmlns:p14="http://schemas.microsoft.com/office/powerpoint/2010/main" val="12631642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52400" y="-152400"/>
            <a:ext cx="8763000" cy="1143000"/>
          </a:xfrm>
        </p:spPr>
        <p:txBody>
          <a:bodyPr/>
          <a:lstStyle/>
          <a:p>
            <a:pPr algn="ctr" eaLnBrk="1" hangingPunct="1"/>
            <a:r>
              <a:rPr lang="en-US" sz="2800" smtClean="0">
                <a:solidFill>
                  <a:schemeClr val="tx1"/>
                </a:solidFill>
              </a:rPr>
              <a:t>A Classification of Univariate Techniques</a:t>
            </a:r>
          </a:p>
        </p:txBody>
      </p:sp>
      <p:sp>
        <p:nvSpPr>
          <p:cNvPr id="40963" name="Rectangle 8"/>
          <p:cNvSpPr>
            <a:spLocks noChangeArrowheads="1"/>
          </p:cNvSpPr>
          <p:nvPr/>
        </p:nvSpPr>
        <p:spPr bwMode="auto">
          <a:xfrm>
            <a:off x="685800" y="4708525"/>
            <a:ext cx="1801813" cy="460375"/>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64" name="Rectangle 9"/>
          <p:cNvSpPr>
            <a:spLocks noChangeArrowheads="1"/>
          </p:cNvSpPr>
          <p:nvPr/>
        </p:nvSpPr>
        <p:spPr bwMode="auto">
          <a:xfrm>
            <a:off x="685800" y="4741863"/>
            <a:ext cx="17049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Independent</a:t>
            </a:r>
          </a:p>
        </p:txBody>
      </p:sp>
      <p:sp>
        <p:nvSpPr>
          <p:cNvPr id="40965" name="Rectangle 22"/>
          <p:cNvSpPr>
            <a:spLocks noChangeArrowheads="1"/>
          </p:cNvSpPr>
          <p:nvPr/>
        </p:nvSpPr>
        <p:spPr bwMode="auto">
          <a:xfrm>
            <a:off x="2836863" y="4733925"/>
            <a:ext cx="1585912" cy="460375"/>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66" name="Rectangle 23"/>
          <p:cNvSpPr>
            <a:spLocks noChangeArrowheads="1"/>
          </p:cNvSpPr>
          <p:nvPr/>
        </p:nvSpPr>
        <p:spPr bwMode="auto">
          <a:xfrm>
            <a:off x="2738438" y="4714875"/>
            <a:ext cx="17049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Related</a:t>
            </a:r>
          </a:p>
        </p:txBody>
      </p:sp>
      <p:sp>
        <p:nvSpPr>
          <p:cNvPr id="40967" name="Rectangle 24"/>
          <p:cNvSpPr>
            <a:spLocks noChangeArrowheads="1"/>
          </p:cNvSpPr>
          <p:nvPr/>
        </p:nvSpPr>
        <p:spPr bwMode="auto">
          <a:xfrm>
            <a:off x="5214938" y="4959350"/>
            <a:ext cx="1643062" cy="460375"/>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68" name="Rectangle 25"/>
          <p:cNvSpPr>
            <a:spLocks noChangeArrowheads="1"/>
          </p:cNvSpPr>
          <p:nvPr/>
        </p:nvSpPr>
        <p:spPr bwMode="auto">
          <a:xfrm>
            <a:off x="5192713" y="4943475"/>
            <a:ext cx="17049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Independent</a:t>
            </a:r>
          </a:p>
        </p:txBody>
      </p:sp>
      <p:sp>
        <p:nvSpPr>
          <p:cNvPr id="40969" name="Rectangle 26"/>
          <p:cNvSpPr>
            <a:spLocks noChangeArrowheads="1"/>
          </p:cNvSpPr>
          <p:nvPr/>
        </p:nvSpPr>
        <p:spPr bwMode="auto">
          <a:xfrm>
            <a:off x="7434263" y="4953000"/>
            <a:ext cx="1585912" cy="460375"/>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70" name="Rectangle 27"/>
          <p:cNvSpPr>
            <a:spLocks noChangeArrowheads="1"/>
          </p:cNvSpPr>
          <p:nvPr/>
        </p:nvSpPr>
        <p:spPr bwMode="auto">
          <a:xfrm>
            <a:off x="7383463" y="4953000"/>
            <a:ext cx="17049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Related</a:t>
            </a:r>
          </a:p>
        </p:txBody>
      </p:sp>
      <p:sp>
        <p:nvSpPr>
          <p:cNvPr id="40971" name="Rectangle 30"/>
          <p:cNvSpPr>
            <a:spLocks noChangeArrowheads="1"/>
          </p:cNvSpPr>
          <p:nvPr/>
        </p:nvSpPr>
        <p:spPr bwMode="auto">
          <a:xfrm>
            <a:off x="414338" y="5172075"/>
            <a:ext cx="2633662"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marL="396875" indent="-222250">
              <a:lnSpc>
                <a:spcPct val="80000"/>
              </a:lnSpc>
            </a:pPr>
            <a:r>
              <a:rPr lang="en-US" b="1">
                <a:latin typeface="Century Gothic" pitchFamily="34" charset="0"/>
              </a:rPr>
              <a:t>* Two- Group test</a:t>
            </a:r>
          </a:p>
          <a:p>
            <a:pPr marL="396875" indent="-222250">
              <a:lnSpc>
                <a:spcPct val="80000"/>
              </a:lnSpc>
            </a:pPr>
            <a:r>
              <a:rPr lang="en-US" b="1">
                <a:latin typeface="Century Gothic" pitchFamily="34" charset="0"/>
              </a:rPr>
              <a:t>* Z test </a:t>
            </a:r>
          </a:p>
          <a:p>
            <a:pPr marL="396875" indent="-222250">
              <a:lnSpc>
                <a:spcPct val="80000"/>
              </a:lnSpc>
            </a:pPr>
            <a:r>
              <a:rPr lang="en-US" b="1">
                <a:latin typeface="Century Gothic" pitchFamily="34" charset="0"/>
              </a:rPr>
              <a:t>* One-Way ANOVA</a:t>
            </a:r>
          </a:p>
        </p:txBody>
      </p:sp>
      <p:sp>
        <p:nvSpPr>
          <p:cNvPr id="40972" name="Rectangle 31"/>
          <p:cNvSpPr>
            <a:spLocks noChangeArrowheads="1"/>
          </p:cNvSpPr>
          <p:nvPr/>
        </p:nvSpPr>
        <p:spPr bwMode="auto">
          <a:xfrm>
            <a:off x="2894013" y="5235575"/>
            <a:ext cx="1754187"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nSpc>
                <a:spcPct val="80000"/>
              </a:lnSpc>
            </a:pPr>
            <a:r>
              <a:rPr lang="en-US" b="1">
                <a:latin typeface="Century Gothic" pitchFamily="34" charset="0"/>
              </a:rPr>
              <a:t>* Paired t-test</a:t>
            </a:r>
          </a:p>
        </p:txBody>
      </p:sp>
      <p:sp>
        <p:nvSpPr>
          <p:cNvPr id="40973" name="Rectangle 32"/>
          <p:cNvSpPr>
            <a:spLocks noChangeArrowheads="1"/>
          </p:cNvSpPr>
          <p:nvPr/>
        </p:nvSpPr>
        <p:spPr bwMode="auto">
          <a:xfrm>
            <a:off x="5126038" y="5432425"/>
            <a:ext cx="22606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nSpc>
                <a:spcPct val="80000"/>
              </a:lnSpc>
            </a:pPr>
            <a:r>
              <a:rPr lang="en-US" b="1">
                <a:latin typeface="Century Gothic" pitchFamily="34" charset="0"/>
              </a:rPr>
              <a:t>* Chi-Square</a:t>
            </a:r>
          </a:p>
          <a:p>
            <a:pPr>
              <a:lnSpc>
                <a:spcPct val="80000"/>
              </a:lnSpc>
            </a:pPr>
            <a:r>
              <a:rPr lang="en-US" b="1">
                <a:latin typeface="Century Gothic" pitchFamily="34" charset="0"/>
              </a:rPr>
              <a:t>* Mann-Whitney</a:t>
            </a:r>
          </a:p>
          <a:p>
            <a:pPr>
              <a:lnSpc>
                <a:spcPct val="80000"/>
              </a:lnSpc>
            </a:pPr>
            <a:r>
              <a:rPr lang="en-US" b="1">
                <a:latin typeface="Century Gothic" pitchFamily="34" charset="0"/>
              </a:rPr>
              <a:t>* Median</a:t>
            </a:r>
          </a:p>
          <a:p>
            <a:pPr>
              <a:lnSpc>
                <a:spcPct val="80000"/>
              </a:lnSpc>
            </a:pPr>
            <a:r>
              <a:rPr lang="en-US" b="1">
                <a:latin typeface="Century Gothic" pitchFamily="34" charset="0"/>
              </a:rPr>
              <a:t>* K-S</a:t>
            </a:r>
          </a:p>
          <a:p>
            <a:pPr>
              <a:lnSpc>
                <a:spcPct val="80000"/>
              </a:lnSpc>
            </a:pPr>
            <a:r>
              <a:rPr lang="en-US" b="1">
                <a:latin typeface="Century Gothic" pitchFamily="34" charset="0"/>
              </a:rPr>
              <a:t>* K-W ANOVA</a:t>
            </a:r>
          </a:p>
        </p:txBody>
      </p:sp>
      <p:sp>
        <p:nvSpPr>
          <p:cNvPr id="40974" name="Rectangle 33"/>
          <p:cNvSpPr>
            <a:spLocks noChangeArrowheads="1"/>
          </p:cNvSpPr>
          <p:nvPr/>
        </p:nvSpPr>
        <p:spPr bwMode="auto">
          <a:xfrm>
            <a:off x="7421563" y="5500688"/>
            <a:ext cx="1778000"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nSpc>
                <a:spcPct val="80000"/>
              </a:lnSpc>
            </a:pPr>
            <a:r>
              <a:rPr lang="en-US" b="1">
                <a:latin typeface="Century Gothic" pitchFamily="34" charset="0"/>
              </a:rPr>
              <a:t>* Sign</a:t>
            </a:r>
          </a:p>
          <a:p>
            <a:pPr>
              <a:lnSpc>
                <a:spcPct val="80000"/>
              </a:lnSpc>
            </a:pPr>
            <a:r>
              <a:rPr lang="en-US" b="1">
                <a:latin typeface="Century Gothic" pitchFamily="34" charset="0"/>
              </a:rPr>
              <a:t>* Wilcoxon</a:t>
            </a:r>
          </a:p>
          <a:p>
            <a:pPr>
              <a:lnSpc>
                <a:spcPct val="80000"/>
              </a:lnSpc>
            </a:pPr>
            <a:r>
              <a:rPr lang="en-US" b="1">
                <a:latin typeface="Century Gothic" pitchFamily="34" charset="0"/>
              </a:rPr>
              <a:t>* McNemar</a:t>
            </a:r>
          </a:p>
          <a:p>
            <a:pPr>
              <a:lnSpc>
                <a:spcPct val="80000"/>
              </a:lnSpc>
            </a:pPr>
            <a:r>
              <a:rPr lang="en-US" b="1">
                <a:latin typeface="Century Gothic" pitchFamily="34" charset="0"/>
              </a:rPr>
              <a:t>* Chi-Square</a:t>
            </a:r>
          </a:p>
        </p:txBody>
      </p:sp>
      <p:sp>
        <p:nvSpPr>
          <p:cNvPr id="40975" name="Rectangle 6"/>
          <p:cNvSpPr>
            <a:spLocks noChangeArrowheads="1"/>
          </p:cNvSpPr>
          <p:nvPr/>
        </p:nvSpPr>
        <p:spPr bwMode="auto">
          <a:xfrm>
            <a:off x="1047750" y="2308225"/>
            <a:ext cx="1733550" cy="384175"/>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76" name="Rectangle 7"/>
          <p:cNvSpPr>
            <a:spLocks noChangeArrowheads="1"/>
          </p:cNvSpPr>
          <p:nvPr/>
        </p:nvSpPr>
        <p:spPr bwMode="auto">
          <a:xfrm>
            <a:off x="884238" y="2278063"/>
            <a:ext cx="21367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Metric Data</a:t>
            </a:r>
          </a:p>
        </p:txBody>
      </p:sp>
      <p:sp>
        <p:nvSpPr>
          <p:cNvPr id="40977" name="Rectangle 11"/>
          <p:cNvSpPr>
            <a:spLocks noChangeArrowheads="1"/>
          </p:cNvSpPr>
          <p:nvPr/>
        </p:nvSpPr>
        <p:spPr bwMode="auto">
          <a:xfrm>
            <a:off x="5334000" y="2133600"/>
            <a:ext cx="3048000" cy="533400"/>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78" name="Rectangle 12"/>
          <p:cNvSpPr>
            <a:spLocks noChangeArrowheads="1"/>
          </p:cNvSpPr>
          <p:nvPr/>
        </p:nvSpPr>
        <p:spPr bwMode="auto">
          <a:xfrm>
            <a:off x="5138738" y="2085975"/>
            <a:ext cx="3243262"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Non-metric (parametric) Data</a:t>
            </a:r>
          </a:p>
        </p:txBody>
      </p:sp>
      <p:sp>
        <p:nvSpPr>
          <p:cNvPr id="40979" name="Line 36"/>
          <p:cNvSpPr>
            <a:spLocks noChangeShapeType="1"/>
          </p:cNvSpPr>
          <p:nvPr/>
        </p:nvSpPr>
        <p:spPr bwMode="auto">
          <a:xfrm flipV="1">
            <a:off x="7623175" y="2855913"/>
            <a:ext cx="0" cy="1968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0980" name="Line 37"/>
          <p:cNvSpPr>
            <a:spLocks noChangeShapeType="1"/>
          </p:cNvSpPr>
          <p:nvPr/>
        </p:nvSpPr>
        <p:spPr bwMode="auto">
          <a:xfrm flipV="1">
            <a:off x="5670550" y="2855913"/>
            <a:ext cx="0" cy="1905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0981" name="Line 41"/>
          <p:cNvSpPr>
            <a:spLocks noChangeShapeType="1"/>
          </p:cNvSpPr>
          <p:nvPr/>
        </p:nvSpPr>
        <p:spPr bwMode="auto">
          <a:xfrm>
            <a:off x="1938338" y="2686050"/>
            <a:ext cx="0" cy="228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0982" name="Line 42"/>
          <p:cNvSpPr>
            <a:spLocks noChangeShapeType="1"/>
          </p:cNvSpPr>
          <p:nvPr/>
        </p:nvSpPr>
        <p:spPr bwMode="auto">
          <a:xfrm>
            <a:off x="5667375" y="2851150"/>
            <a:ext cx="197485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0983" name="Line 43"/>
          <p:cNvSpPr>
            <a:spLocks noChangeShapeType="1"/>
          </p:cNvSpPr>
          <p:nvPr/>
        </p:nvSpPr>
        <p:spPr bwMode="auto">
          <a:xfrm>
            <a:off x="6967538" y="2686050"/>
            <a:ext cx="0" cy="1524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id-ID"/>
          </a:p>
        </p:txBody>
      </p:sp>
      <p:grpSp>
        <p:nvGrpSpPr>
          <p:cNvPr id="40984" name="Group 62"/>
          <p:cNvGrpSpPr>
            <a:grpSpLocks/>
          </p:cNvGrpSpPr>
          <p:nvPr/>
        </p:nvGrpSpPr>
        <p:grpSpPr bwMode="auto">
          <a:xfrm>
            <a:off x="1938338" y="1066800"/>
            <a:ext cx="5029200" cy="1066800"/>
            <a:chOff x="1221" y="672"/>
            <a:chExt cx="3168" cy="672"/>
          </a:xfrm>
        </p:grpSpPr>
        <p:sp>
          <p:nvSpPr>
            <p:cNvPr id="41007" name="Rectangle 4"/>
            <p:cNvSpPr>
              <a:spLocks noChangeArrowheads="1"/>
            </p:cNvSpPr>
            <p:nvPr/>
          </p:nvSpPr>
          <p:spPr bwMode="auto">
            <a:xfrm>
              <a:off x="1989" y="672"/>
              <a:ext cx="2016" cy="374"/>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1008" name="Rectangle 5"/>
            <p:cNvSpPr>
              <a:spLocks noChangeArrowheads="1"/>
            </p:cNvSpPr>
            <p:nvPr/>
          </p:nvSpPr>
          <p:spPr bwMode="auto">
            <a:xfrm>
              <a:off x="1907" y="720"/>
              <a:ext cx="2166"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sz="2000" b="1">
                  <a:latin typeface="Century Gothic" pitchFamily="34" charset="0"/>
                </a:rPr>
                <a:t>Univariate Techniques</a:t>
              </a:r>
            </a:p>
          </p:txBody>
        </p:sp>
        <p:sp>
          <p:nvSpPr>
            <p:cNvPr id="41009" name="Line 44"/>
            <p:cNvSpPr>
              <a:spLocks noChangeShapeType="1"/>
            </p:cNvSpPr>
            <p:nvPr/>
          </p:nvSpPr>
          <p:spPr bwMode="auto">
            <a:xfrm>
              <a:off x="2997" y="1056"/>
              <a:ext cx="0" cy="13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1010" name="Line 45"/>
            <p:cNvSpPr>
              <a:spLocks noChangeShapeType="1"/>
            </p:cNvSpPr>
            <p:nvPr/>
          </p:nvSpPr>
          <p:spPr bwMode="auto">
            <a:xfrm>
              <a:off x="1221" y="1104"/>
              <a:ext cx="3168"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1011" name="Line 47"/>
            <p:cNvSpPr>
              <a:spLocks noChangeShapeType="1"/>
            </p:cNvSpPr>
            <p:nvPr/>
          </p:nvSpPr>
          <p:spPr bwMode="auto">
            <a:xfrm>
              <a:off x="4389" y="1104"/>
              <a:ext cx="0" cy="24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grpSp>
      <p:sp>
        <p:nvSpPr>
          <p:cNvPr id="40985" name="Rectangle 14"/>
          <p:cNvSpPr>
            <a:spLocks noChangeArrowheads="1"/>
          </p:cNvSpPr>
          <p:nvPr/>
        </p:nvSpPr>
        <p:spPr bwMode="auto">
          <a:xfrm>
            <a:off x="268288" y="3105150"/>
            <a:ext cx="1512887" cy="508000"/>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86" name="Rectangle 15"/>
          <p:cNvSpPr>
            <a:spLocks noChangeArrowheads="1"/>
          </p:cNvSpPr>
          <p:nvPr/>
        </p:nvSpPr>
        <p:spPr bwMode="auto">
          <a:xfrm>
            <a:off x="141288" y="3101975"/>
            <a:ext cx="18161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One Sample</a:t>
            </a:r>
          </a:p>
        </p:txBody>
      </p:sp>
      <p:sp>
        <p:nvSpPr>
          <p:cNvPr id="40987" name="Rectangle 16"/>
          <p:cNvSpPr>
            <a:spLocks noChangeArrowheads="1"/>
          </p:cNvSpPr>
          <p:nvPr/>
        </p:nvSpPr>
        <p:spPr bwMode="auto">
          <a:xfrm>
            <a:off x="2159000" y="3114675"/>
            <a:ext cx="1638300" cy="704850"/>
          </a:xfrm>
          <a:prstGeom prst="rect">
            <a:avLst/>
          </a:prstGeom>
          <a:solidFill>
            <a:srgbClr val="CCECFF"/>
          </a:solidFill>
          <a:ln w="12700">
            <a:solidFill>
              <a:srgbClr val="A4655A"/>
            </a:solidFill>
            <a:miter lim="800000"/>
            <a:headEnd/>
            <a:tailEnd/>
          </a:ln>
        </p:spPr>
        <p:txBody>
          <a:bodyPr wrap="none" anchor="ctr"/>
          <a:lstStyle/>
          <a:p>
            <a:endParaRPr lang="it-IT">
              <a:latin typeface="Century Gothic" pitchFamily="34" charset="0"/>
            </a:endParaRPr>
          </a:p>
        </p:txBody>
      </p:sp>
      <p:sp>
        <p:nvSpPr>
          <p:cNvPr id="40988" name="Rectangle 17"/>
          <p:cNvSpPr>
            <a:spLocks noChangeArrowheads="1"/>
          </p:cNvSpPr>
          <p:nvPr/>
        </p:nvSpPr>
        <p:spPr bwMode="auto">
          <a:xfrm>
            <a:off x="2087563" y="3095625"/>
            <a:ext cx="18161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Two or More Samples</a:t>
            </a:r>
          </a:p>
        </p:txBody>
      </p:sp>
      <p:sp>
        <p:nvSpPr>
          <p:cNvPr id="40989" name="Rectangle 18"/>
          <p:cNvSpPr>
            <a:spLocks noChangeArrowheads="1"/>
          </p:cNvSpPr>
          <p:nvPr/>
        </p:nvSpPr>
        <p:spPr bwMode="auto">
          <a:xfrm>
            <a:off x="4929188" y="3067050"/>
            <a:ext cx="1512887" cy="508000"/>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90" name="Rectangle 19"/>
          <p:cNvSpPr>
            <a:spLocks noChangeArrowheads="1"/>
          </p:cNvSpPr>
          <p:nvPr/>
        </p:nvSpPr>
        <p:spPr bwMode="auto">
          <a:xfrm>
            <a:off x="4802188" y="3063875"/>
            <a:ext cx="18161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One Sample</a:t>
            </a:r>
          </a:p>
        </p:txBody>
      </p:sp>
      <p:sp>
        <p:nvSpPr>
          <p:cNvPr id="40991" name="Rectangle 20"/>
          <p:cNvSpPr>
            <a:spLocks noChangeArrowheads="1"/>
          </p:cNvSpPr>
          <p:nvPr/>
        </p:nvSpPr>
        <p:spPr bwMode="auto">
          <a:xfrm>
            <a:off x="6804025" y="3076575"/>
            <a:ext cx="1638300" cy="704850"/>
          </a:xfrm>
          <a:prstGeom prst="rect">
            <a:avLst/>
          </a:prstGeom>
          <a:solidFill>
            <a:srgbClr val="CCECFF"/>
          </a:solidFill>
          <a:ln w="12700">
            <a:solidFill>
              <a:srgbClr val="000000"/>
            </a:solidFill>
            <a:miter lim="800000"/>
            <a:headEnd/>
            <a:tailEnd/>
          </a:ln>
        </p:spPr>
        <p:txBody>
          <a:bodyPr wrap="none" anchor="ctr"/>
          <a:lstStyle/>
          <a:p>
            <a:endParaRPr lang="it-IT">
              <a:latin typeface="Century Gothic" pitchFamily="34" charset="0"/>
            </a:endParaRPr>
          </a:p>
        </p:txBody>
      </p:sp>
      <p:sp>
        <p:nvSpPr>
          <p:cNvPr id="40992" name="Rectangle 21"/>
          <p:cNvSpPr>
            <a:spLocks noChangeArrowheads="1"/>
          </p:cNvSpPr>
          <p:nvPr/>
        </p:nvSpPr>
        <p:spPr bwMode="auto">
          <a:xfrm>
            <a:off x="6732588" y="3057525"/>
            <a:ext cx="18161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r>
              <a:rPr lang="en-US" b="1">
                <a:latin typeface="Century Gothic" pitchFamily="34" charset="0"/>
              </a:rPr>
              <a:t>Two or More Samples</a:t>
            </a:r>
          </a:p>
        </p:txBody>
      </p:sp>
      <p:sp>
        <p:nvSpPr>
          <p:cNvPr id="40993" name="Rectangle 28"/>
          <p:cNvSpPr>
            <a:spLocks noChangeArrowheads="1"/>
          </p:cNvSpPr>
          <p:nvPr/>
        </p:nvSpPr>
        <p:spPr bwMode="auto">
          <a:xfrm>
            <a:off x="185738" y="3606800"/>
            <a:ext cx="13906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lnSpc>
                <a:spcPct val="80000"/>
              </a:lnSpc>
            </a:pPr>
            <a:r>
              <a:rPr lang="en-US" b="1">
                <a:latin typeface="Century Gothic" pitchFamily="34" charset="0"/>
              </a:rPr>
              <a:t>*  t test</a:t>
            </a:r>
          </a:p>
          <a:p>
            <a:pPr algn="ctr">
              <a:lnSpc>
                <a:spcPct val="80000"/>
              </a:lnSpc>
            </a:pPr>
            <a:r>
              <a:rPr lang="en-US" b="1">
                <a:latin typeface="Century Gothic" pitchFamily="34" charset="0"/>
              </a:rPr>
              <a:t>* Z test</a:t>
            </a:r>
          </a:p>
        </p:txBody>
      </p:sp>
      <p:sp>
        <p:nvSpPr>
          <p:cNvPr id="40994" name="Rectangle 29"/>
          <p:cNvSpPr>
            <a:spLocks noChangeArrowheads="1"/>
          </p:cNvSpPr>
          <p:nvPr/>
        </p:nvSpPr>
        <p:spPr bwMode="auto">
          <a:xfrm>
            <a:off x="4846638" y="3584575"/>
            <a:ext cx="17780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nSpc>
                <a:spcPct val="80000"/>
              </a:lnSpc>
              <a:buFontTx/>
              <a:buChar char="*"/>
            </a:pPr>
            <a:r>
              <a:rPr lang="en-US" b="1">
                <a:latin typeface="Century Gothic" pitchFamily="34" charset="0"/>
              </a:rPr>
              <a:t> Frequency</a:t>
            </a:r>
          </a:p>
          <a:p>
            <a:pPr>
              <a:lnSpc>
                <a:spcPct val="80000"/>
              </a:lnSpc>
              <a:buFontTx/>
              <a:buChar char="*"/>
            </a:pPr>
            <a:r>
              <a:rPr lang="en-US" b="1">
                <a:latin typeface="Century Gothic" pitchFamily="34" charset="0"/>
              </a:rPr>
              <a:t> Chi-Square</a:t>
            </a:r>
          </a:p>
          <a:p>
            <a:pPr>
              <a:lnSpc>
                <a:spcPct val="80000"/>
              </a:lnSpc>
              <a:buFontTx/>
              <a:buChar char="*"/>
            </a:pPr>
            <a:r>
              <a:rPr lang="en-US" b="1">
                <a:latin typeface="Century Gothic" pitchFamily="34" charset="0"/>
              </a:rPr>
              <a:t> K-S</a:t>
            </a:r>
          </a:p>
          <a:p>
            <a:pPr>
              <a:lnSpc>
                <a:spcPct val="80000"/>
              </a:lnSpc>
              <a:buFontTx/>
              <a:buChar char="*"/>
            </a:pPr>
            <a:r>
              <a:rPr lang="en-US" b="1">
                <a:latin typeface="Century Gothic" pitchFamily="34" charset="0"/>
              </a:rPr>
              <a:t> Runs</a:t>
            </a:r>
          </a:p>
          <a:p>
            <a:pPr>
              <a:lnSpc>
                <a:spcPct val="80000"/>
              </a:lnSpc>
              <a:buFontTx/>
              <a:buChar char="*"/>
            </a:pPr>
            <a:r>
              <a:rPr lang="en-US" b="1">
                <a:latin typeface="Century Gothic" pitchFamily="34" charset="0"/>
              </a:rPr>
              <a:t> Binomial</a:t>
            </a:r>
          </a:p>
        </p:txBody>
      </p:sp>
      <p:sp>
        <p:nvSpPr>
          <p:cNvPr id="40995" name="Line 39"/>
          <p:cNvSpPr>
            <a:spLocks noChangeShapeType="1"/>
          </p:cNvSpPr>
          <p:nvPr/>
        </p:nvSpPr>
        <p:spPr bwMode="auto">
          <a:xfrm flipV="1">
            <a:off x="2851150" y="3830638"/>
            <a:ext cx="0" cy="609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0996" name="Line 48"/>
          <p:cNvSpPr>
            <a:spLocks noChangeShapeType="1"/>
          </p:cNvSpPr>
          <p:nvPr/>
        </p:nvSpPr>
        <p:spPr bwMode="auto">
          <a:xfrm>
            <a:off x="1862138" y="4438650"/>
            <a:ext cx="0" cy="246063"/>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0997" name="Line 49"/>
          <p:cNvSpPr>
            <a:spLocks noChangeShapeType="1"/>
          </p:cNvSpPr>
          <p:nvPr/>
        </p:nvSpPr>
        <p:spPr bwMode="auto">
          <a:xfrm>
            <a:off x="1862138" y="4438650"/>
            <a:ext cx="17526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0998" name="Line 50"/>
          <p:cNvSpPr>
            <a:spLocks noChangeShapeType="1"/>
          </p:cNvSpPr>
          <p:nvPr/>
        </p:nvSpPr>
        <p:spPr bwMode="auto">
          <a:xfrm>
            <a:off x="3614738" y="4438650"/>
            <a:ext cx="0" cy="30480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0999" name="Line 51"/>
          <p:cNvSpPr>
            <a:spLocks noChangeShapeType="1"/>
          </p:cNvSpPr>
          <p:nvPr/>
        </p:nvSpPr>
        <p:spPr bwMode="auto">
          <a:xfrm>
            <a:off x="6400800" y="4281488"/>
            <a:ext cx="22860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1000" name="Line 64"/>
          <p:cNvSpPr>
            <a:spLocks noChangeShapeType="1"/>
          </p:cNvSpPr>
          <p:nvPr/>
        </p:nvSpPr>
        <p:spPr bwMode="auto">
          <a:xfrm flipV="1">
            <a:off x="3022600" y="2927350"/>
            <a:ext cx="0" cy="1968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1001" name="Line 65"/>
          <p:cNvSpPr>
            <a:spLocks noChangeShapeType="1"/>
          </p:cNvSpPr>
          <p:nvPr/>
        </p:nvSpPr>
        <p:spPr bwMode="auto">
          <a:xfrm flipV="1">
            <a:off x="1069975" y="2927350"/>
            <a:ext cx="0" cy="1905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41002" name="Line 66"/>
          <p:cNvSpPr>
            <a:spLocks noChangeShapeType="1"/>
          </p:cNvSpPr>
          <p:nvPr/>
        </p:nvSpPr>
        <p:spPr bwMode="auto">
          <a:xfrm>
            <a:off x="1066800" y="2922588"/>
            <a:ext cx="197485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id-ID"/>
          </a:p>
        </p:txBody>
      </p:sp>
      <p:cxnSp>
        <p:nvCxnSpPr>
          <p:cNvPr id="41003" name="Straight Arrow Connector 53"/>
          <p:cNvCxnSpPr>
            <a:cxnSpLocks noChangeShapeType="1"/>
            <a:stCxn id="41010" idx="0"/>
            <a:endCxn id="40976" idx="0"/>
          </p:cNvCxnSpPr>
          <p:nvPr/>
        </p:nvCxnSpPr>
        <p:spPr bwMode="auto">
          <a:xfrm rot="16200000" flipH="1">
            <a:off x="1682750" y="2008188"/>
            <a:ext cx="525463" cy="14287"/>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1004" name="Straight Connector 55"/>
          <p:cNvCxnSpPr>
            <a:cxnSpLocks noChangeShapeType="1"/>
            <a:stCxn id="40991" idx="2"/>
          </p:cNvCxnSpPr>
          <p:nvPr/>
        </p:nvCxnSpPr>
        <p:spPr bwMode="auto">
          <a:xfrm rot="5400000">
            <a:off x="7378700" y="4022725"/>
            <a:ext cx="485775" cy="31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005" name="Straight Arrow Connector 57"/>
          <p:cNvCxnSpPr>
            <a:cxnSpLocks noChangeShapeType="1"/>
          </p:cNvCxnSpPr>
          <p:nvPr/>
        </p:nvCxnSpPr>
        <p:spPr bwMode="auto">
          <a:xfrm rot="5400000">
            <a:off x="6059488" y="4610100"/>
            <a:ext cx="684212" cy="1588"/>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1006" name="Straight Arrow Connector 59"/>
          <p:cNvCxnSpPr>
            <a:cxnSpLocks noChangeShapeType="1"/>
            <a:stCxn id="40999" idx="1"/>
          </p:cNvCxnSpPr>
          <p:nvPr/>
        </p:nvCxnSpPr>
        <p:spPr bwMode="auto">
          <a:xfrm rot="16200000" flipH="1">
            <a:off x="8350251" y="4616450"/>
            <a:ext cx="673100" cy="317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36329656"/>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81000" y="-228600"/>
            <a:ext cx="8458200" cy="1143000"/>
          </a:xfrm>
        </p:spPr>
        <p:txBody>
          <a:bodyPr/>
          <a:lstStyle/>
          <a:p>
            <a:pPr algn="ctr" eaLnBrk="1" hangingPunct="1"/>
            <a:r>
              <a:rPr lang="en-US" sz="2800" b="1" smtClean="0">
                <a:solidFill>
                  <a:schemeClr val="tx1"/>
                </a:solidFill>
              </a:rPr>
              <a:t>A Classification of Bivariate Techniques</a:t>
            </a:r>
          </a:p>
        </p:txBody>
      </p:sp>
      <p:sp>
        <p:nvSpPr>
          <p:cNvPr id="41987" name="Rectangle 3"/>
          <p:cNvSpPr>
            <a:spLocks noGrp="1" noChangeArrowheads="1"/>
          </p:cNvSpPr>
          <p:nvPr>
            <p:ph type="subTitle" idx="4294967295"/>
          </p:nvPr>
        </p:nvSpPr>
        <p:spPr>
          <a:xfrm>
            <a:off x="1295400" y="2667000"/>
            <a:ext cx="2133600" cy="609600"/>
          </a:xfrm>
          <a:solidFill>
            <a:srgbClr val="FFC000"/>
          </a:solidFill>
          <a:ln>
            <a:solidFill>
              <a:schemeClr val="tx1"/>
            </a:solidFill>
            <a:miter lim="800000"/>
            <a:headEnd/>
            <a:tailEnd/>
          </a:ln>
        </p:spPr>
        <p:txBody>
          <a:bodyPr/>
          <a:lstStyle/>
          <a:p>
            <a:pPr algn="ctr" eaLnBrk="1" hangingPunct="1">
              <a:lnSpc>
                <a:spcPct val="80000"/>
              </a:lnSpc>
              <a:buFont typeface="Wingdings" pitchFamily="2" charset="2"/>
              <a:buNone/>
            </a:pPr>
            <a:r>
              <a:rPr lang="en-US" sz="1800" smtClean="0"/>
              <a:t>Metric Data</a:t>
            </a:r>
          </a:p>
          <a:p>
            <a:pPr algn="ctr" eaLnBrk="1" hangingPunct="1">
              <a:lnSpc>
                <a:spcPct val="80000"/>
              </a:lnSpc>
              <a:buFont typeface="Wingdings" pitchFamily="2" charset="2"/>
              <a:buNone/>
            </a:pPr>
            <a:r>
              <a:rPr lang="en-US" sz="1800" smtClean="0"/>
              <a:t>(interval, ratio)</a:t>
            </a:r>
          </a:p>
        </p:txBody>
      </p:sp>
      <p:sp>
        <p:nvSpPr>
          <p:cNvPr id="41988" name="Rectangle 4"/>
          <p:cNvSpPr>
            <a:spLocks noChangeArrowheads="1"/>
          </p:cNvSpPr>
          <p:nvPr/>
        </p:nvSpPr>
        <p:spPr bwMode="auto">
          <a:xfrm>
            <a:off x="5638800" y="2667000"/>
            <a:ext cx="2133600" cy="609600"/>
          </a:xfrm>
          <a:prstGeom prst="rect">
            <a:avLst/>
          </a:prstGeom>
          <a:solidFill>
            <a:srgbClr val="92D050"/>
          </a:solidFill>
          <a:ln w="9525">
            <a:solidFill>
              <a:schemeClr val="tx1"/>
            </a:solidFill>
            <a:miter lim="800000"/>
            <a:headEnd/>
            <a:tailEnd/>
          </a:ln>
        </p:spPr>
        <p:txBody>
          <a:bodyPr/>
          <a:lstStyle/>
          <a:p>
            <a:pPr algn="ctr" eaLnBrk="1" hangingPunct="1">
              <a:lnSpc>
                <a:spcPct val="80000"/>
              </a:lnSpc>
              <a:spcBef>
                <a:spcPct val="20000"/>
              </a:spcBef>
              <a:buClr>
                <a:schemeClr val="accent1"/>
              </a:buClr>
              <a:buFont typeface="Wingdings" pitchFamily="2" charset="2"/>
              <a:buNone/>
            </a:pPr>
            <a:r>
              <a:rPr lang="en-US"/>
              <a:t>Non-metric Data</a:t>
            </a:r>
          </a:p>
          <a:p>
            <a:pPr algn="ctr" eaLnBrk="1" hangingPunct="1">
              <a:lnSpc>
                <a:spcPct val="80000"/>
              </a:lnSpc>
              <a:spcBef>
                <a:spcPct val="20000"/>
              </a:spcBef>
              <a:buClr>
                <a:schemeClr val="accent1"/>
              </a:buClr>
              <a:buFont typeface="Wingdings" pitchFamily="2" charset="2"/>
              <a:buNone/>
            </a:pPr>
            <a:r>
              <a:rPr lang="en-US"/>
              <a:t>(nominal, ordinal)</a:t>
            </a:r>
          </a:p>
        </p:txBody>
      </p:sp>
      <p:sp>
        <p:nvSpPr>
          <p:cNvPr id="41989" name="Rectangle 5"/>
          <p:cNvSpPr>
            <a:spLocks noChangeArrowheads="1"/>
          </p:cNvSpPr>
          <p:nvPr/>
        </p:nvSpPr>
        <p:spPr bwMode="auto">
          <a:xfrm>
            <a:off x="749300" y="5008563"/>
            <a:ext cx="1219200" cy="312737"/>
          </a:xfrm>
          <a:prstGeom prst="rect">
            <a:avLst/>
          </a:prstGeom>
          <a:solidFill>
            <a:srgbClr val="FFC000"/>
          </a:solidFill>
          <a:ln w="9525">
            <a:solidFill>
              <a:schemeClr val="tx1"/>
            </a:solidFill>
            <a:miter lim="800000"/>
            <a:headEnd/>
            <a:tailEnd/>
          </a:ln>
        </p:spPr>
        <p:txBody>
          <a:bodyPr/>
          <a:lstStyle/>
          <a:p>
            <a:pPr algn="ctr" eaLnBrk="1" hangingPunct="1">
              <a:lnSpc>
                <a:spcPct val="80000"/>
              </a:lnSpc>
              <a:spcBef>
                <a:spcPct val="20000"/>
              </a:spcBef>
              <a:buClr>
                <a:schemeClr val="accent1"/>
              </a:buClr>
              <a:buFont typeface="Wingdings" pitchFamily="2" charset="2"/>
              <a:buNone/>
            </a:pPr>
            <a:r>
              <a:rPr lang="en-US" sz="1600" b="1"/>
              <a:t>Ya</a:t>
            </a:r>
          </a:p>
        </p:txBody>
      </p:sp>
      <p:sp>
        <p:nvSpPr>
          <p:cNvPr id="41990" name="Rectangle 6"/>
          <p:cNvSpPr>
            <a:spLocks noChangeArrowheads="1"/>
          </p:cNvSpPr>
          <p:nvPr/>
        </p:nvSpPr>
        <p:spPr bwMode="auto">
          <a:xfrm>
            <a:off x="3200400" y="5021263"/>
            <a:ext cx="1066800" cy="236537"/>
          </a:xfrm>
          <a:prstGeom prst="rect">
            <a:avLst/>
          </a:prstGeom>
          <a:solidFill>
            <a:srgbClr val="FFC000"/>
          </a:solidFill>
          <a:ln w="9525">
            <a:solidFill>
              <a:schemeClr val="tx1"/>
            </a:solidFill>
            <a:miter lim="800000"/>
            <a:headEnd/>
            <a:tailEnd/>
          </a:ln>
        </p:spPr>
        <p:txBody>
          <a:bodyPr/>
          <a:lstStyle/>
          <a:p>
            <a:pPr algn="ctr" eaLnBrk="1" hangingPunct="1">
              <a:lnSpc>
                <a:spcPct val="80000"/>
              </a:lnSpc>
              <a:spcBef>
                <a:spcPct val="20000"/>
              </a:spcBef>
              <a:buClr>
                <a:schemeClr val="accent1"/>
              </a:buClr>
              <a:buFont typeface="Wingdings" pitchFamily="2" charset="2"/>
              <a:buNone/>
            </a:pPr>
            <a:r>
              <a:rPr lang="en-US" sz="1600" b="1"/>
              <a:t>Tidak</a:t>
            </a:r>
            <a:endParaRPr lang="en-US" b="1"/>
          </a:p>
        </p:txBody>
      </p:sp>
      <p:sp>
        <p:nvSpPr>
          <p:cNvPr id="41991" name="Text Box 9"/>
          <p:cNvSpPr txBox="1">
            <a:spLocks noChangeArrowheads="1"/>
          </p:cNvSpPr>
          <p:nvPr/>
        </p:nvSpPr>
        <p:spPr bwMode="auto">
          <a:xfrm>
            <a:off x="304800" y="5299075"/>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9063" indent="-11906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en-US" sz="1400" b="1"/>
              <a:t> Regresi Sederhana</a:t>
            </a:r>
          </a:p>
        </p:txBody>
      </p:sp>
      <p:sp>
        <p:nvSpPr>
          <p:cNvPr id="41992" name="Text Box 10"/>
          <p:cNvSpPr txBox="1">
            <a:spLocks noChangeArrowheads="1"/>
          </p:cNvSpPr>
          <p:nvPr/>
        </p:nvSpPr>
        <p:spPr bwMode="auto">
          <a:xfrm>
            <a:off x="2667000" y="5330825"/>
            <a:ext cx="2133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9063" indent="-11906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400" b="1"/>
              <a:t>Korelasi Pearson</a:t>
            </a:r>
          </a:p>
        </p:txBody>
      </p:sp>
      <p:sp>
        <p:nvSpPr>
          <p:cNvPr id="41993" name="Text Box 11"/>
          <p:cNvSpPr txBox="1">
            <a:spLocks noChangeArrowheads="1"/>
          </p:cNvSpPr>
          <p:nvPr/>
        </p:nvSpPr>
        <p:spPr bwMode="auto">
          <a:xfrm>
            <a:off x="4876800" y="5281613"/>
            <a:ext cx="19050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en-US" sz="1400" b="1"/>
              <a:t> Chi Square</a:t>
            </a:r>
          </a:p>
          <a:p>
            <a:pPr eaLnBrk="1" hangingPunct="1">
              <a:buFontTx/>
              <a:buChar char="•"/>
            </a:pPr>
            <a:r>
              <a:rPr lang="en-US" sz="1400" b="1"/>
              <a:t> Koefisien Phi</a:t>
            </a:r>
          </a:p>
          <a:p>
            <a:pPr eaLnBrk="1" hangingPunct="1">
              <a:buFontTx/>
              <a:buChar char="•"/>
            </a:pPr>
            <a:r>
              <a:rPr lang="en-US" sz="1400" b="1"/>
              <a:t> Koef. Contingency</a:t>
            </a:r>
          </a:p>
        </p:txBody>
      </p:sp>
      <p:sp>
        <p:nvSpPr>
          <p:cNvPr id="41994" name="Text Box 12"/>
          <p:cNvSpPr txBox="1">
            <a:spLocks noChangeArrowheads="1"/>
          </p:cNvSpPr>
          <p:nvPr/>
        </p:nvSpPr>
        <p:spPr bwMode="auto">
          <a:xfrm>
            <a:off x="7315200" y="5281613"/>
            <a:ext cx="2057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9063" indent="-11906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en-US" sz="1400" b="1"/>
              <a:t> Korelasi Rank Spearman</a:t>
            </a:r>
          </a:p>
        </p:txBody>
      </p:sp>
      <p:sp>
        <p:nvSpPr>
          <p:cNvPr id="41995" name="Line 13"/>
          <p:cNvSpPr>
            <a:spLocks noChangeShapeType="1"/>
          </p:cNvSpPr>
          <p:nvPr/>
        </p:nvSpPr>
        <p:spPr bwMode="auto">
          <a:xfrm>
            <a:off x="2514600" y="2133600"/>
            <a:ext cx="4038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1996" name="Line 14"/>
          <p:cNvSpPr>
            <a:spLocks noChangeShapeType="1"/>
          </p:cNvSpPr>
          <p:nvPr/>
        </p:nvSpPr>
        <p:spPr bwMode="auto">
          <a:xfrm>
            <a:off x="6553200" y="2133600"/>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1997" name="Line 15"/>
          <p:cNvSpPr>
            <a:spLocks noChangeShapeType="1"/>
          </p:cNvSpPr>
          <p:nvPr/>
        </p:nvSpPr>
        <p:spPr bwMode="auto">
          <a:xfrm>
            <a:off x="2514600" y="2133600"/>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1998" name="Line 16"/>
          <p:cNvSpPr>
            <a:spLocks noChangeShapeType="1"/>
          </p:cNvSpPr>
          <p:nvPr/>
        </p:nvSpPr>
        <p:spPr bwMode="auto">
          <a:xfrm>
            <a:off x="1295400" y="4716463"/>
            <a:ext cx="2438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1999" name="Line 17"/>
          <p:cNvSpPr>
            <a:spLocks noChangeShapeType="1"/>
          </p:cNvSpPr>
          <p:nvPr/>
        </p:nvSpPr>
        <p:spPr bwMode="auto">
          <a:xfrm>
            <a:off x="5715000" y="4716463"/>
            <a:ext cx="1981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42000" name="Line 18"/>
          <p:cNvSpPr>
            <a:spLocks noChangeShapeType="1"/>
          </p:cNvSpPr>
          <p:nvPr/>
        </p:nvSpPr>
        <p:spPr bwMode="auto">
          <a:xfrm>
            <a:off x="1295400" y="4716463"/>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01" name="Line 19"/>
          <p:cNvSpPr>
            <a:spLocks noChangeShapeType="1"/>
          </p:cNvSpPr>
          <p:nvPr/>
        </p:nvSpPr>
        <p:spPr bwMode="auto">
          <a:xfrm>
            <a:off x="3733800" y="4716463"/>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02" name="Line 20"/>
          <p:cNvSpPr>
            <a:spLocks noChangeShapeType="1"/>
          </p:cNvSpPr>
          <p:nvPr/>
        </p:nvSpPr>
        <p:spPr bwMode="auto">
          <a:xfrm>
            <a:off x="5715000" y="4716463"/>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03" name="Line 21"/>
          <p:cNvSpPr>
            <a:spLocks noChangeShapeType="1"/>
          </p:cNvSpPr>
          <p:nvPr/>
        </p:nvSpPr>
        <p:spPr bwMode="auto">
          <a:xfrm>
            <a:off x="7696200" y="4716463"/>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04" name="Line 22"/>
          <p:cNvSpPr>
            <a:spLocks noChangeShapeType="1"/>
          </p:cNvSpPr>
          <p:nvPr/>
        </p:nvSpPr>
        <p:spPr bwMode="auto">
          <a:xfrm>
            <a:off x="6553200" y="4411663"/>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05" name="Line 23"/>
          <p:cNvSpPr>
            <a:spLocks noChangeShapeType="1"/>
          </p:cNvSpPr>
          <p:nvPr/>
        </p:nvSpPr>
        <p:spPr bwMode="auto">
          <a:xfrm>
            <a:off x="2514600" y="4411663"/>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06" name="Line 24"/>
          <p:cNvSpPr>
            <a:spLocks noChangeShapeType="1"/>
          </p:cNvSpPr>
          <p:nvPr/>
        </p:nvSpPr>
        <p:spPr bwMode="auto">
          <a:xfrm>
            <a:off x="4495800" y="179705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07" name="Rectangle 4"/>
          <p:cNvSpPr>
            <a:spLocks noChangeArrowheads="1"/>
          </p:cNvSpPr>
          <p:nvPr/>
        </p:nvSpPr>
        <p:spPr bwMode="auto">
          <a:xfrm>
            <a:off x="2895600" y="1219200"/>
            <a:ext cx="3200400" cy="593725"/>
          </a:xfrm>
          <a:prstGeom prst="rect">
            <a:avLst/>
          </a:prstGeom>
          <a:solidFill>
            <a:srgbClr val="CCECFF"/>
          </a:solidFill>
          <a:ln w="12700">
            <a:solidFill>
              <a:srgbClr val="000000"/>
            </a:solidFill>
            <a:miter lim="800000"/>
            <a:headEnd/>
            <a:tailEnd/>
          </a:ln>
        </p:spPr>
        <p:txBody>
          <a:bodyPr wrap="none" anchor="ctr"/>
          <a:lstStyle/>
          <a:p>
            <a:pPr algn="ctr"/>
            <a:r>
              <a:rPr lang="it-IT" sz="2000" b="1">
                <a:latin typeface="Century Gothic" pitchFamily="34" charset="0"/>
              </a:rPr>
              <a:t>Bivariate Techniques</a:t>
            </a:r>
          </a:p>
        </p:txBody>
      </p:sp>
      <p:sp>
        <p:nvSpPr>
          <p:cNvPr id="42008" name="Rectangle 4"/>
          <p:cNvSpPr>
            <a:spLocks noChangeArrowheads="1"/>
          </p:cNvSpPr>
          <p:nvPr/>
        </p:nvSpPr>
        <p:spPr bwMode="auto">
          <a:xfrm>
            <a:off x="5562600" y="3581400"/>
            <a:ext cx="2133600" cy="838200"/>
          </a:xfrm>
          <a:prstGeom prst="rect">
            <a:avLst/>
          </a:prstGeom>
          <a:solidFill>
            <a:srgbClr val="92D050"/>
          </a:solidFill>
          <a:ln w="9525">
            <a:solidFill>
              <a:schemeClr val="tx1"/>
            </a:solidFill>
            <a:miter lim="800000"/>
            <a:headEnd/>
            <a:tailEnd/>
          </a:ln>
        </p:spPr>
        <p:txBody>
          <a:bodyPr/>
          <a:lstStyle/>
          <a:p>
            <a:pPr algn="ctr" eaLnBrk="1" hangingPunct="1">
              <a:lnSpc>
                <a:spcPct val="80000"/>
              </a:lnSpc>
              <a:spcBef>
                <a:spcPct val="20000"/>
              </a:spcBef>
              <a:buClr>
                <a:schemeClr val="accent1"/>
              </a:buClr>
              <a:buFont typeface="Wingdings" pitchFamily="2" charset="2"/>
              <a:buNone/>
            </a:pPr>
            <a:r>
              <a:rPr lang="en-US"/>
              <a:t>Ada pemilahan antara Dependen &amp; Independen</a:t>
            </a:r>
          </a:p>
        </p:txBody>
      </p:sp>
      <p:sp>
        <p:nvSpPr>
          <p:cNvPr id="42009" name="Line 22"/>
          <p:cNvSpPr>
            <a:spLocks noChangeShapeType="1"/>
          </p:cNvSpPr>
          <p:nvPr/>
        </p:nvSpPr>
        <p:spPr bwMode="auto">
          <a:xfrm>
            <a:off x="6629400" y="32766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10" name="Line 23"/>
          <p:cNvSpPr>
            <a:spLocks noChangeShapeType="1"/>
          </p:cNvSpPr>
          <p:nvPr/>
        </p:nvSpPr>
        <p:spPr bwMode="auto">
          <a:xfrm>
            <a:off x="2514600" y="32766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42011" name="Rectangle 4"/>
          <p:cNvSpPr>
            <a:spLocks noChangeArrowheads="1"/>
          </p:cNvSpPr>
          <p:nvPr/>
        </p:nvSpPr>
        <p:spPr bwMode="auto">
          <a:xfrm>
            <a:off x="1295400" y="3581400"/>
            <a:ext cx="2133600" cy="838200"/>
          </a:xfrm>
          <a:prstGeom prst="rect">
            <a:avLst/>
          </a:prstGeom>
          <a:solidFill>
            <a:srgbClr val="FFC000"/>
          </a:solidFill>
          <a:ln w="9525">
            <a:solidFill>
              <a:schemeClr val="tx1"/>
            </a:solidFill>
            <a:miter lim="800000"/>
            <a:headEnd/>
            <a:tailEnd/>
          </a:ln>
        </p:spPr>
        <p:txBody>
          <a:bodyPr/>
          <a:lstStyle/>
          <a:p>
            <a:pPr algn="ctr" eaLnBrk="1" hangingPunct="1">
              <a:lnSpc>
                <a:spcPct val="80000"/>
              </a:lnSpc>
              <a:spcBef>
                <a:spcPct val="20000"/>
              </a:spcBef>
              <a:buClr>
                <a:schemeClr val="accent1"/>
              </a:buClr>
              <a:buFont typeface="Wingdings" pitchFamily="2" charset="2"/>
              <a:buNone/>
            </a:pPr>
            <a:r>
              <a:rPr lang="en-US"/>
              <a:t>Ada pemilahan antara Dependen &amp; Independen</a:t>
            </a:r>
          </a:p>
        </p:txBody>
      </p:sp>
      <p:sp>
        <p:nvSpPr>
          <p:cNvPr id="42012" name="Rectangle 5"/>
          <p:cNvSpPr>
            <a:spLocks noChangeArrowheads="1"/>
          </p:cNvSpPr>
          <p:nvPr/>
        </p:nvSpPr>
        <p:spPr bwMode="auto">
          <a:xfrm>
            <a:off x="5067300" y="4953000"/>
            <a:ext cx="1219200" cy="312738"/>
          </a:xfrm>
          <a:prstGeom prst="rect">
            <a:avLst/>
          </a:prstGeom>
          <a:solidFill>
            <a:srgbClr val="92D050"/>
          </a:solidFill>
          <a:ln w="9525">
            <a:solidFill>
              <a:schemeClr val="tx1"/>
            </a:solidFill>
            <a:miter lim="800000"/>
            <a:headEnd/>
            <a:tailEnd/>
          </a:ln>
        </p:spPr>
        <p:txBody>
          <a:bodyPr/>
          <a:lstStyle/>
          <a:p>
            <a:pPr algn="ctr" eaLnBrk="1" hangingPunct="1">
              <a:lnSpc>
                <a:spcPct val="80000"/>
              </a:lnSpc>
              <a:spcBef>
                <a:spcPct val="20000"/>
              </a:spcBef>
              <a:buClr>
                <a:schemeClr val="accent1"/>
              </a:buClr>
              <a:buFont typeface="Wingdings" pitchFamily="2" charset="2"/>
              <a:buNone/>
            </a:pPr>
            <a:r>
              <a:rPr lang="en-US" sz="1600" b="1"/>
              <a:t>Ya</a:t>
            </a:r>
          </a:p>
        </p:txBody>
      </p:sp>
      <p:sp>
        <p:nvSpPr>
          <p:cNvPr id="42013" name="Rectangle 6"/>
          <p:cNvSpPr>
            <a:spLocks noChangeArrowheads="1"/>
          </p:cNvSpPr>
          <p:nvPr/>
        </p:nvSpPr>
        <p:spPr bwMode="auto">
          <a:xfrm>
            <a:off x="7518400" y="4965700"/>
            <a:ext cx="1066800" cy="236538"/>
          </a:xfrm>
          <a:prstGeom prst="rect">
            <a:avLst/>
          </a:prstGeom>
          <a:solidFill>
            <a:srgbClr val="92D050"/>
          </a:solidFill>
          <a:ln w="9525">
            <a:solidFill>
              <a:schemeClr val="tx1"/>
            </a:solidFill>
            <a:miter lim="800000"/>
            <a:headEnd/>
            <a:tailEnd/>
          </a:ln>
        </p:spPr>
        <p:txBody>
          <a:bodyPr/>
          <a:lstStyle/>
          <a:p>
            <a:pPr algn="ctr" eaLnBrk="1" hangingPunct="1">
              <a:lnSpc>
                <a:spcPct val="80000"/>
              </a:lnSpc>
              <a:spcBef>
                <a:spcPct val="20000"/>
              </a:spcBef>
              <a:buClr>
                <a:schemeClr val="accent1"/>
              </a:buClr>
              <a:buFont typeface="Wingdings" pitchFamily="2" charset="2"/>
              <a:buNone/>
            </a:pPr>
            <a:r>
              <a:rPr lang="en-US" sz="1600" b="1"/>
              <a:t>Tidak</a:t>
            </a:r>
            <a:endParaRPr lang="en-US" b="1"/>
          </a:p>
        </p:txBody>
      </p:sp>
    </p:spTree>
    <p:extLst>
      <p:ext uri="{BB962C8B-B14F-4D97-AF65-F5344CB8AC3E}">
        <p14:creationId xmlns:p14="http://schemas.microsoft.com/office/powerpoint/2010/main" val="99611062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74" y="-3942"/>
            <a:ext cx="9159199" cy="6861942"/>
          </a:xfrm>
          <a:prstGeom prst="rect">
            <a:avLst/>
          </a:prstGeom>
        </p:spPr>
      </p:pic>
    </p:spTree>
    <p:extLst>
      <p:ext uri="{BB962C8B-B14F-4D97-AF65-F5344CB8AC3E}">
        <p14:creationId xmlns:p14="http://schemas.microsoft.com/office/powerpoint/2010/main" val="1708546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pPr eaLnBrk="1" hangingPunct="1"/>
            <a:r>
              <a:rPr lang="en-US" sz="6700" smtClean="0"/>
              <a:t>2. </a:t>
            </a:r>
            <a:r>
              <a:rPr lang="en-US" sz="6700" b="1" smtClean="0"/>
              <a:t>Rigor</a:t>
            </a:r>
          </a:p>
        </p:txBody>
      </p:sp>
      <p:sp>
        <p:nvSpPr>
          <p:cNvPr id="35843" name="Rectangle 3"/>
          <p:cNvSpPr>
            <a:spLocks noGrp="1" noChangeArrowheads="1"/>
          </p:cNvSpPr>
          <p:nvPr>
            <p:ph type="body" sz="half" idx="1"/>
          </p:nvPr>
        </p:nvSpPr>
        <p:spPr>
          <a:xfrm>
            <a:off x="457200" y="1600200"/>
            <a:ext cx="8001000" cy="4495800"/>
          </a:xfrm>
        </p:spPr>
        <p:txBody>
          <a:bodyPr/>
          <a:lstStyle/>
          <a:p>
            <a:pPr eaLnBrk="1" hangingPunct="1"/>
            <a:r>
              <a:rPr lang="en-US" sz="2400" smtClean="0"/>
              <a:t>A good theoretical base and sound methodological design would add rigor to the purposive study.</a:t>
            </a:r>
          </a:p>
          <a:p>
            <a:pPr eaLnBrk="1" hangingPunct="1"/>
            <a:r>
              <a:rPr lang="en-US" sz="2400" smtClean="0"/>
              <a:t>Rigor adds carefulness, scrupulousness and the degree of exactitude in research.</a:t>
            </a:r>
          </a:p>
          <a:p>
            <a:pPr eaLnBrk="1" hangingPunct="1">
              <a:buFont typeface="Wingdings" pitchFamily="2" charset="2"/>
              <a:buNone/>
            </a:pPr>
            <a:r>
              <a:rPr lang="en-US" sz="2400" smtClean="0"/>
              <a:t>Example:</a:t>
            </a:r>
          </a:p>
          <a:p>
            <a:pPr eaLnBrk="1" hangingPunct="1">
              <a:buFont typeface="Wingdings" pitchFamily="2" charset="2"/>
              <a:buNone/>
            </a:pPr>
            <a:r>
              <a:rPr lang="en-US" sz="2400" smtClean="0"/>
              <a:t>    A manager asks 10-12 employees how to increase the level of commitment. If solely on the basis of their responses the manager reaches several conclusions on how employee commitment can be increases, the whole approach to the investigation would be unscientific. It would lack rigor for the following reasons:</a:t>
            </a:r>
            <a:endParaRPr lang="en-US" sz="2500" b="1" smtClean="0"/>
          </a:p>
        </p:txBody>
      </p:sp>
      <p:pic>
        <p:nvPicPr>
          <p:cNvPr id="19460" name="Picture 5" descr="Picture13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315200" y="5554663"/>
            <a:ext cx="1524000" cy="1227137"/>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5843">
                                            <p:txEl>
                                              <p:pRg st="3" end="3"/>
                                            </p:txEl>
                                          </p:spTgt>
                                        </p:tgtEl>
                                        <p:attrNameLst>
                                          <p:attrName>style.visibility</p:attrName>
                                        </p:attrNameLst>
                                      </p:cBhvr>
                                      <p:to>
                                        <p:strVal val="visible"/>
                                      </p:to>
                                    </p:set>
                                    <p:animEffect transition="in" filter="checkerboard(across)">
                                      <p:cBhvr>
                                        <p:cTn id="7" dur="500"/>
                                        <p:tgtEl>
                                          <p:spTgt spid="35843">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 calcmode="lin" valueType="num">
                                      <p:cBhvr additive="base">
                                        <p:cTn id="12"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58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35843">
                                            <p:txEl>
                                              <p:pRg st="0" end="0"/>
                                            </p:txEl>
                                          </p:spTgt>
                                        </p:tgtEl>
                                        <p:attrNameLst>
                                          <p:attrName>style.visibility</p:attrName>
                                        </p:attrNameLst>
                                      </p:cBhvr>
                                      <p:to>
                                        <p:strVal val="visible"/>
                                      </p:to>
                                    </p:set>
                                    <p:anim calcmode="lin" valueType="num">
                                      <p:cBhvr additive="base">
                                        <p:cTn id="18"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584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859012" y="764704"/>
            <a:ext cx="7383463" cy="609600"/>
          </a:xfrm>
        </p:spPr>
        <p:txBody>
          <a:bodyPr>
            <a:noAutofit/>
          </a:bodyPr>
          <a:lstStyle/>
          <a:p>
            <a:pPr eaLnBrk="1" hangingPunct="1"/>
            <a:r>
              <a:rPr lang="en-AU" b="1" dirty="0" smtClean="0"/>
              <a:t>UJI HIPOTESIS</a:t>
            </a:r>
          </a:p>
        </p:txBody>
      </p:sp>
      <p:sp>
        <p:nvSpPr>
          <p:cNvPr id="20483" name="Footer Placeholder 3"/>
          <p:cNvSpPr>
            <a:spLocks noGrp="1"/>
          </p:cNvSpPr>
          <p:nvPr>
            <p:ph type="ftr" sz="quarter" idx="11"/>
          </p:nvPr>
        </p:nvSpPr>
        <p:spPr>
          <a:xfrm>
            <a:off x="685800" y="6248400"/>
            <a:ext cx="1905000" cy="457200"/>
          </a:xfrm>
        </p:spPr>
        <p:txBody>
          <a:bodyPr/>
          <a:lstStyle/>
          <a:p>
            <a:pPr algn="l">
              <a:defRPr/>
            </a:pPr>
            <a:r>
              <a:rPr lang="en-US"/>
              <a:t>Statistics for Business and Economics, 6e © 2007 Pearson Education, Inc.</a:t>
            </a:r>
          </a:p>
        </p:txBody>
      </p:sp>
      <p:sp>
        <p:nvSpPr>
          <p:cNvPr id="20484" name="Slide Number Placeholder 4"/>
          <p:cNvSpPr>
            <a:spLocks noGrp="1"/>
          </p:cNvSpPr>
          <p:nvPr>
            <p:ph type="sldNum" sz="quarter" idx="12"/>
          </p:nvPr>
        </p:nvSpPr>
        <p:spPr>
          <a:xfrm>
            <a:off x="3124200" y="6248400"/>
            <a:ext cx="2895600" cy="457200"/>
          </a:xfrm>
        </p:spPr>
        <p:txBody>
          <a:bodyPr/>
          <a:lstStyle/>
          <a:p>
            <a:pPr algn="ctr">
              <a:defRPr/>
            </a:pPr>
            <a:r>
              <a:rPr lang="en-US"/>
              <a:t>Chap 1-</a:t>
            </a:r>
            <a:fld id="{91535B9B-C268-4682-AB30-428038EC89FD}" type="slidenum">
              <a:rPr lang="en-US"/>
              <a:pPr algn="ctr">
                <a:defRPr/>
              </a:pPr>
              <a:t>70</a:t>
            </a:fld>
            <a:endParaRPr lang="en-US"/>
          </a:p>
        </p:txBody>
      </p:sp>
      <p:pic>
        <p:nvPicPr>
          <p:cNvPr id="1126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7025" y="1600200"/>
            <a:ext cx="8435975" cy="4800600"/>
          </a:xfrm>
          <a:noFill/>
          <a:ln w="57150" cap="flat">
            <a:solidFill>
              <a:schemeClr val="tx1"/>
            </a:solidFill>
            <a:miter lim="800000"/>
            <a:headEnd type="none" w="med" len="med"/>
            <a:tailEnd type="none" w="med" len="med"/>
          </a:ln>
        </p:spPr>
      </p:pic>
      <p:sp>
        <p:nvSpPr>
          <p:cNvPr id="2" name="Rectangle 1"/>
          <p:cNvSpPr/>
          <p:nvPr/>
        </p:nvSpPr>
        <p:spPr>
          <a:xfrm flipH="1" flipV="1">
            <a:off x="410284" y="5112948"/>
            <a:ext cx="8280920" cy="1224136"/>
          </a:xfrm>
          <a:prstGeom prst="rect">
            <a:avLst/>
          </a:prstGeom>
          <a:solidFill>
            <a:srgbClr val="C0000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27126272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Assignment:</a:t>
            </a:r>
            <a:endParaRPr lang="en-US" b="1" dirty="0"/>
          </a:p>
        </p:txBody>
      </p:sp>
      <p:sp>
        <p:nvSpPr>
          <p:cNvPr id="3" name="Content Placeholder 2"/>
          <p:cNvSpPr>
            <a:spLocks noGrp="1"/>
          </p:cNvSpPr>
          <p:nvPr>
            <p:ph idx="1"/>
          </p:nvPr>
        </p:nvSpPr>
        <p:spPr>
          <a:xfrm>
            <a:off x="755576" y="1700808"/>
            <a:ext cx="7772400" cy="4133056"/>
          </a:xfrm>
        </p:spPr>
        <p:txBody>
          <a:bodyPr/>
          <a:lstStyle/>
          <a:p>
            <a:pPr marL="514350" indent="-514350">
              <a:buFont typeface="+mj-lt"/>
              <a:buAutoNum type="arabicPeriod"/>
            </a:pPr>
            <a:r>
              <a:rPr lang="en-ID" dirty="0" smtClean="0"/>
              <a:t>Find the right approach and type of research</a:t>
            </a:r>
            <a:endParaRPr lang="fi-FI" dirty="0"/>
          </a:p>
          <a:p>
            <a:pPr marL="514350" indent="-514350">
              <a:buFont typeface="+mj-lt"/>
              <a:buAutoNum type="arabicPeriod"/>
            </a:pPr>
            <a:r>
              <a:rPr lang="fi-FI" dirty="0" smtClean="0"/>
              <a:t>Determine time and place</a:t>
            </a:r>
            <a:endParaRPr lang="fi-FI" dirty="0"/>
          </a:p>
          <a:p>
            <a:pPr marL="514350" indent="-514350">
              <a:buFont typeface="+mj-lt"/>
              <a:buAutoNum type="arabicPeriod"/>
            </a:pPr>
            <a:r>
              <a:rPr lang="en-ID" dirty="0" smtClean="0"/>
              <a:t>Choose population and sample carefully</a:t>
            </a:r>
            <a:endParaRPr lang="en-US" dirty="0"/>
          </a:p>
          <a:p>
            <a:pPr marL="514350" indent="-514350">
              <a:buFont typeface="+mj-lt"/>
              <a:buAutoNum type="arabicPeriod"/>
            </a:pPr>
            <a:r>
              <a:rPr lang="en-US" dirty="0" smtClean="0"/>
              <a:t>Take the best data collection methods and instruments and their validation</a:t>
            </a:r>
          </a:p>
          <a:p>
            <a:pPr marL="514350" indent="-514350">
              <a:buFont typeface="+mj-lt"/>
              <a:buAutoNum type="arabicPeriod"/>
            </a:pPr>
            <a:r>
              <a:rPr lang="en-US" dirty="0" smtClean="0"/>
              <a:t>Find the fittest assumptions and analysis techniques for the data</a:t>
            </a:r>
          </a:p>
          <a:p>
            <a:pPr marL="514350" indent="-514350">
              <a:buFont typeface="+mj-lt"/>
              <a:buAutoNum type="arabicPeriod"/>
            </a:pPr>
            <a:r>
              <a:rPr lang="en-US" dirty="0" smtClean="0"/>
              <a:t>Declare the testing criteria</a:t>
            </a:r>
          </a:p>
          <a:p>
            <a:pPr marL="514350" indent="-514350">
              <a:buFont typeface="+mj-lt"/>
              <a:buAutoNum type="arabicPeriod"/>
            </a:pPr>
            <a:r>
              <a:rPr lang="en-ID" dirty="0" smtClean="0"/>
              <a:t>Present in the class and discuss with the class</a:t>
            </a:r>
            <a:endParaRPr lang="en-US" dirty="0"/>
          </a:p>
        </p:txBody>
      </p:sp>
    </p:spTree>
    <p:extLst>
      <p:ext uri="{BB962C8B-B14F-4D97-AF65-F5344CB8AC3E}">
        <p14:creationId xmlns:p14="http://schemas.microsoft.com/office/powerpoint/2010/main" val="40238002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7" descr="sleep-lear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447800"/>
            <a:ext cx="7400925"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4" name="Text Box 8"/>
          <p:cNvSpPr txBox="1">
            <a:spLocks noChangeArrowheads="1"/>
          </p:cNvSpPr>
          <p:nvPr/>
        </p:nvSpPr>
        <p:spPr bwMode="auto">
          <a:xfrm>
            <a:off x="838200" y="304800"/>
            <a:ext cx="76200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altLang="en-US" sz="5000" b="1">
                <a:solidFill>
                  <a:srgbClr val="FF0000"/>
                </a:solidFill>
                <a:latin typeface="Footlight MT Light" panose="0204060206030A020304" pitchFamily="18" charset="0"/>
              </a:rPr>
              <a:t>Finished!!!  You did it!!!</a:t>
            </a:r>
          </a:p>
        </p:txBody>
      </p:sp>
    </p:spTree>
    <p:extLst>
      <p:ext uri="{BB962C8B-B14F-4D97-AF65-F5344CB8AC3E}">
        <p14:creationId xmlns:p14="http://schemas.microsoft.com/office/powerpoint/2010/main" val="348496954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488" y="3286124"/>
            <a:ext cx="3223959" cy="923330"/>
          </a:xfrm>
          <a:prstGeom prst="rect">
            <a:avLst/>
          </a:prstGeom>
          <a:noFill/>
        </p:spPr>
        <p:txBody>
          <a:bodyPr wrap="none">
            <a:spAutoFit/>
          </a:bodyPr>
          <a:lstStyle/>
          <a:p>
            <a:pPr algn="ctr">
              <a:defRPr/>
            </a:pPr>
            <a:r>
              <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rPr>
              <a:t>THE END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p:txBody>
          <a:bodyPr/>
          <a:lstStyle/>
          <a:p>
            <a:pPr eaLnBrk="1" hangingPunct="1"/>
            <a:r>
              <a:rPr lang="en-US" sz="6000" b="1" smtClean="0"/>
              <a:t>3.</a:t>
            </a:r>
            <a:r>
              <a:rPr lang="en-US" sz="4800" smtClean="0"/>
              <a:t> </a:t>
            </a:r>
            <a:r>
              <a:rPr lang="en-US" sz="6000" b="1" smtClean="0"/>
              <a:t>Testability</a:t>
            </a:r>
          </a:p>
        </p:txBody>
      </p:sp>
      <p:sp>
        <p:nvSpPr>
          <p:cNvPr id="37891" name="Rectangle 3"/>
          <p:cNvSpPr>
            <a:spLocks noGrp="1" noChangeArrowheads="1"/>
          </p:cNvSpPr>
          <p:nvPr>
            <p:ph type="body" sz="half" idx="1"/>
          </p:nvPr>
        </p:nvSpPr>
        <p:spPr>
          <a:xfrm>
            <a:off x="457200" y="4114800"/>
            <a:ext cx="5943600" cy="1981200"/>
          </a:xfrm>
        </p:spPr>
        <p:txBody>
          <a:bodyPr/>
          <a:lstStyle/>
          <a:p>
            <a:pPr algn="just" eaLnBrk="1" hangingPunct="1">
              <a:lnSpc>
                <a:spcPct val="90000"/>
              </a:lnSpc>
              <a:buFont typeface="Wingdings" pitchFamily="2" charset="2"/>
              <a:buNone/>
            </a:pPr>
            <a:r>
              <a:rPr lang="en-US" sz="2400" smtClean="0"/>
              <a:t>	The researcher might hypothesize that those employees who perceive greater opportunities for participation in decision making would have a higher level of commitment.</a:t>
            </a:r>
          </a:p>
        </p:txBody>
      </p:sp>
      <p:pic>
        <p:nvPicPr>
          <p:cNvPr id="37893" name="Picture 5" descr="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515100" y="4038600"/>
            <a:ext cx="2628900" cy="2819400"/>
          </a:xfrm>
        </p:spPr>
      </p:pic>
      <p:sp>
        <p:nvSpPr>
          <p:cNvPr id="37895" name="Rectangle 7"/>
          <p:cNvSpPr>
            <a:spLocks noChangeArrowheads="1"/>
          </p:cNvSpPr>
          <p:nvPr/>
        </p:nvSpPr>
        <p:spPr bwMode="auto">
          <a:xfrm>
            <a:off x="609600" y="1752600"/>
            <a:ext cx="8153400" cy="2133600"/>
          </a:xfrm>
          <a:prstGeom prst="rect">
            <a:avLst/>
          </a:prstGeom>
          <a:noFill/>
          <a:ln w="9525">
            <a:noFill/>
            <a:miter lim="800000"/>
            <a:headEnd/>
            <a:tailEnd/>
          </a:ln>
          <a:effectLst/>
        </p:spPr>
        <p:txBody>
          <a:bodyPr/>
          <a:lstStyle/>
          <a:p>
            <a:pPr marL="342900" indent="-342900" algn="just">
              <a:lnSpc>
                <a:spcPct val="90000"/>
              </a:lnSpc>
              <a:spcBef>
                <a:spcPct val="20000"/>
              </a:spcBef>
              <a:buClr>
                <a:schemeClr val="hlink"/>
              </a:buClr>
              <a:buSzPct val="80000"/>
              <a:buFont typeface="Wingdings" pitchFamily="2" charset="2"/>
              <a:buNone/>
              <a:defRPr/>
            </a:pPr>
            <a:r>
              <a:rPr lang="en-US" sz="2000" dirty="0">
                <a:effectLst>
                  <a:outerShdw blurRad="38100" dist="38100" dir="2700000" algn="tl">
                    <a:srgbClr val="000000"/>
                  </a:outerShdw>
                </a:effectLst>
              </a:rPr>
              <a:t>	</a:t>
            </a:r>
            <a:r>
              <a:rPr lang="en-US" sz="2400" dirty="0">
                <a:solidFill>
                  <a:schemeClr val="tx2"/>
                </a:solidFill>
                <a:effectLst>
                  <a:outerShdw blurRad="38100" dist="38100" dir="2700000" algn="tl">
                    <a:srgbClr val="000000"/>
                  </a:outerShdw>
                </a:effectLst>
              </a:rPr>
              <a:t>After random selection manager and researcher develops certain hypothesis on how manager employee commitment can be enhanced, then these can be tested by applying certain statistical tests to the data collected for the purpose</a:t>
            </a:r>
            <a:r>
              <a:rPr lang="en-US" sz="2000" dirty="0">
                <a:solidFill>
                  <a:schemeClr val="tx2"/>
                </a:solidFill>
                <a:effectLst>
                  <a:outerShdw blurRad="38100" dist="38100" dir="2700000" algn="tl">
                    <a:srgbClr val="000000"/>
                  </a:outerShdw>
                </a:effectLst>
              </a:rPr>
              <a:t>.</a:t>
            </a:r>
            <a:endParaRPr lang="en-US" sz="2400" dirty="0">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7895">
                                            <p:txEl>
                                              <p:pRg st="0" end="0"/>
                                            </p:txEl>
                                          </p:spTgt>
                                        </p:tgtEl>
                                        <p:attrNameLst>
                                          <p:attrName>style.visibility</p:attrName>
                                        </p:attrNameLst>
                                      </p:cBhvr>
                                      <p:to>
                                        <p:strVal val="visible"/>
                                      </p:to>
                                    </p:set>
                                    <p:anim calcmode="lin" valueType="num">
                                      <p:cBhvr additive="base">
                                        <p:cTn id="7" dur="500" fill="hold"/>
                                        <p:tgtEl>
                                          <p:spTgt spid="378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7891">
                                            <p:txEl>
                                              <p:pRg st="0" end="0"/>
                                            </p:txEl>
                                          </p:spTgt>
                                        </p:tgtEl>
                                        <p:attrNameLst>
                                          <p:attrName>style.visibility</p:attrName>
                                        </p:attrNameLst>
                                      </p:cBhvr>
                                      <p:to>
                                        <p:strVal val="visible"/>
                                      </p:to>
                                    </p:set>
                                    <p:anim calcmode="lin" valueType="num">
                                      <p:cBhvr additive="base">
                                        <p:cTn id="13"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37893"/>
                                        </p:tgtEl>
                                        <p:attrNameLst>
                                          <p:attrName>style.visibility</p:attrName>
                                        </p:attrNameLst>
                                      </p:cBhvr>
                                      <p:to>
                                        <p:strVal val="visible"/>
                                      </p:to>
                                    </p:set>
                                    <p:animEffect transition="in" filter="blinds(horizontal)">
                                      <p:cBhvr>
                                        <p:cTn id="19" dur="500"/>
                                        <p:tgtEl>
                                          <p:spTgt spid="37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idx="1"/>
          </p:nvPr>
        </p:nvSpPr>
        <p:spPr/>
        <p:txBody>
          <a:bodyPr/>
          <a:lstStyle/>
          <a:p>
            <a:pPr eaLnBrk="1" hangingPunct="1">
              <a:lnSpc>
                <a:spcPct val="80000"/>
              </a:lnSpc>
              <a:buFont typeface="Wingdings" pitchFamily="2" charset="2"/>
              <a:buNone/>
            </a:pPr>
            <a:r>
              <a:rPr lang="en-US" b="1" smtClean="0"/>
              <a:t>	It means that it can be used again if similar circumstances prevails.</a:t>
            </a:r>
          </a:p>
          <a:p>
            <a:pPr eaLnBrk="1" hangingPunct="1">
              <a:lnSpc>
                <a:spcPct val="80000"/>
              </a:lnSpc>
              <a:buFont typeface="Wingdings" pitchFamily="2" charset="2"/>
              <a:buNone/>
            </a:pPr>
            <a:endParaRPr lang="en-US" sz="300" b="1" smtClean="0"/>
          </a:p>
          <a:p>
            <a:pPr eaLnBrk="1" hangingPunct="1">
              <a:lnSpc>
                <a:spcPct val="80000"/>
              </a:lnSpc>
              <a:buFont typeface="Wingdings" pitchFamily="2" charset="2"/>
              <a:buNone/>
            </a:pPr>
            <a:r>
              <a:rPr lang="en-US" b="1" smtClean="0"/>
              <a:t>	</a:t>
            </a:r>
          </a:p>
          <a:p>
            <a:pPr eaLnBrk="1" hangingPunct="1">
              <a:lnSpc>
                <a:spcPct val="80000"/>
              </a:lnSpc>
              <a:buFont typeface="Wingdings" pitchFamily="2" charset="2"/>
              <a:buNone/>
            </a:pPr>
            <a:r>
              <a:rPr lang="en-US" b="1" smtClean="0"/>
              <a:t>Example:</a:t>
            </a:r>
          </a:p>
          <a:p>
            <a:pPr algn="just" eaLnBrk="1" hangingPunct="1">
              <a:lnSpc>
                <a:spcPct val="80000"/>
              </a:lnSpc>
              <a:buFont typeface="Wingdings" pitchFamily="2" charset="2"/>
              <a:buNone/>
            </a:pPr>
            <a:r>
              <a:rPr lang="en-US" b="1" smtClean="0"/>
              <a:t>  </a:t>
            </a:r>
            <a:r>
              <a:rPr lang="en-US" b="1" i="1" smtClean="0"/>
              <a:t> The study concludes that participation in decision making is one of the most important factors that influences the commitment, we will place more faith and credence in these finding and apply in similar situations. To the extent that this does happen, we will gain confidence in the scientific nature of our research.</a:t>
            </a:r>
          </a:p>
        </p:txBody>
      </p:sp>
      <p:sp>
        <p:nvSpPr>
          <p:cNvPr id="21507" name="Rectangle 5"/>
          <p:cNvSpPr>
            <a:spLocks noGrp="1" noChangeArrowheads="1"/>
          </p:cNvSpPr>
          <p:nvPr>
            <p:ph type="title"/>
          </p:nvPr>
        </p:nvSpPr>
        <p:spPr/>
        <p:txBody>
          <a:bodyPr/>
          <a:lstStyle/>
          <a:p>
            <a:pPr eaLnBrk="1" hangingPunct="1"/>
            <a:r>
              <a:rPr lang="en-US" sz="4000" smtClean="0"/>
              <a:t>4. </a:t>
            </a:r>
            <a:r>
              <a:rPr lang="en-US" sz="4800" b="1" smtClean="0"/>
              <a:t>Replicability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8915">
                                            <p:txEl>
                                              <p:pRg st="4" end="4"/>
                                            </p:txEl>
                                          </p:spTgt>
                                        </p:tgtEl>
                                        <p:attrNameLst>
                                          <p:attrName>style.visibility</p:attrName>
                                        </p:attrNameLst>
                                      </p:cBhvr>
                                      <p:to>
                                        <p:strVal val="visible"/>
                                      </p:to>
                                    </p:set>
                                    <p:animEffect transition="in" filter="blinds(horizontal)">
                                      <p:cBhvr>
                                        <p:cTn id="7" dur="500"/>
                                        <p:tgtEl>
                                          <p:spTgt spid="38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Layers</Template>
  <TotalTime>3468</TotalTime>
  <Words>3216</Words>
  <Application>Microsoft Office PowerPoint</Application>
  <PresentationFormat>On-screen Show (4:3)</PresentationFormat>
  <Paragraphs>501</Paragraphs>
  <Slides>73</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73</vt:i4>
      </vt:variant>
    </vt:vector>
  </HeadingPairs>
  <TitlesOfParts>
    <vt:vector size="84" baseType="lpstr">
      <vt:lpstr>Angsana New</vt:lpstr>
      <vt:lpstr>Arial</vt:lpstr>
      <vt:lpstr>Bookman Old Style</vt:lpstr>
      <vt:lpstr>Calibri</vt:lpstr>
      <vt:lpstr>Century Gothic</vt:lpstr>
      <vt:lpstr>Footlight MT Light</vt:lpstr>
      <vt:lpstr>Tahoma</vt:lpstr>
      <vt:lpstr>Times New Roman</vt:lpstr>
      <vt:lpstr>Wingdings</vt:lpstr>
      <vt:lpstr>Wingdings 2</vt:lpstr>
      <vt:lpstr>Layers</vt:lpstr>
      <vt:lpstr>PowerPoint Presentation</vt:lpstr>
      <vt:lpstr>ISI PROPOSAL RISET KUANTITATIF</vt:lpstr>
      <vt:lpstr>ISI PROPOSAL RISET KUALITATIF</vt:lpstr>
      <vt:lpstr> </vt:lpstr>
      <vt:lpstr>The hallmarks of scientific research (positivist, kuantitatif, &amp; deductive)</vt:lpstr>
      <vt:lpstr>Hallmarks of Scientific Research</vt:lpstr>
      <vt:lpstr>2. Rigor</vt:lpstr>
      <vt:lpstr>3. Testability</vt:lpstr>
      <vt:lpstr>4. Replicability</vt:lpstr>
      <vt:lpstr>PowerPoint Presentation</vt:lpstr>
      <vt:lpstr>Confidence</vt:lpstr>
      <vt:lpstr>6. Objectivity</vt:lpstr>
      <vt:lpstr>7. Generalizability</vt:lpstr>
      <vt:lpstr>8. Parsimony</vt:lpstr>
      <vt:lpstr>AIMS OF RESEARCH</vt:lpstr>
      <vt:lpstr>The Building Blocks of Science in Research</vt:lpstr>
      <vt:lpstr>Deduction</vt:lpstr>
      <vt:lpstr>Induction</vt:lpstr>
      <vt:lpstr>JENIS-JENIS PENELITIAN MENURUT TUJUANNYA</vt:lpstr>
      <vt:lpstr>PENELITIAN TINGKAT EKSPLANASI</vt:lpstr>
      <vt:lpstr>Aktivitas Research</vt:lpstr>
      <vt:lpstr>Quali and Quanti</vt:lpstr>
      <vt:lpstr>PROSES PENELITIAN KUALITATIF</vt:lpstr>
      <vt:lpstr>PROSES PENELITIAN KUANTITATIF</vt:lpstr>
      <vt:lpstr>PowerPoint Presentation</vt:lpstr>
      <vt:lpstr>Where Do We Begin?</vt:lpstr>
      <vt:lpstr>PowerPoint Presentation</vt:lpstr>
      <vt:lpstr>Judul Penelitian</vt:lpstr>
      <vt:lpstr>Judul Penelitian</vt:lpstr>
      <vt:lpstr>Focusing from Area to Topic</vt:lpstr>
      <vt:lpstr>Length of Project Vs Number or Sources</vt:lpstr>
      <vt:lpstr>PowerPoint Presentation</vt:lpstr>
      <vt:lpstr>Criteria for a good research topic</vt:lpstr>
      <vt:lpstr>PowerPoint Presentation</vt:lpstr>
      <vt:lpstr>Finding a research topic</vt:lpstr>
      <vt:lpstr>Assignment:</vt:lpstr>
      <vt:lpstr>Latar Belakang Masalah:</vt:lpstr>
      <vt:lpstr>Model peta jalan Penelitian</vt:lpstr>
      <vt:lpstr>Apa itu Peta Jalan Penelitian</vt:lpstr>
      <vt:lpstr>Assignment:</vt:lpstr>
      <vt:lpstr>Rumusan Masalah</vt:lpstr>
      <vt:lpstr>Literature Review</vt:lpstr>
      <vt:lpstr>Vids TO LitRev</vt:lpstr>
      <vt:lpstr>PowerPoint Presentation</vt:lpstr>
      <vt:lpstr>Theory and Models</vt:lpstr>
      <vt:lpstr>PowerPoint Presentation</vt:lpstr>
      <vt:lpstr>Concepts, Constructs &amp; Definition</vt:lpstr>
      <vt:lpstr>Variables (Vary + Able)</vt:lpstr>
      <vt:lpstr>Kerangka Berpikir (Research Paradigm)</vt:lpstr>
      <vt:lpstr>PowerPoint Presentation</vt:lpstr>
      <vt:lpstr>PowerPoint Presentation</vt:lpstr>
      <vt:lpstr>Ciri-Ciri Hipotesis Yang Baik:</vt:lpstr>
      <vt:lpstr>The Role of Hypotheses</vt:lpstr>
      <vt:lpstr>PowerPoint Presentation</vt:lpstr>
      <vt:lpstr>PowerPoint Presentation</vt:lpstr>
      <vt:lpstr>DALAM SEBUAH PENELITIAN HIPOTESIS DAPAT DINYATAKAN DALAM BEBERAPA BENTUK</vt:lpstr>
      <vt:lpstr>PowerPoint Presentation</vt:lpstr>
      <vt:lpstr>PowerPoint Presentation</vt:lpstr>
      <vt:lpstr>PowerPoint Presentation</vt:lpstr>
      <vt:lpstr>PowerPoint Presentation</vt:lpstr>
      <vt:lpstr>PowerPoint Presentation</vt:lpstr>
      <vt:lpstr>Assignment:</vt:lpstr>
      <vt:lpstr>Research Methods</vt:lpstr>
      <vt:lpstr>PowerPoint Presentation</vt:lpstr>
      <vt:lpstr>Research Methods</vt:lpstr>
      <vt:lpstr>Research Methods</vt:lpstr>
      <vt:lpstr>A Classification of Univariate Techniques</vt:lpstr>
      <vt:lpstr>A Classification of Bivariate Techniques</vt:lpstr>
      <vt:lpstr>PowerPoint Presentation</vt:lpstr>
      <vt:lpstr>UJI HIPOTESIS</vt:lpstr>
      <vt:lpstr>Assignment:</vt:lpstr>
      <vt:lpstr>PowerPoint Presentation</vt:lpstr>
      <vt:lpstr>PowerPoint Presentation</vt:lpstr>
    </vt:vector>
  </TitlesOfParts>
  <Company>iLLUSiON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Research</dc:title>
  <dc:creator>iLLUSiON</dc:creator>
  <cp:lastModifiedBy>SDS</cp:lastModifiedBy>
  <cp:revision>250</cp:revision>
  <dcterms:created xsi:type="dcterms:W3CDTF">2008-04-28T06:33:14Z</dcterms:created>
  <dcterms:modified xsi:type="dcterms:W3CDTF">2020-09-19T23:08:30Z</dcterms:modified>
</cp:coreProperties>
</file>