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5" r:id="rId9"/>
    <p:sldId id="266" r:id="rId10"/>
    <p:sldId id="267" r:id="rId11"/>
    <p:sldId id="261" r:id="rId12"/>
    <p:sldId id="268" r:id="rId13"/>
    <p:sldId id="269" r:id="rId14"/>
    <p:sldId id="270" r:id="rId15"/>
    <p:sldId id="271" r:id="rId16"/>
    <p:sldId id="272" r:id="rId17"/>
    <p:sldId id="262" r:id="rId1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44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50CEF7F-7E17-482E-9866-74F7D9AE225D}" type="datetimeFigureOut">
              <a:rPr lang="id-ID" smtClean="0"/>
              <a:t>18/03/2015</a:t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3CE6CC-0AB3-46A8-A1FB-EE23C5DFACC6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CEF7F-7E17-482E-9866-74F7D9AE225D}" type="datetimeFigureOut">
              <a:rPr lang="id-ID" smtClean="0"/>
              <a:t>18/03/2015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E6CC-0AB3-46A8-A1FB-EE23C5DFACC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CEF7F-7E17-482E-9866-74F7D9AE225D}" type="datetimeFigureOut">
              <a:rPr lang="id-ID" smtClean="0"/>
              <a:t>18/03/2015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A3CE6CC-0AB3-46A8-A1FB-EE23C5DFACC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CEF7F-7E17-482E-9866-74F7D9AE225D}" type="datetimeFigureOut">
              <a:rPr lang="id-ID" smtClean="0"/>
              <a:t>18/03/2015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E6CC-0AB3-46A8-A1FB-EE23C5DFACC6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0CEF7F-7E17-482E-9866-74F7D9AE225D}" type="datetimeFigureOut">
              <a:rPr lang="id-ID" smtClean="0"/>
              <a:t>18/03/2015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A3CE6CC-0AB3-46A8-A1FB-EE23C5DFACC6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CEF7F-7E17-482E-9866-74F7D9AE225D}" type="datetimeFigureOut">
              <a:rPr lang="id-ID" smtClean="0"/>
              <a:t>18/03/2015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E6CC-0AB3-46A8-A1FB-EE23C5DFACC6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CEF7F-7E17-482E-9866-74F7D9AE225D}" type="datetimeFigureOut">
              <a:rPr lang="id-ID" smtClean="0"/>
              <a:t>18/03/2015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E6CC-0AB3-46A8-A1FB-EE23C5DFACC6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CEF7F-7E17-482E-9866-74F7D9AE225D}" type="datetimeFigureOut">
              <a:rPr lang="id-ID" smtClean="0"/>
              <a:t>18/03/2015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E6CC-0AB3-46A8-A1FB-EE23C5DFACC6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CEF7F-7E17-482E-9866-74F7D9AE225D}" type="datetimeFigureOut">
              <a:rPr lang="id-ID" smtClean="0"/>
              <a:t>18/03/2015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E6CC-0AB3-46A8-A1FB-EE23C5DFACC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CEF7F-7E17-482E-9866-74F7D9AE225D}" type="datetimeFigureOut">
              <a:rPr lang="id-ID" smtClean="0"/>
              <a:t>18/03/2015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3CE6CC-0AB3-46A8-A1FB-EE23C5DFACC6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CEF7F-7E17-482E-9866-74F7D9AE225D}" type="datetimeFigureOut">
              <a:rPr lang="id-ID" smtClean="0"/>
              <a:t>18/03/2015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E6CC-0AB3-46A8-A1FB-EE23C5DFACC6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250CEF7F-7E17-482E-9866-74F7D9AE225D}" type="datetimeFigureOut">
              <a:rPr lang="id-ID" smtClean="0"/>
              <a:t>18/03/2015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5A3CE6CC-0AB3-46A8-A1FB-EE23C5DFACC6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d-ID" sz="6000" dirty="0" smtClean="0"/>
              <a:t>SPK</a:t>
            </a:r>
            <a:endParaRPr lang="id-ID" sz="6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PEMODELAN DAN MANAJEMEN MODEL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5221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719070"/>
            <a:ext cx="8784975" cy="4878282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id-ID" sz="2200" dirty="0" smtClean="0"/>
              <a:t>Bagian-bagian </a:t>
            </a:r>
            <a:r>
              <a:rPr lang="id-ID" sz="2200" dirty="0"/>
              <a:t>umum dari </a:t>
            </a:r>
            <a:r>
              <a:rPr lang="id-ID" sz="2200" dirty="0" smtClean="0"/>
              <a:t>LP:</a:t>
            </a:r>
            <a:endParaRPr lang="id-ID" sz="2200" dirty="0"/>
          </a:p>
          <a:p>
            <a:pPr algn="just"/>
            <a:r>
              <a:rPr lang="id-ID" sz="2200" b="1" dirty="0"/>
              <a:t>Decision Variables.</a:t>
            </a:r>
          </a:p>
          <a:p>
            <a:pPr lvl="1" algn="just"/>
            <a:r>
              <a:rPr lang="sv-SE" sz="2000" dirty="0"/>
              <a:t>Variabel-variabel dimana nilainya tak diketahui dan yang sedang dicari. Biasanya ditandai </a:t>
            </a:r>
            <a:r>
              <a:rPr lang="sv-SE" sz="2000" dirty="0" smtClean="0"/>
              <a:t>dengan</a:t>
            </a:r>
            <a:r>
              <a:rPr lang="id-ID" sz="2000" dirty="0" smtClean="0"/>
              <a:t> x1</a:t>
            </a:r>
            <a:r>
              <a:rPr lang="id-ID" sz="2000" dirty="0"/>
              <a:t>, x2, dan lain-lain.</a:t>
            </a:r>
          </a:p>
          <a:p>
            <a:pPr algn="just"/>
            <a:r>
              <a:rPr lang="id-ID" sz="2200" b="1" dirty="0"/>
              <a:t>Objective Function (Fungsi Tujuan).</a:t>
            </a:r>
          </a:p>
          <a:p>
            <a:pPr lvl="1" algn="just"/>
            <a:r>
              <a:rPr lang="id-ID" sz="2000" dirty="0"/>
              <a:t>Pernyataan matematis, merupakan fungsi linier, menunjukkan hubungan diantara decision </a:t>
            </a:r>
            <a:r>
              <a:rPr lang="id-ID" sz="2000" dirty="0" smtClean="0"/>
              <a:t>variables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/>
              <a:t>(</a:t>
            </a:r>
            <a:r>
              <a:rPr lang="en-US" sz="2000" dirty="0" err="1"/>
              <a:t>atau</a:t>
            </a:r>
            <a:r>
              <a:rPr lang="en-US" sz="2000" dirty="0"/>
              <a:t> objective) yang </a:t>
            </a:r>
            <a:r>
              <a:rPr lang="en-US" sz="2000" dirty="0" err="1" smtClean="0"/>
              <a:t>dicari</a:t>
            </a:r>
            <a:r>
              <a:rPr lang="id-ID" sz="2000" dirty="0" smtClean="0"/>
              <a:t>, terdapat </a:t>
            </a:r>
            <a:r>
              <a:rPr lang="id-ID" sz="2000" dirty="0"/>
              <a:t>2 </a:t>
            </a:r>
            <a:r>
              <a:rPr lang="id-ID" sz="2000" dirty="0" smtClean="0"/>
              <a:t>pendekatan (min/max)</a:t>
            </a:r>
            <a:endParaRPr lang="id-ID" sz="2000" dirty="0"/>
          </a:p>
          <a:p>
            <a:pPr algn="just"/>
            <a:r>
              <a:rPr lang="id-ID" sz="2200" b="1" dirty="0" smtClean="0"/>
              <a:t>Constraints </a:t>
            </a:r>
            <a:r>
              <a:rPr lang="id-ID" sz="2200" b="1" dirty="0"/>
              <a:t>(batasan).</a:t>
            </a:r>
          </a:p>
          <a:p>
            <a:pPr lvl="1" algn="just"/>
            <a:r>
              <a:rPr lang="id-ID" sz="2000" dirty="0"/>
              <a:t>Maksimalisasi atau minimalisasi dilakukan berdasarkan batasan-batasan tertentu. Sehingga, </a:t>
            </a:r>
            <a:r>
              <a:rPr lang="id-ID" sz="2000" dirty="0" smtClean="0"/>
              <a:t>LP dapat </a:t>
            </a:r>
            <a:r>
              <a:rPr lang="id-ID" sz="2000" dirty="0"/>
              <a:t>didefinisikan sebagai permasalahan optimasi terbatasi. Batasan dinyatakan dalam </a:t>
            </a:r>
            <a:r>
              <a:rPr lang="id-ID" sz="2000" dirty="0" smtClean="0"/>
              <a:t>bentuk pertidaksamaan </a:t>
            </a:r>
            <a:r>
              <a:rPr lang="id-ID" sz="2000" dirty="0"/>
              <a:t>(atau terkadang persamaan</a:t>
            </a:r>
            <a:r>
              <a:rPr lang="id-ID" sz="2000" dirty="0" smtClean="0"/>
              <a:t>).</a:t>
            </a:r>
            <a:endParaRPr lang="id-ID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Optimasi dengan Pemrograman </a:t>
            </a:r>
            <a:r>
              <a:rPr lang="id-ID" dirty="0" smtClean="0"/>
              <a:t>Matematis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5683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just">
              <a:lnSpc>
                <a:spcPct val="150000"/>
              </a:lnSpc>
              <a:buNone/>
            </a:pPr>
            <a:r>
              <a:rPr lang="id-ID" sz="2400" dirty="0"/>
              <a:t>Dalam MSS artinya adalah teknik untuk melakukan percobaan (seperti misalnya what-if) </a:t>
            </a:r>
            <a:r>
              <a:rPr lang="id-ID" sz="2400" dirty="0" smtClean="0"/>
              <a:t>dengan komputer </a:t>
            </a:r>
            <a:r>
              <a:rPr lang="id-ID" sz="2400" dirty="0"/>
              <a:t>digital pada suatu model dari sistem manajemen.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Simulasi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5827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3" y="1628800"/>
            <a:ext cx="8784976" cy="4896545"/>
          </a:xfrm>
        </p:spPr>
        <p:txBody>
          <a:bodyPr>
            <a:normAutofit lnSpcReduction="10000"/>
          </a:bodyPr>
          <a:lstStyle/>
          <a:p>
            <a:pPr marL="4572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id-ID" b="1" dirty="0"/>
              <a:t>Karakteristik </a:t>
            </a:r>
            <a:r>
              <a:rPr lang="id-ID" b="1" dirty="0" smtClean="0"/>
              <a:t>Utama:</a:t>
            </a:r>
            <a:endParaRPr lang="id-ID" b="1" dirty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/>
              <a:t>Pertama, simulasi bukanlah sejenis model biasa; model umumnya </a:t>
            </a:r>
            <a:r>
              <a:rPr lang="id-ID" dirty="0" smtClean="0"/>
              <a:t>merepresentasikan kenyataan</a:t>
            </a:r>
            <a:r>
              <a:rPr lang="id-ID" dirty="0"/>
              <a:t>, sedangkan simulasi biasanya menirukan kenyataan tersebut. Singkatnya, ini berarti </a:t>
            </a:r>
            <a:r>
              <a:rPr lang="id-ID" dirty="0" smtClean="0"/>
              <a:t>ada sedikit </a:t>
            </a:r>
            <a:r>
              <a:rPr lang="id-ID" dirty="0"/>
              <a:t>penyederhanaan kenyataan dalam model simulasi dibandingkan dengan jenis model lainnya.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/>
              <a:t>Kedua, simulasi adalah teknik untuk melaksanakan percobaan. Artinya, simulasi </a:t>
            </a:r>
            <a:r>
              <a:rPr lang="id-ID" dirty="0" smtClean="0"/>
              <a:t>melibatkan testing </a:t>
            </a:r>
            <a:r>
              <a:rPr lang="id-ID" dirty="0"/>
              <a:t>pada nilai-nilai tertentu dari decision atau uncontrollable variables yang ada pada model </a:t>
            </a:r>
            <a:r>
              <a:rPr lang="id-ID" dirty="0" smtClean="0"/>
              <a:t>dan mengamati </a:t>
            </a:r>
            <a:r>
              <a:rPr lang="id-ID" dirty="0"/>
              <a:t>akibatnya pada variabel output.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/>
              <a:t>Simulasi lebih bersifat deskriptif (menjelaskan) daripada tool normatif; sehingga tak </a:t>
            </a:r>
            <a:r>
              <a:rPr lang="id-ID" dirty="0" smtClean="0"/>
              <a:t>ada pencarian </a:t>
            </a:r>
            <a:r>
              <a:rPr lang="id-ID" dirty="0"/>
              <a:t>otomatis untuk solusi optimal. Lebih dari itu, simulasi menjelaskan </a:t>
            </a:r>
            <a:r>
              <a:rPr lang="id-ID" dirty="0" smtClean="0"/>
              <a:t>dan/atau </a:t>
            </a:r>
            <a:r>
              <a:rPr lang="nb-NO" dirty="0" smtClean="0"/>
              <a:t>memperkirakan </a:t>
            </a:r>
            <a:r>
              <a:rPr lang="nb-NO" dirty="0"/>
              <a:t>karakteristik sistem tertentu pada pelbagai keadaan yang berbeda-beda</a:t>
            </a:r>
            <a:r>
              <a:rPr lang="nb-NO" dirty="0" smtClean="0"/>
              <a:t>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Simulasi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4789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id-ID" sz="2400" dirty="0" smtClean="0"/>
              <a:t>Tahapan Simulasi</a:t>
            </a:r>
          </a:p>
          <a:p>
            <a:r>
              <a:rPr lang="id-ID" sz="2400" dirty="0" smtClean="0"/>
              <a:t>Definisi </a:t>
            </a:r>
            <a:r>
              <a:rPr lang="id-ID" sz="2400" dirty="0"/>
              <a:t>masalah.</a:t>
            </a:r>
          </a:p>
          <a:p>
            <a:r>
              <a:rPr lang="id-ID" sz="2400" dirty="0"/>
              <a:t>Membangun model simulasi.</a:t>
            </a:r>
          </a:p>
          <a:p>
            <a:r>
              <a:rPr lang="id-ID" sz="2400" dirty="0"/>
              <a:t>Testing dan validasi model.</a:t>
            </a:r>
          </a:p>
          <a:p>
            <a:r>
              <a:rPr lang="id-ID" sz="2400" dirty="0"/>
              <a:t>Desain percobaan.</a:t>
            </a:r>
          </a:p>
          <a:p>
            <a:r>
              <a:rPr lang="id-ID" sz="2400" dirty="0"/>
              <a:t>Melakukan percobaan.</a:t>
            </a:r>
          </a:p>
          <a:p>
            <a:r>
              <a:rPr lang="id-ID" sz="2400" dirty="0"/>
              <a:t>Evaluasi hasil.</a:t>
            </a:r>
          </a:p>
          <a:p>
            <a:r>
              <a:rPr lang="id-ID" sz="2400" dirty="0"/>
              <a:t>Implementasi.</a:t>
            </a:r>
            <a:endParaRPr lang="id-ID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Simulasi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6384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FIG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16632"/>
            <a:ext cx="9165730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320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</a:pPr>
            <a:r>
              <a:rPr lang="id-ID" sz="2400" dirty="0" smtClean="0"/>
              <a:t>S</a:t>
            </a:r>
            <a:r>
              <a:rPr lang="en-US" sz="2400" dirty="0" err="1" smtClean="0"/>
              <a:t>tep</a:t>
            </a:r>
            <a:r>
              <a:rPr lang="en-US" sz="2400" dirty="0" smtClean="0"/>
              <a:t>-by-step </a:t>
            </a:r>
            <a:r>
              <a:rPr lang="en-US" sz="2400" dirty="0"/>
              <a:t>searches</a:t>
            </a:r>
          </a:p>
          <a:p>
            <a:pPr lvl="1">
              <a:lnSpc>
                <a:spcPct val="150000"/>
              </a:lnSpc>
            </a:pPr>
            <a:r>
              <a:rPr lang="en-US" sz="2400" dirty="0"/>
              <a:t>Rule-based, so used for specific situations</a:t>
            </a:r>
          </a:p>
          <a:p>
            <a:pPr lvl="1">
              <a:lnSpc>
                <a:spcPct val="150000"/>
              </a:lnSpc>
            </a:pPr>
            <a:r>
              <a:rPr lang="en-US" sz="2400" dirty="0"/>
              <a:t>“Good enough” solution, but, eventually, will obtain optimal goal</a:t>
            </a:r>
          </a:p>
          <a:p>
            <a:pPr lvl="1">
              <a:lnSpc>
                <a:spcPct val="150000"/>
              </a:lnSpc>
            </a:pPr>
            <a:r>
              <a:rPr lang="en-US" sz="2400" dirty="0"/>
              <a:t>Examples of heuristics</a:t>
            </a:r>
          </a:p>
          <a:p>
            <a:pPr lvl="2">
              <a:lnSpc>
                <a:spcPct val="150000"/>
              </a:lnSpc>
            </a:pPr>
            <a:r>
              <a:rPr lang="id-ID" sz="2000" dirty="0"/>
              <a:t>Rule of </a:t>
            </a:r>
            <a:r>
              <a:rPr lang="id-ID" sz="2000" dirty="0" smtClean="0"/>
              <a:t>thumbs</a:t>
            </a:r>
          </a:p>
          <a:p>
            <a:pPr lvl="2">
              <a:lnSpc>
                <a:spcPct val="150000"/>
              </a:lnSpc>
            </a:pPr>
            <a:r>
              <a:rPr lang="id-ID" sz="2000" dirty="0"/>
              <a:t>Heuristic Searching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Heuristic</a:t>
            </a:r>
          </a:p>
        </p:txBody>
      </p:sp>
    </p:spTree>
    <p:extLst>
      <p:ext uri="{BB962C8B-B14F-4D97-AF65-F5344CB8AC3E}">
        <p14:creationId xmlns:p14="http://schemas.microsoft.com/office/powerpoint/2010/main" val="105124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66657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888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3" y="1719070"/>
            <a:ext cx="8712968" cy="4806273"/>
          </a:xfrm>
        </p:spPr>
        <p:txBody>
          <a:bodyPr>
            <a:normAutofit/>
          </a:bodyPr>
          <a:lstStyle/>
          <a:p>
            <a:pPr marL="4572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id-ID" sz="2200" dirty="0" smtClean="0"/>
              <a:t>Alasan menggunakan Heuristic: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sz="2200" dirty="0" smtClean="0"/>
              <a:t>Input </a:t>
            </a:r>
            <a:r>
              <a:rPr lang="id-ID" sz="2200" dirty="0"/>
              <a:t>data tidak pasti </a:t>
            </a:r>
            <a:r>
              <a:rPr lang="id-ID" sz="2200" dirty="0" smtClean="0"/>
              <a:t>atau tidak </a:t>
            </a:r>
            <a:r>
              <a:rPr lang="id-ID" sz="2200" dirty="0"/>
              <a:t>terbatas.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sz="2200" dirty="0" smtClean="0"/>
              <a:t>Kenyataan </a:t>
            </a:r>
            <a:r>
              <a:rPr lang="id-ID" sz="2200" dirty="0"/>
              <a:t>yang ada terlalu kompleks sehingga model optimasi menjadi terlalu </a:t>
            </a:r>
            <a:r>
              <a:rPr lang="id-ID" sz="2200" dirty="0" smtClean="0"/>
              <a:t>sederhana untuk digunakan</a:t>
            </a:r>
            <a:r>
              <a:rPr lang="id-ID" sz="2200" dirty="0"/>
              <a:t>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sz="2200" dirty="0" smtClean="0"/>
              <a:t>Metode </a:t>
            </a:r>
            <a:r>
              <a:rPr lang="id-ID" sz="2200" dirty="0"/>
              <a:t>yang handal dan pasti tak tersedia.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fi-FI" sz="2200" dirty="0" smtClean="0"/>
              <a:t>Waktu </a:t>
            </a:r>
            <a:r>
              <a:rPr lang="fi-FI" sz="2200" dirty="0"/>
              <a:t>komputasi untuk optimasi terlalu lama.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sz="2200" dirty="0" smtClean="0"/>
              <a:t>Permasalahan </a:t>
            </a:r>
            <a:r>
              <a:rPr lang="id-ID" sz="2200" dirty="0"/>
              <a:t>yang kompleks yang tidak ekonomis untuk optimasi atau memakan waktu </a:t>
            </a:r>
            <a:r>
              <a:rPr lang="id-ID" sz="2200" dirty="0" smtClean="0"/>
              <a:t>terlalu lama </a:t>
            </a:r>
            <a:r>
              <a:rPr lang="id-ID" sz="2200" dirty="0"/>
              <a:t>dan heuristic dapat meningkatkan solusi yang tak terkomputerisasi</a:t>
            </a:r>
            <a:r>
              <a:rPr lang="id-ID" sz="2200" dirty="0" smtClean="0"/>
              <a:t>.</a:t>
            </a:r>
            <a:endParaRPr lang="id-ID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Heuristic</a:t>
            </a:r>
          </a:p>
        </p:txBody>
      </p:sp>
    </p:spTree>
    <p:extLst>
      <p:ext uri="{BB962C8B-B14F-4D97-AF65-F5344CB8AC3E}">
        <p14:creationId xmlns:p14="http://schemas.microsoft.com/office/powerpoint/2010/main" val="30129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3" y="1719070"/>
            <a:ext cx="8712968" cy="4950290"/>
          </a:xfrm>
        </p:spPr>
        <p:txBody>
          <a:bodyPr>
            <a:noAutofit/>
          </a:bodyPr>
          <a:lstStyle/>
          <a:p>
            <a:pPr marL="4572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id-ID" sz="2200" dirty="0">
                <a:latin typeface="Arial"/>
              </a:rPr>
              <a:t>Salah satu contoh DSS</a:t>
            </a:r>
            <a:r>
              <a:rPr lang="id-ID" sz="2200" dirty="0" smtClean="0">
                <a:latin typeface="Arial"/>
              </a:rPr>
              <a:t>, </a:t>
            </a:r>
            <a:r>
              <a:rPr lang="id-ID" sz="2200" dirty="0">
                <a:latin typeface="Arial"/>
              </a:rPr>
              <a:t>memiliki 3 jenis model: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sz="2200" b="1" dirty="0" smtClean="0">
                <a:latin typeface="Arial"/>
              </a:rPr>
              <a:t>Model </a:t>
            </a:r>
            <a:r>
              <a:rPr lang="id-ID" sz="2200" b="1" dirty="0">
                <a:latin typeface="Arial"/>
              </a:rPr>
              <a:t>statistik </a:t>
            </a:r>
            <a:r>
              <a:rPr lang="id-ID" sz="2200" dirty="0" smtClean="0">
                <a:latin typeface="Arial"/>
              </a:rPr>
              <a:t>digunakan </a:t>
            </a:r>
            <a:r>
              <a:rPr lang="id-ID" sz="2200" dirty="0">
                <a:latin typeface="Arial"/>
              </a:rPr>
              <a:t>untuk mencari relasi diantara variabel. </a:t>
            </a:r>
            <a:r>
              <a:rPr lang="id-ID" sz="2200" dirty="0" smtClean="0">
                <a:latin typeface="Arial"/>
              </a:rPr>
              <a:t>Contoh model ini adalah Analisis Regresi.</a:t>
            </a:r>
            <a:endParaRPr lang="id-ID" sz="2200" dirty="0">
              <a:latin typeface="Arial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sz="2200" b="1" dirty="0" smtClean="0">
                <a:latin typeface="Arial"/>
              </a:rPr>
              <a:t>Model </a:t>
            </a:r>
            <a:r>
              <a:rPr lang="id-ID" sz="2200" b="1" dirty="0">
                <a:latin typeface="Arial"/>
              </a:rPr>
              <a:t>finansial </a:t>
            </a:r>
            <a:r>
              <a:rPr lang="id-ID" sz="2200" dirty="0">
                <a:latin typeface="Arial"/>
              </a:rPr>
              <a:t>untuk pengembangan laporan pemasukan dan proyeksi data finansial </a:t>
            </a:r>
            <a:r>
              <a:rPr lang="id-ID" sz="2200" dirty="0" smtClean="0">
                <a:latin typeface="Arial"/>
              </a:rPr>
              <a:t>untuk beberapa </a:t>
            </a:r>
            <a:r>
              <a:rPr lang="id-ID" sz="2200" dirty="0">
                <a:latin typeface="Arial"/>
              </a:rPr>
              <a:t>tahun. Model ini semi terstruktur dan ditulis dalam bahasa khusus DSS yang </a:t>
            </a:r>
            <a:r>
              <a:rPr lang="id-ID" sz="2200" dirty="0" smtClean="0">
                <a:latin typeface="Arial"/>
              </a:rPr>
              <a:t>disebut dengan IFPS </a:t>
            </a:r>
            <a:r>
              <a:rPr lang="id-ID" sz="2200" dirty="0">
                <a:latin typeface="Arial"/>
              </a:rPr>
              <a:t>(</a:t>
            </a:r>
            <a:r>
              <a:rPr lang="id-ID" sz="2200" dirty="0">
                <a:latin typeface="Arial"/>
              </a:rPr>
              <a:t>Interactive Financial Planning </a:t>
            </a:r>
            <a:r>
              <a:rPr lang="id-ID" sz="2200" dirty="0">
                <a:latin typeface="Arial"/>
              </a:rPr>
              <a:t>System).</a:t>
            </a:r>
            <a:endParaRPr lang="id-ID" sz="2200" dirty="0">
              <a:latin typeface="Arial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sz="2200" b="1" dirty="0" smtClean="0">
                <a:latin typeface="Arial"/>
              </a:rPr>
              <a:t>Model </a:t>
            </a:r>
            <a:r>
              <a:rPr lang="id-ID" sz="2200" b="1" dirty="0">
                <a:latin typeface="Arial"/>
              </a:rPr>
              <a:t>optimasi </a:t>
            </a:r>
            <a:r>
              <a:rPr lang="id-ID" sz="2200" dirty="0">
                <a:latin typeface="Arial"/>
              </a:rPr>
              <a:t>yang dibuat menggunakan </a:t>
            </a:r>
            <a:r>
              <a:rPr lang="id-ID" sz="2200" dirty="0" smtClean="0">
                <a:latin typeface="Arial"/>
              </a:rPr>
              <a:t>model management </a:t>
            </a:r>
            <a:r>
              <a:rPr lang="id-ID" sz="2200" dirty="0">
                <a:latin typeface="Arial"/>
              </a:rPr>
              <a:t>science yang </a:t>
            </a:r>
            <a:r>
              <a:rPr lang="id-ID" sz="2200" dirty="0" smtClean="0">
                <a:latin typeface="Arial"/>
              </a:rPr>
              <a:t>disebut pendekatan </a:t>
            </a:r>
            <a:r>
              <a:rPr lang="id-ID" sz="2200" dirty="0">
                <a:latin typeface="Arial"/>
              </a:rPr>
              <a:t>Linear Programming dalam rangka menentukan </a:t>
            </a:r>
            <a:endParaRPr lang="id-ID" sz="2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PEMODELAN DALAM MSS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4153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BL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36496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000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Analisis Keputusan dari Sedikit Alternatif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28800"/>
            <a:ext cx="8856985" cy="4968551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sz="2200" dirty="0"/>
              <a:t>Pada situasi yang melibatkan sejumlah </a:t>
            </a:r>
            <a:r>
              <a:rPr lang="id-ID" sz="2200" dirty="0" smtClean="0"/>
              <a:t>atau </a:t>
            </a:r>
            <a:r>
              <a:rPr lang="id-ID" sz="2200" dirty="0"/>
              <a:t>tak terlalu banyak </a:t>
            </a:r>
            <a:r>
              <a:rPr lang="id-ID" sz="2200" dirty="0" smtClean="0"/>
              <a:t>alternatif dimodelkan </a:t>
            </a:r>
            <a:r>
              <a:rPr lang="id-ID" sz="2200" dirty="0"/>
              <a:t>oleh pendekatan dimana alternatif-alternatif tadi </a:t>
            </a:r>
            <a:r>
              <a:rPr lang="id-ID" sz="2200" dirty="0" smtClean="0"/>
              <a:t>diidentifikasi sesuai </a:t>
            </a:r>
            <a:r>
              <a:rPr lang="id-ID" sz="2200" dirty="0"/>
              <a:t>dengan </a:t>
            </a:r>
            <a:r>
              <a:rPr lang="id-ID" sz="2200" dirty="0" smtClean="0"/>
              <a:t>perkiraan potensinya, </a:t>
            </a:r>
            <a:r>
              <a:rPr lang="id-ID" sz="2200" dirty="0"/>
              <a:t>dan kemungkinan merealisasikan </a:t>
            </a:r>
            <a:r>
              <a:rPr lang="id-ID" sz="2200" dirty="0" smtClean="0"/>
              <a:t>potensi itu dengan menggunakan suatu tabel </a:t>
            </a:r>
            <a:r>
              <a:rPr lang="id-ID" sz="2200" dirty="0"/>
              <a:t>atau graf</a:t>
            </a:r>
            <a:r>
              <a:rPr lang="id-ID" sz="2200" dirty="0" smtClean="0"/>
              <a:t>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sz="2200" dirty="0" smtClean="0"/>
              <a:t>Ada 2 pendekatan untuk mengidentifikasi permasalahan satu tujuan (single goal).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sz="2200" dirty="0" smtClean="0"/>
              <a:t>Kondisi untuk satu </a:t>
            </a:r>
            <a:r>
              <a:rPr lang="id-ID" sz="2200" dirty="0"/>
              <a:t>tujuan pendekatannya </a:t>
            </a:r>
            <a:r>
              <a:rPr lang="id-ID" sz="2200" dirty="0" smtClean="0"/>
              <a:t>dapat menggunakan </a:t>
            </a:r>
            <a:r>
              <a:rPr lang="id-ID" sz="2200" dirty="0"/>
              <a:t>tabel keputusan atau pohon keputusan. </a:t>
            </a:r>
            <a:endParaRPr lang="id-ID" sz="2200" dirty="0" smtClean="0"/>
          </a:p>
        </p:txBody>
      </p:sp>
    </p:spTree>
    <p:extLst>
      <p:ext uri="{BB962C8B-B14F-4D97-AF65-F5344CB8AC3E}">
        <p14:creationId xmlns:p14="http://schemas.microsoft.com/office/powerpoint/2010/main" val="40904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Tabel keputusan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28800"/>
            <a:ext cx="8856985" cy="496855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d-ID" sz="2200" dirty="0" err="1" smtClean="0"/>
              <a:t>D</a:t>
            </a:r>
            <a:r>
              <a:rPr lang="en-US" sz="2200" dirty="0" err="1" smtClean="0"/>
              <a:t>iklasifikasikan</a:t>
            </a:r>
            <a:r>
              <a:rPr lang="en-US" sz="2200" dirty="0" smtClean="0"/>
              <a:t> </a:t>
            </a:r>
            <a:r>
              <a:rPr lang="en-US" sz="2200" dirty="0" err="1" smtClean="0"/>
              <a:t>ke</a:t>
            </a:r>
            <a:r>
              <a:rPr lang="id-ID" sz="2200" dirty="0" smtClean="0"/>
              <a:t> </a:t>
            </a:r>
            <a:r>
              <a:rPr lang="en-US" sz="2200" dirty="0" err="1" smtClean="0"/>
              <a:t>analisis</a:t>
            </a:r>
            <a:r>
              <a:rPr lang="en-US" sz="2200" dirty="0" smtClean="0"/>
              <a:t> </a:t>
            </a:r>
            <a:r>
              <a:rPr lang="en-US" sz="2200" dirty="0" err="1"/>
              <a:t>keputusan</a:t>
            </a:r>
            <a:r>
              <a:rPr lang="en-US" sz="2200" dirty="0"/>
              <a:t> </a:t>
            </a:r>
            <a:r>
              <a:rPr lang="en-US" sz="2200" dirty="0" err="1"/>
              <a:t>berkriteria</a:t>
            </a:r>
            <a:r>
              <a:rPr lang="en-US" sz="2200" dirty="0"/>
              <a:t> </a:t>
            </a:r>
            <a:r>
              <a:rPr lang="en-US" sz="2200" dirty="0" err="1" smtClean="0"/>
              <a:t>banyak</a:t>
            </a:r>
            <a:r>
              <a:rPr lang="id-ID" sz="2200" dirty="0" smtClean="0"/>
              <a:t> </a:t>
            </a:r>
            <a:r>
              <a:rPr lang="en-US" sz="2200" dirty="0" smtClean="0"/>
              <a:t>(</a:t>
            </a:r>
            <a:r>
              <a:rPr lang="en-US" sz="2200" i="1" dirty="0" smtClean="0"/>
              <a:t>multiple </a:t>
            </a:r>
            <a:r>
              <a:rPr lang="en-US" sz="2200" i="1" dirty="0"/>
              <a:t>criteria</a:t>
            </a:r>
            <a:r>
              <a:rPr lang="en-US" sz="2200" dirty="0" smtClean="0"/>
              <a:t>)</a:t>
            </a:r>
            <a:endParaRPr lang="id-ID" sz="2200" dirty="0" smtClean="0"/>
          </a:p>
          <a:p>
            <a:pPr>
              <a:lnSpc>
                <a:spcPct val="150000"/>
              </a:lnSpc>
            </a:pPr>
            <a:r>
              <a:rPr lang="en-US" sz="2200" dirty="0" smtClean="0"/>
              <a:t>Features </a:t>
            </a:r>
            <a:r>
              <a:rPr lang="en-US" sz="2200" dirty="0"/>
              <a:t>include:</a:t>
            </a:r>
          </a:p>
          <a:p>
            <a:pPr lvl="1">
              <a:lnSpc>
                <a:spcPct val="150000"/>
              </a:lnSpc>
            </a:pPr>
            <a:r>
              <a:rPr lang="en-US" sz="2200" dirty="0"/>
              <a:t>Decision variables (alternatives)</a:t>
            </a:r>
          </a:p>
          <a:p>
            <a:pPr lvl="1">
              <a:lnSpc>
                <a:spcPct val="150000"/>
              </a:lnSpc>
            </a:pPr>
            <a:r>
              <a:rPr lang="en-US" sz="2200" dirty="0"/>
              <a:t>Uncontrollable variables</a:t>
            </a:r>
          </a:p>
          <a:p>
            <a:pPr lvl="1">
              <a:lnSpc>
                <a:spcPct val="150000"/>
              </a:lnSpc>
            </a:pPr>
            <a:r>
              <a:rPr lang="en-US" sz="2200" dirty="0"/>
              <a:t>Result variables</a:t>
            </a:r>
          </a:p>
          <a:p>
            <a:pPr>
              <a:lnSpc>
                <a:spcPct val="150000"/>
              </a:lnSpc>
            </a:pPr>
            <a:r>
              <a:rPr lang="en-US" sz="2200" dirty="0"/>
              <a:t>Applies principles of certainty, uncertainty, and </a:t>
            </a:r>
            <a:r>
              <a:rPr lang="en-US" sz="2200" dirty="0" smtClean="0"/>
              <a:t>risk</a:t>
            </a:r>
            <a:endParaRPr lang="id-ID" sz="2200" dirty="0" smtClean="0"/>
          </a:p>
          <a:p>
            <a:pPr>
              <a:lnSpc>
                <a:spcPct val="150000"/>
              </a:lnSpc>
            </a:pPr>
            <a:r>
              <a:rPr lang="id-ID" sz="2200" dirty="0" smtClean="0"/>
              <a:t>Contoh : </a:t>
            </a:r>
            <a:r>
              <a:rPr lang="id-ID" sz="2200" i="1" dirty="0" smtClean="0"/>
              <a:t>cek pdf.</a:t>
            </a:r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391523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772816"/>
            <a:ext cx="8407893" cy="440740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id-ID" sz="2200" dirty="0"/>
              <a:t>Pohon keputusan memiliki </a:t>
            </a:r>
            <a:r>
              <a:rPr lang="id-ID" sz="2200" dirty="0" smtClean="0"/>
              <a:t>2 keuntungan</a:t>
            </a:r>
            <a:r>
              <a:rPr lang="id-ID" sz="2200" dirty="0"/>
              <a:t>: pertama, menggambarkan secara grafis hubungan dari masalah, dan kedua, </a:t>
            </a:r>
            <a:r>
              <a:rPr lang="id-ID" sz="2200" dirty="0" smtClean="0"/>
              <a:t>dapat berhubungan </a:t>
            </a:r>
            <a:r>
              <a:rPr lang="id-ID" sz="2200" dirty="0"/>
              <a:t>dengan situasi yang lebih kompleks dalam bentuk yang lebih </a:t>
            </a:r>
            <a:r>
              <a:rPr lang="id-ID" sz="2200" dirty="0" smtClean="0"/>
              <a:t>kompak. </a:t>
            </a:r>
          </a:p>
          <a:p>
            <a:pPr algn="just">
              <a:lnSpc>
                <a:spcPct val="150000"/>
              </a:lnSpc>
            </a:pPr>
            <a:r>
              <a:rPr lang="id-ID" sz="2200" dirty="0" smtClean="0"/>
              <a:t>Contoh: masalah investasi </a:t>
            </a:r>
            <a:r>
              <a:rPr lang="id-ID" sz="2200" dirty="0"/>
              <a:t>dengan periode waktu yang lebih </a:t>
            </a:r>
            <a:r>
              <a:rPr lang="id-ID" sz="2200" dirty="0" smtClean="0"/>
              <a:t>banyak.</a:t>
            </a:r>
            <a:endParaRPr lang="id-ID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Pohon keputusan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0064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just">
              <a:lnSpc>
                <a:spcPct val="150000"/>
              </a:lnSpc>
              <a:buNone/>
            </a:pPr>
            <a:r>
              <a:rPr lang="id-ID" sz="2200" dirty="0" smtClean="0"/>
              <a:t>Pemrograman Matematis </a:t>
            </a:r>
          </a:p>
          <a:p>
            <a:pPr algn="just">
              <a:lnSpc>
                <a:spcPct val="150000"/>
              </a:lnSpc>
            </a:pPr>
            <a:r>
              <a:rPr lang="id-ID" sz="2200" dirty="0" smtClean="0"/>
              <a:t>Digunakan </a:t>
            </a:r>
            <a:r>
              <a:rPr lang="id-ID" sz="2200" dirty="0"/>
              <a:t>untuk membantu menyelesaikan masalah manajerial, untuk mengalokasikan </a:t>
            </a:r>
            <a:r>
              <a:rPr lang="id-ID" sz="2200" dirty="0" smtClean="0"/>
              <a:t>resources yang </a:t>
            </a:r>
            <a:r>
              <a:rPr lang="id-ID" sz="2200" dirty="0"/>
              <a:t>terbatas (misal tenaga kerja, modal, mesin, atau air) diantara sekian banyak aktivitas </a:t>
            </a:r>
            <a:r>
              <a:rPr lang="id-ID" sz="2200" dirty="0" smtClean="0"/>
              <a:t>untuk mengoptimalkan </a:t>
            </a:r>
            <a:r>
              <a:rPr lang="id-ID" sz="2200" dirty="0"/>
              <a:t>tujuan yang ditetapkan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Optimasi dengan Pemrograman </a:t>
            </a:r>
            <a:r>
              <a:rPr lang="id-ID" dirty="0" smtClean="0"/>
              <a:t>Matematis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2503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719070"/>
            <a:ext cx="8712967" cy="4806273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-ID" sz="2200" dirty="0" smtClean="0"/>
              <a:t>Karakteristik: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pl-PL" sz="2200" dirty="0" smtClean="0"/>
              <a:t>Sejumlah resources tertentu </a:t>
            </a:r>
            <a:r>
              <a:rPr lang="pl-PL" sz="2200" dirty="0"/>
              <a:t>tersedia untuk </a:t>
            </a:r>
            <a:r>
              <a:rPr lang="pl-PL" sz="2200" dirty="0" smtClean="0"/>
              <a:t>dialokasi</a:t>
            </a:r>
            <a:r>
              <a:rPr lang="id-ID" sz="2200" dirty="0" smtClean="0"/>
              <a:t>kan</a:t>
            </a:r>
            <a:r>
              <a:rPr lang="pl-PL" sz="2200" dirty="0" smtClean="0"/>
              <a:t>.</a:t>
            </a:r>
            <a:endParaRPr lang="pl-PL" sz="2200" dirty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sz="2200" dirty="0" smtClean="0"/>
              <a:t>Resources </a:t>
            </a:r>
            <a:r>
              <a:rPr lang="id-ID" sz="2200" dirty="0"/>
              <a:t>digunakan dalam produksi produk atau service.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sz="2200" dirty="0" smtClean="0"/>
              <a:t>Ada </a:t>
            </a:r>
            <a:r>
              <a:rPr lang="id-ID" sz="2200" dirty="0"/>
              <a:t>2 atau lebih cara bagaimana resources digunakan. </a:t>
            </a:r>
            <a:r>
              <a:rPr lang="id-ID" sz="2200" dirty="0" smtClean="0"/>
              <a:t>Masing-masing </a:t>
            </a:r>
            <a:r>
              <a:rPr lang="id-ID" sz="2200" dirty="0"/>
              <a:t>disebut </a:t>
            </a:r>
            <a:r>
              <a:rPr lang="id-ID" sz="2200" dirty="0" smtClean="0"/>
              <a:t>dengan solusi </a:t>
            </a:r>
            <a:r>
              <a:rPr lang="id-ID" sz="2200" dirty="0"/>
              <a:t>atau program.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sz="2200" dirty="0" smtClean="0"/>
              <a:t>Setiap </a:t>
            </a:r>
            <a:r>
              <a:rPr lang="id-ID" sz="2200" dirty="0"/>
              <a:t>aktivitas (produk atau service) dimana resources digunakan disitu memberikan </a:t>
            </a:r>
            <a:r>
              <a:rPr lang="id-ID" sz="2200" dirty="0" smtClean="0"/>
              <a:t>hasil tertentu </a:t>
            </a:r>
            <a:r>
              <a:rPr lang="id-ID" sz="2200" dirty="0"/>
              <a:t>sesuai tujuan yang telah ditetapkan.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sv-SE" sz="2200" dirty="0" smtClean="0"/>
              <a:t>Pengalokasian </a:t>
            </a:r>
            <a:r>
              <a:rPr lang="sv-SE" sz="2200" dirty="0"/>
              <a:t>ini biasanya dibatasi oleh pelbagai batasan dan kebutuhan yang disebut </a:t>
            </a:r>
            <a:r>
              <a:rPr lang="sv-SE" sz="2200" dirty="0" smtClean="0"/>
              <a:t>dengan</a:t>
            </a:r>
            <a:r>
              <a:rPr lang="id-ID" sz="2200" dirty="0" smtClean="0"/>
              <a:t> constraints </a:t>
            </a:r>
            <a:r>
              <a:rPr lang="id-ID" sz="2200" dirty="0"/>
              <a:t>(batasan).</a:t>
            </a:r>
            <a:endParaRPr lang="id-ID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Optimasi dengan Pemrograman </a:t>
            </a:r>
            <a:r>
              <a:rPr lang="id-ID" dirty="0" smtClean="0"/>
              <a:t>Matematis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2354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1" y="1719070"/>
            <a:ext cx="8424936" cy="4806273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-ID" sz="2200" dirty="0"/>
              <a:t>Penggunaan pemrograman matematis ini, khususnya Linear </a:t>
            </a:r>
            <a:r>
              <a:rPr lang="id-ID" sz="2200" dirty="0" smtClean="0"/>
              <a:t>Programming (LP), </a:t>
            </a:r>
            <a:r>
              <a:rPr lang="id-ID" sz="2200" dirty="0"/>
              <a:t>begitu </a:t>
            </a:r>
            <a:r>
              <a:rPr lang="id-ID" sz="2200" dirty="0" smtClean="0"/>
              <a:t>umum sehingga sering digunakan pada </a:t>
            </a:r>
            <a:r>
              <a:rPr lang="id-ID" sz="2200" dirty="0"/>
              <a:t>program-program komputer yang ada pada setiap organisasi</a:t>
            </a:r>
            <a:r>
              <a:rPr lang="id-ID" sz="2200" dirty="0" smtClean="0"/>
              <a:t>. </a:t>
            </a:r>
          </a:p>
          <a:p>
            <a:pPr marL="45720" indent="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-ID" sz="2200" dirty="0" smtClean="0"/>
              <a:t>Bagian-bagian dari LP: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en-US" sz="2200" dirty="0"/>
              <a:t>Decision </a:t>
            </a:r>
            <a:r>
              <a:rPr lang="en-US" sz="2200" dirty="0" smtClean="0"/>
              <a:t>Variables</a:t>
            </a:r>
            <a:endParaRPr lang="en-US" sz="2200" dirty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en-US" sz="2200" dirty="0"/>
              <a:t>Objective </a:t>
            </a:r>
            <a:r>
              <a:rPr lang="en-US" sz="2200" dirty="0" smtClean="0"/>
              <a:t>Function</a:t>
            </a:r>
            <a:endParaRPr lang="en-US" sz="2200" dirty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en-US" sz="2200" dirty="0" smtClean="0"/>
              <a:t>Constraints</a:t>
            </a:r>
            <a:endParaRPr lang="id-ID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Optimasi dengan Pemrograman </a:t>
            </a:r>
            <a:r>
              <a:rPr lang="id-ID" dirty="0" smtClean="0"/>
              <a:t>Matematis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0706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265</TotalTime>
  <Words>719</Words>
  <Application>Microsoft Office PowerPoint</Application>
  <PresentationFormat>On-screen Show (4:3)</PresentationFormat>
  <Paragraphs>76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Grid</vt:lpstr>
      <vt:lpstr>PEMODELAN DAN MANAJEMEN MODEL</vt:lpstr>
      <vt:lpstr>PEMODELAN DALAM MSS</vt:lpstr>
      <vt:lpstr>PowerPoint Presentation</vt:lpstr>
      <vt:lpstr>Analisis Keputusan dari Sedikit Alternatif</vt:lpstr>
      <vt:lpstr>Tabel keputusan </vt:lpstr>
      <vt:lpstr>Pohon keputusan</vt:lpstr>
      <vt:lpstr>Optimasi dengan Pemrograman Matematis</vt:lpstr>
      <vt:lpstr>Optimasi dengan Pemrograman Matematis</vt:lpstr>
      <vt:lpstr>Optimasi dengan Pemrograman Matematis</vt:lpstr>
      <vt:lpstr>Optimasi dengan Pemrograman Matematis</vt:lpstr>
      <vt:lpstr>Simulasi</vt:lpstr>
      <vt:lpstr>Simulasi</vt:lpstr>
      <vt:lpstr>Simulasi</vt:lpstr>
      <vt:lpstr>PowerPoint Presentation</vt:lpstr>
      <vt:lpstr>Heuristic</vt:lpstr>
      <vt:lpstr>PowerPoint Presentation</vt:lpstr>
      <vt:lpstr>Heuristic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PEMODELAN DAN MANAJEMEN MODEL</dc:title>
  <dc:creator>MyWindows</dc:creator>
  <cp:lastModifiedBy>MyWindows</cp:lastModifiedBy>
  <cp:revision>12</cp:revision>
  <dcterms:created xsi:type="dcterms:W3CDTF">2015-03-17T20:51:26Z</dcterms:created>
  <dcterms:modified xsi:type="dcterms:W3CDTF">2015-03-18T01:17:26Z</dcterms:modified>
</cp:coreProperties>
</file>