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4"/>
  </p:notesMasterIdLst>
  <p:sldIdLst>
    <p:sldId id="257" r:id="rId2"/>
    <p:sldId id="25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259" r:id="rId50"/>
    <p:sldId id="260" r:id="rId51"/>
    <p:sldId id="261" r:id="rId52"/>
    <p:sldId id="262" r:id="rId53"/>
    <p:sldId id="263" r:id="rId54"/>
    <p:sldId id="264" r:id="rId55"/>
    <p:sldId id="265" r:id="rId56"/>
    <p:sldId id="266" r:id="rId57"/>
    <p:sldId id="267" r:id="rId58"/>
    <p:sldId id="268" r:id="rId59"/>
    <p:sldId id="269" r:id="rId60"/>
    <p:sldId id="270" r:id="rId61"/>
    <p:sldId id="271" r:id="rId62"/>
    <p:sldId id="272" r:id="rId63"/>
    <p:sldId id="273" r:id="rId64"/>
    <p:sldId id="274" r:id="rId65"/>
    <p:sldId id="275" r:id="rId66"/>
    <p:sldId id="276" r:id="rId67"/>
    <p:sldId id="277" r:id="rId68"/>
    <p:sldId id="278"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1183" autoAdjust="0"/>
  </p:normalViewPr>
  <p:slideViewPr>
    <p:cSldViewPr>
      <p:cViewPr varScale="1">
        <p:scale>
          <a:sx n="55" d="100"/>
          <a:sy n="55" d="100"/>
        </p:scale>
        <p:origin x="-1722" y="-78"/>
      </p:cViewPr>
      <p:guideLst>
        <p:guide orient="horz" pos="2160"/>
        <p:guide pos="2880"/>
      </p:guideLst>
    </p:cSldViewPr>
  </p:slideViewPr>
  <p:outlineViewPr>
    <p:cViewPr>
      <p:scale>
        <a:sx n="33" d="100"/>
        <a:sy n="33" d="100"/>
      </p:scale>
      <p:origin x="0" y="18288"/>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29.xml"/><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F8D14-7E6A-4069-892D-C2CD50256283}" type="datetimeFigureOut">
              <a:rPr lang="en-US" smtClean="0"/>
              <a:pPr/>
              <a:t>2/18/2012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33BA06-F1EA-4A22-A771-5262D4C55E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fld id="{5C33BA06-F1EA-4A22-A771-5262D4C55E4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DF3E70C-FB31-4A1D-8AF1-F4AD7A301FE0}" type="slidenum">
              <a:rPr lang="zh-TW" altLang="en-US"/>
              <a:pPr/>
              <a:t>19</a:t>
            </a:fld>
            <a:endParaRPr lang="en-US" altLang="zh-TW"/>
          </a:p>
        </p:txBody>
      </p:sp>
      <p:sp>
        <p:nvSpPr>
          <p:cNvPr id="381954" name="Rectangle 2"/>
          <p:cNvSpPr>
            <a:spLocks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D317CE5-E3C0-4CCC-84AE-BA8DECCB1669}" type="slidenum">
              <a:rPr lang="zh-TW" altLang="en-US"/>
              <a:pPr/>
              <a:t>20</a:t>
            </a:fld>
            <a:endParaRPr lang="en-US" altLang="zh-TW"/>
          </a:p>
        </p:txBody>
      </p:sp>
      <p:sp>
        <p:nvSpPr>
          <p:cNvPr id="382978" name="Rectangle 2"/>
          <p:cNvSpPr>
            <a:spLocks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1A6B80B-39AC-482B-9610-F4423428E962}" type="slidenum">
              <a:rPr lang="zh-TW" altLang="en-US"/>
              <a:pPr/>
              <a:t>23</a:t>
            </a:fld>
            <a:endParaRPr lang="en-US" altLang="zh-TW"/>
          </a:p>
        </p:txBody>
      </p:sp>
      <p:sp>
        <p:nvSpPr>
          <p:cNvPr id="384002" name="Rectangle 2"/>
          <p:cNvSpPr>
            <a:spLocks noChangeArrowheads="1" noTextEdit="1"/>
          </p:cNvSpPr>
          <p:nvPr>
            <p:ph type="sldImg"/>
          </p:nvPr>
        </p:nvSpPr>
        <p:spPr>
          <a:ln/>
        </p:spPr>
      </p:sp>
      <p:sp>
        <p:nvSpPr>
          <p:cNvPr id="38400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D6E350F-96A6-4AD6-9A9F-1921854F2F6C}" type="slidenum">
              <a:rPr lang="zh-TW" altLang="en-US"/>
              <a:pPr/>
              <a:t>24</a:t>
            </a:fld>
            <a:endParaRPr lang="en-US" altLang="zh-TW"/>
          </a:p>
        </p:txBody>
      </p:sp>
      <p:sp>
        <p:nvSpPr>
          <p:cNvPr id="385026" name="Rectangle 2"/>
          <p:cNvSpPr>
            <a:spLocks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EC8A4D5-285B-4946-B557-251CA0FBD4EC}" type="slidenum">
              <a:rPr lang="zh-TW" altLang="en-US"/>
              <a:pPr/>
              <a:t>27</a:t>
            </a:fld>
            <a:endParaRPr lang="en-US" altLang="zh-TW"/>
          </a:p>
        </p:txBody>
      </p:sp>
      <p:sp>
        <p:nvSpPr>
          <p:cNvPr id="386050" name="Rectangle 2"/>
          <p:cNvSpPr>
            <a:spLocks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9587891-BB54-452B-9A3F-C449CA786627}" type="slidenum">
              <a:rPr lang="zh-TW" altLang="en-US"/>
              <a:pPr/>
              <a:t>29</a:t>
            </a:fld>
            <a:endParaRPr lang="en-US" altLang="zh-TW"/>
          </a:p>
        </p:txBody>
      </p:sp>
      <p:sp>
        <p:nvSpPr>
          <p:cNvPr id="297986" name="Rectangle 2"/>
          <p:cNvSpPr>
            <a:spLocks noChangeArrowheads="1" noTextEdit="1"/>
          </p:cNvSpPr>
          <p:nvPr>
            <p:ph type="sldImg"/>
          </p:nvPr>
        </p:nvSpPr>
        <p:spPr bwMode="auto">
          <a:xfrm>
            <a:off x="1150938" y="692150"/>
            <a:ext cx="4554537" cy="3416300"/>
          </a:xfrm>
          <a:prstGeom prst="rect">
            <a:avLst/>
          </a:prstGeom>
          <a:noFill/>
          <a:ln w="12700" cap="flat">
            <a:solidFill>
              <a:schemeClr val="tx1"/>
            </a:solidFill>
            <a:miter lim="800000"/>
            <a:headEnd/>
            <a:tailEnd/>
          </a:ln>
        </p:spPr>
      </p:sp>
      <p:sp>
        <p:nvSpPr>
          <p:cNvPr id="297987" name="Rectangle 3"/>
          <p:cNvSpPr>
            <a:spLocks noChangeArrowheads="1"/>
          </p:cNvSpPr>
          <p:nvPr>
            <p:ph type="body" idx="1"/>
          </p:nvPr>
        </p:nvSpPr>
        <p:spPr bwMode="auto">
          <a:xfrm>
            <a:off x="910059" y="4341883"/>
            <a:ext cx="5036294" cy="4121351"/>
          </a:xfrm>
          <a:prstGeom prst="rect">
            <a:avLst/>
          </a:prstGeom>
          <a:noFill/>
          <a:ln w="12700">
            <a:miter lim="800000"/>
            <a:headEnd/>
            <a:tailEnd/>
          </a:ln>
        </p:spPr>
        <p:txBody>
          <a:bodyPr lIns="90477" tIns="44445" rIns="90477" bIns="44445"/>
          <a:lstStyle/>
          <a:p>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06F1ABC-6840-4977-B532-590585223F66}" type="slidenum">
              <a:rPr lang="zh-TW" altLang="en-US"/>
              <a:pPr/>
              <a:t>31</a:t>
            </a:fld>
            <a:endParaRPr lang="en-US" altLang="zh-TW"/>
          </a:p>
        </p:txBody>
      </p:sp>
      <p:sp>
        <p:nvSpPr>
          <p:cNvPr id="388098" name="Rectangle 2"/>
          <p:cNvSpPr>
            <a:spLocks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D3D966E-5C31-4062-9DB2-7098813848BA}" type="slidenum">
              <a:rPr lang="zh-TW" altLang="en-US"/>
              <a:pPr/>
              <a:t>32</a:t>
            </a:fld>
            <a:endParaRPr lang="en-US" altLang="zh-TW"/>
          </a:p>
        </p:txBody>
      </p:sp>
      <p:sp>
        <p:nvSpPr>
          <p:cNvPr id="389122" name="Rectangle 2"/>
          <p:cNvSpPr>
            <a:spLocks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6BA2889-FEB9-4100-824B-6B3294E63AFD}" type="slidenum">
              <a:rPr lang="zh-TW" altLang="en-US"/>
              <a:pPr/>
              <a:t>33</a:t>
            </a:fld>
            <a:endParaRPr lang="en-US" altLang="zh-TW"/>
          </a:p>
        </p:txBody>
      </p:sp>
      <p:sp>
        <p:nvSpPr>
          <p:cNvPr id="390146" name="Rectangle 2"/>
          <p:cNvSpPr>
            <a:spLocks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7245CD4-0B0A-4D76-B236-1998C23F0560}" type="slidenum">
              <a:rPr lang="zh-TW" altLang="en-US"/>
              <a:pPr/>
              <a:t>34</a:t>
            </a:fld>
            <a:endParaRPr lang="en-US" altLang="zh-TW"/>
          </a:p>
        </p:txBody>
      </p:sp>
      <p:sp>
        <p:nvSpPr>
          <p:cNvPr id="391170" name="Rectangle 2"/>
          <p:cNvSpPr>
            <a:spLocks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55381B2-1B95-47BF-9828-55286C0102B4}" type="slidenum">
              <a:rPr lang="zh-TW" altLang="en-US"/>
              <a:pPr/>
              <a:t>3</a:t>
            </a:fld>
            <a:endParaRPr lang="en-US" altLang="zh-TW"/>
          </a:p>
        </p:txBody>
      </p:sp>
      <p:sp>
        <p:nvSpPr>
          <p:cNvPr id="373762" name="Rectangle 2"/>
          <p:cNvSpPr>
            <a:spLocks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1A08A38-145E-4880-9407-1CE95F133F87}" type="slidenum">
              <a:rPr lang="zh-TW" altLang="en-US"/>
              <a:pPr/>
              <a:t>35</a:t>
            </a:fld>
            <a:endParaRPr lang="en-US" altLang="zh-TW"/>
          </a:p>
        </p:txBody>
      </p:sp>
      <p:sp>
        <p:nvSpPr>
          <p:cNvPr id="392194" name="Rectangle 2"/>
          <p:cNvSpPr>
            <a:spLocks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A352C17-4212-4D5E-B0A9-F22DEE5EDD02}" type="slidenum">
              <a:rPr lang="zh-TW" altLang="en-US"/>
              <a:pPr/>
              <a:t>37</a:t>
            </a:fld>
            <a:endParaRPr lang="en-US" altLang="zh-TW"/>
          </a:p>
        </p:txBody>
      </p:sp>
      <p:sp>
        <p:nvSpPr>
          <p:cNvPr id="394242" name="Rectangle 2"/>
          <p:cNvSpPr>
            <a:spLocks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3BE8D86-B0F9-40A4-B22A-87A9732BB65A}" type="slidenum">
              <a:rPr lang="zh-TW" altLang="en-US"/>
              <a:pPr/>
              <a:t>38</a:t>
            </a:fld>
            <a:endParaRPr lang="en-US" altLang="zh-TW"/>
          </a:p>
        </p:txBody>
      </p:sp>
      <p:sp>
        <p:nvSpPr>
          <p:cNvPr id="306178" name="Rectangle 2"/>
          <p:cNvSpPr>
            <a:spLocks noChangeArrowheads="1" noTextEdit="1"/>
          </p:cNvSpPr>
          <p:nvPr>
            <p:ph type="sldImg"/>
          </p:nvPr>
        </p:nvSpPr>
        <p:spPr bwMode="auto">
          <a:xfrm>
            <a:off x="1150938" y="692150"/>
            <a:ext cx="4554537" cy="3416300"/>
          </a:xfrm>
          <a:prstGeom prst="rect">
            <a:avLst/>
          </a:prstGeom>
          <a:noFill/>
          <a:ln w="12700" cap="flat">
            <a:solidFill>
              <a:schemeClr val="tx1"/>
            </a:solidFill>
            <a:miter lim="800000"/>
            <a:headEnd/>
            <a:tailEnd/>
          </a:ln>
        </p:spPr>
      </p:sp>
      <p:sp>
        <p:nvSpPr>
          <p:cNvPr id="306179" name="Rectangle 3"/>
          <p:cNvSpPr>
            <a:spLocks noChangeArrowheads="1"/>
          </p:cNvSpPr>
          <p:nvPr>
            <p:ph type="body" idx="1"/>
          </p:nvPr>
        </p:nvSpPr>
        <p:spPr bwMode="auto">
          <a:xfrm>
            <a:off x="910059" y="4341883"/>
            <a:ext cx="5036294" cy="4121351"/>
          </a:xfrm>
          <a:prstGeom prst="rect">
            <a:avLst/>
          </a:prstGeom>
          <a:noFill/>
          <a:ln w="12700">
            <a:miter lim="800000"/>
            <a:headEnd/>
            <a:tailEnd/>
          </a:ln>
        </p:spPr>
        <p:txBody>
          <a:bodyPr lIns="90477" tIns="44445" rIns="90477" bIns="44445"/>
          <a:lstStyle/>
          <a:p>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73C204A-BD30-4768-88A4-1F53905B4B18}" type="slidenum">
              <a:rPr lang="zh-TW" altLang="en-US"/>
              <a:pPr/>
              <a:t>39</a:t>
            </a:fld>
            <a:endParaRPr lang="en-US" altLang="zh-TW"/>
          </a:p>
        </p:txBody>
      </p:sp>
      <p:sp>
        <p:nvSpPr>
          <p:cNvPr id="395266" name="Rectangle 2"/>
          <p:cNvSpPr>
            <a:spLocks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840FA85-B76C-41CD-86ED-6DAD7615C554}" type="slidenum">
              <a:rPr lang="zh-TW" altLang="en-US"/>
              <a:pPr/>
              <a:t>40</a:t>
            </a:fld>
            <a:endParaRPr lang="en-US" altLang="zh-TW"/>
          </a:p>
        </p:txBody>
      </p:sp>
      <p:sp>
        <p:nvSpPr>
          <p:cNvPr id="396290" name="Rectangle 2"/>
          <p:cNvSpPr>
            <a:spLocks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EAEEEEB-6898-44AF-968E-E7D96AF1C1F7}" type="slidenum">
              <a:rPr lang="zh-TW" altLang="en-US"/>
              <a:pPr/>
              <a:t>41</a:t>
            </a:fld>
            <a:endParaRPr lang="en-US" altLang="zh-TW"/>
          </a:p>
        </p:txBody>
      </p:sp>
      <p:sp>
        <p:nvSpPr>
          <p:cNvPr id="397314" name="Rectangle 2"/>
          <p:cNvSpPr>
            <a:spLocks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4B71CD4-40B4-454B-ACE9-EB4E236CAD57}" type="slidenum">
              <a:rPr lang="zh-TW" altLang="en-US"/>
              <a:pPr/>
              <a:t>42</a:t>
            </a:fld>
            <a:endParaRPr lang="en-US" altLang="zh-TW"/>
          </a:p>
        </p:txBody>
      </p:sp>
      <p:sp>
        <p:nvSpPr>
          <p:cNvPr id="398338" name="Rectangle 2"/>
          <p:cNvSpPr>
            <a:spLocks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F1861F7-0218-46EB-82B2-EB4C08B83874}" type="slidenum">
              <a:rPr lang="zh-TW" altLang="en-US"/>
              <a:pPr/>
              <a:t>43</a:t>
            </a:fld>
            <a:endParaRPr lang="en-US" altLang="zh-TW"/>
          </a:p>
        </p:txBody>
      </p:sp>
      <p:sp>
        <p:nvSpPr>
          <p:cNvPr id="399362" name="Rectangle 2"/>
          <p:cNvSpPr>
            <a:spLocks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BF22F22-2E18-47DD-90CD-095D231BBD05}" type="slidenum">
              <a:rPr lang="zh-TW" altLang="en-US"/>
              <a:pPr/>
              <a:t>45</a:t>
            </a:fld>
            <a:endParaRPr lang="en-US" altLang="zh-TW"/>
          </a:p>
        </p:txBody>
      </p:sp>
      <p:sp>
        <p:nvSpPr>
          <p:cNvPr id="401410" name="Rectangle 2"/>
          <p:cNvSpPr>
            <a:spLocks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28A976-7B28-4902-9DCA-FDCD7BC0C40F}" type="slidenum">
              <a:rPr lang="zh-TW" altLang="en-US"/>
              <a:pPr/>
              <a:t>46</a:t>
            </a:fld>
            <a:endParaRPr lang="en-US" altLang="zh-TW"/>
          </a:p>
        </p:txBody>
      </p:sp>
      <p:sp>
        <p:nvSpPr>
          <p:cNvPr id="402434" name="Rectangle 2"/>
          <p:cNvSpPr>
            <a:spLocks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093F28B-4952-4F4D-AA57-1C18D3D85DC8}" type="slidenum">
              <a:rPr lang="zh-TW" altLang="en-US"/>
              <a:pPr/>
              <a:t>5</a:t>
            </a:fld>
            <a:endParaRPr lang="en-US" altLang="zh-TW"/>
          </a:p>
        </p:txBody>
      </p:sp>
      <p:sp>
        <p:nvSpPr>
          <p:cNvPr id="374786" name="Rectangle 2"/>
          <p:cNvSpPr>
            <a:spLocks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B38E9F1-DE66-468B-A910-ABF32BAB03B9}" type="slidenum">
              <a:rPr lang="zh-TW" altLang="en-US"/>
              <a:pPr/>
              <a:t>47</a:t>
            </a:fld>
            <a:endParaRPr lang="en-US" altLang="zh-TW"/>
          </a:p>
        </p:txBody>
      </p:sp>
      <p:sp>
        <p:nvSpPr>
          <p:cNvPr id="403458" name="Rectangle 2"/>
          <p:cNvSpPr>
            <a:spLocks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3469A12-03B8-43CD-BD24-B3B86F9047F9}" type="slidenum">
              <a:rPr lang="zh-TW" altLang="en-US"/>
              <a:pPr/>
              <a:t>48</a:t>
            </a:fld>
            <a:endParaRPr lang="en-US" altLang="zh-TW"/>
          </a:p>
        </p:txBody>
      </p:sp>
      <p:sp>
        <p:nvSpPr>
          <p:cNvPr id="404482" name="Rectangle 2"/>
          <p:cNvSpPr>
            <a:spLocks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267A8-F6BC-456A-80DA-4618736E5A0C}" type="slidenum">
              <a:rPr lang="en-US" altLang="zh-TW"/>
              <a:pPr/>
              <a:t>49</a:t>
            </a:fld>
            <a:endParaRPr lang="en-US" altLang="zh-TW"/>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pPr marL="228600" indent="-228600"/>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74A7D-F71F-4BF6-9622-59953872B2BA}" type="slidenum">
              <a:rPr lang="en-US" altLang="zh-TW"/>
              <a:pPr/>
              <a:t>50</a:t>
            </a:fld>
            <a:endParaRPr lang="en-US" altLang="zh-TW"/>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pPr marL="228600" indent="-228600"/>
            <a:endParaRPr lang="en-US" altLang="zh-TW"/>
          </a:p>
          <a:p>
            <a:pPr marL="228600" indent="-228600"/>
            <a:endParaRPr lang="en-US"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3B39E-C09C-4FCC-96DB-C4B1381AFDC2}" type="slidenum">
              <a:rPr lang="en-US" altLang="zh-TW"/>
              <a:pPr/>
              <a:t>51</a:t>
            </a:fld>
            <a:endParaRPr lang="en-US" altLang="zh-TW"/>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pPr marL="228600" indent="-228600">
              <a:buFontTx/>
              <a:buAutoNum type="arabicPeriod"/>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2D85F-7B07-4BA6-8987-A631EB2BCE19}" type="slidenum">
              <a:rPr lang="en-US" altLang="zh-TW"/>
              <a:pPr/>
              <a:t>52</a:t>
            </a:fld>
            <a:endParaRPr lang="en-US" altLang="zh-TW"/>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pPr marL="228600" indent="-228600"/>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ED2C7-2E50-4594-BD12-939515C715BB}" type="slidenum">
              <a:rPr lang="en-US" altLang="zh-TW"/>
              <a:pPr/>
              <a:t>53</a:t>
            </a:fld>
            <a:endParaRPr lang="en-US" altLang="zh-TW"/>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pPr marL="228600" indent="-228600">
              <a:buFontTx/>
              <a:buAutoNum type="arabicPeriod"/>
            </a:pPr>
            <a:endParaRPr lang="en-US" altLang="zh-TW"/>
          </a:p>
          <a:p>
            <a:pPr marL="228600" indent="-228600">
              <a:buFontTx/>
              <a:buAutoNum type="arabicPeriod"/>
            </a:pPr>
            <a:endParaRPr lang="en-US" altLang="zh-TW"/>
          </a:p>
          <a:p>
            <a:pPr marL="228600" indent="-228600"/>
            <a:endParaRPr lang="en-US"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4A72B-84D0-430A-AC56-4C97E27521D2}" type="slidenum">
              <a:rPr lang="en-US" altLang="zh-TW"/>
              <a:pPr/>
              <a:t>54</a:t>
            </a:fld>
            <a:endParaRPr lang="en-US" altLang="zh-TW"/>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pPr marL="228600" indent="-228600"/>
            <a:endParaRPr kumimoji="0"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10CE9-0963-4614-AEF4-7CFB4D769CD1}" type="slidenum">
              <a:rPr lang="en-US" altLang="zh-TW"/>
              <a:pPr/>
              <a:t>55</a:t>
            </a:fld>
            <a:endParaRPr lang="en-US" altLang="zh-TW"/>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kumimoji="0" lang="en-US" b="1">
              <a:effectLst>
                <a:outerShdw blurRad="38100" dist="38100" dir="2700000" algn="tl">
                  <a:srgbClr val="C0C0C0"/>
                </a:outerShdw>
              </a:effectLs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3B303-F001-4E98-89A5-1F415D02C3CE}" type="slidenum">
              <a:rPr lang="en-US" altLang="zh-TW"/>
              <a:pPr/>
              <a:t>56</a:t>
            </a:fld>
            <a:endParaRPr lang="en-US" altLang="zh-TW"/>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pPr marL="228600" indent="-228600">
              <a:lnSpc>
                <a:spcPct val="80000"/>
              </a:lnSpc>
              <a:buFontTx/>
              <a:buAutoNum type="arabicPeriod"/>
            </a:pPr>
            <a:endParaRPr lang="en-US" altLang="zh-TW" sz="700"/>
          </a:p>
          <a:p>
            <a:pPr marL="228600" indent="-228600">
              <a:lnSpc>
                <a:spcPct val="80000"/>
              </a:lnSpc>
              <a:buFontTx/>
              <a:buAutoNum type="arabicPeriod"/>
            </a:pPr>
            <a:endParaRPr lang="en-US" altLang="zh-TW" sz="600"/>
          </a:p>
          <a:p>
            <a:pPr marL="228600" indent="-228600">
              <a:lnSpc>
                <a:spcPct val="80000"/>
              </a:lnSpc>
              <a:buFontTx/>
              <a:buAutoNum type="arabicPeriod"/>
            </a:pPr>
            <a:endParaRPr kumimoji="0" lang="en-US" altLang="zh-TW" sz="1000"/>
          </a:p>
          <a:p>
            <a:pPr marL="228600" indent="-228600">
              <a:lnSpc>
                <a:spcPct val="80000"/>
              </a:lnSpc>
              <a:buFontTx/>
              <a:buAutoNum type="arabicPeriod"/>
            </a:pPr>
            <a:endParaRPr kumimoji="0" lang="en-US" altLang="zh-TW"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9F36AD5-B2D6-4928-B69D-9D2125E945E4}" type="slidenum">
              <a:rPr lang="zh-TW" altLang="en-US"/>
              <a:pPr/>
              <a:t>7</a:t>
            </a:fld>
            <a:endParaRPr lang="en-US" altLang="zh-TW"/>
          </a:p>
        </p:txBody>
      </p:sp>
      <p:sp>
        <p:nvSpPr>
          <p:cNvPr id="375810" name="Rectangle 2"/>
          <p:cNvSpPr>
            <a:spLocks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4BC43-611A-44F3-AD29-F2BA11E8E651}" type="slidenum">
              <a:rPr lang="en-US" altLang="zh-TW"/>
              <a:pPr/>
              <a:t>57</a:t>
            </a:fld>
            <a:endParaRPr lang="en-US" altLang="zh-TW"/>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pPr marL="228600" indent="-228600">
              <a:buFontTx/>
              <a:buAutoNum type="arabicPeriod"/>
            </a:pPr>
            <a:endParaRPr lang="en-US" altLang="zh-TW"/>
          </a:p>
          <a:p>
            <a:pPr marL="228600" indent="-228600">
              <a:buFontTx/>
              <a:buAutoNum type="arabicPeriod"/>
            </a:pPr>
            <a:endParaRPr lang="en-US" altLang="zh-TW" sz="800"/>
          </a:p>
          <a:p>
            <a:pPr marL="228600" indent="-228600">
              <a:buFontTx/>
              <a:buAutoNum type="arabicPeriod"/>
            </a:pPr>
            <a:endParaRPr lang="en-US" altLang="zh-TW"/>
          </a:p>
          <a:p>
            <a:pPr marL="228600" indent="-228600">
              <a:buFontTx/>
              <a:buAutoNum type="arabicPeriod"/>
            </a:pPr>
            <a:endParaRPr lang="en-US" altLang="zh-TW"/>
          </a:p>
          <a:p>
            <a:pPr marL="228600" indent="-228600">
              <a:buFontTx/>
              <a:buAutoNum type="arabicPeriod"/>
            </a:pPr>
            <a:endParaRPr lang="en-US" altLang="zh-TW"/>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A6EF6-8EAF-4DA8-AD89-63A6521D1405}" type="slidenum">
              <a:rPr lang="en-US" altLang="zh-TW"/>
              <a:pPr/>
              <a:t>58</a:t>
            </a:fld>
            <a:endParaRPr lang="en-US" altLang="zh-TW"/>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pPr marL="228600" indent="-228600">
              <a:buFontTx/>
              <a:buAutoNum type="arabicPeriod"/>
            </a:pP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DDE1B5-065F-43D1-9A3B-1783D3468995}" type="slidenum">
              <a:rPr lang="en-US" altLang="zh-TW"/>
              <a:pPr/>
              <a:t>59</a:t>
            </a:fld>
            <a:endParaRPr lang="en-US" altLang="zh-TW"/>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pPr marL="228600" indent="-228600">
              <a:buFontTx/>
              <a:buAutoNum type="arabicPeriod"/>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CC71C-BFAF-4B7C-B547-8F1076F3AC40}" type="slidenum">
              <a:rPr lang="en-US" altLang="zh-TW"/>
              <a:pPr/>
              <a:t>60</a:t>
            </a:fld>
            <a:endParaRPr lang="en-US" altLang="zh-TW"/>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pPr marL="228600" indent="-228600">
              <a:buFontTx/>
              <a:buAutoNum type="arabicPeriod"/>
            </a:pPr>
            <a:endParaRPr kumimoji="0" lang="en-US" altLang="zh-TW"/>
          </a:p>
          <a:p>
            <a:pPr marL="228600" indent="-228600">
              <a:buFontTx/>
              <a:buAutoNum type="arabicPeriod"/>
            </a:pPr>
            <a:endParaRPr kumimoji="0" lang="en-US" altLang="zh-TW"/>
          </a:p>
          <a:p>
            <a:pPr marL="228600" indent="-228600">
              <a:buFontTx/>
              <a:buAutoNum type="arabicPeriod"/>
            </a:pPr>
            <a:endParaRPr lang="en-US"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2D79EC-7C54-4271-8976-2683DCF2907B}" type="slidenum">
              <a:rPr lang="en-US" altLang="zh-TW"/>
              <a:pPr/>
              <a:t>61</a:t>
            </a:fld>
            <a:endParaRPr lang="en-US" altLang="zh-TW"/>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pPr marL="228600" indent="-228600">
              <a:buFontTx/>
              <a:buAutoNum type="arabicPeriod"/>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E73BC-3929-4F6D-A265-101EAAE050CF}" type="slidenum">
              <a:rPr lang="en-US" altLang="zh-TW"/>
              <a:pPr/>
              <a:t>62</a:t>
            </a:fld>
            <a:endParaRPr lang="en-US" altLang="zh-TW"/>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pPr marL="685800" lvl="1" indent="-228600">
              <a:lnSpc>
                <a:spcPct val="90000"/>
              </a:lnSpc>
              <a:buFontTx/>
              <a:buAutoNum type="arabicPeriod"/>
            </a:pPr>
            <a:endParaRPr lang="en-US" altLang="zh-TW"/>
          </a:p>
          <a:p>
            <a:pPr marL="228600" indent="-228600">
              <a:lnSpc>
                <a:spcPct val="90000"/>
              </a:lnSpc>
              <a:buFontTx/>
              <a:buAutoNum type="arabicPeriod"/>
            </a:pPr>
            <a:endParaRPr lang="en-US" altLang="zh-TW"/>
          </a:p>
          <a:p>
            <a:pPr marL="228600" indent="-228600">
              <a:lnSpc>
                <a:spcPct val="90000"/>
              </a:lnSpc>
              <a:buFontTx/>
              <a:buAutoNum type="arabicPeriod"/>
            </a:pPr>
            <a:endParaRPr lang="en-US" altLang="zh-TW"/>
          </a:p>
          <a:p>
            <a:pPr marL="228600" indent="-228600">
              <a:lnSpc>
                <a:spcPct val="90000"/>
              </a:lnSpc>
              <a:buFontTx/>
              <a:buAutoNum type="arabicPeriod"/>
            </a:pPr>
            <a:endParaRPr lang="en-US" altLang="zh-TW"/>
          </a:p>
          <a:p>
            <a:pPr marL="228600" indent="-228600">
              <a:lnSpc>
                <a:spcPct val="90000"/>
              </a:lnSpc>
              <a:buFontTx/>
              <a:buAutoNum type="arabicPeriod"/>
            </a:pPr>
            <a:endParaRPr lang="en-US" alt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7ACF2-7D3A-4E93-8CC7-AF859286FE73}" type="slidenum">
              <a:rPr lang="en-US" altLang="zh-TW"/>
              <a:pPr/>
              <a:t>63</a:t>
            </a:fld>
            <a:endParaRPr lang="en-US" altLang="zh-TW"/>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pPr marL="685800" lvl="1" indent="-228600">
              <a:buFontTx/>
              <a:buChar char="•"/>
            </a:pPr>
            <a:endParaRPr kumimoji="0" lang="en-US" altLang="zh-TW" sz="1000"/>
          </a:p>
          <a:p>
            <a:pPr marL="228600" indent="-228600">
              <a:buFontTx/>
              <a:buAutoNum type="arabicPeriod"/>
            </a:pPr>
            <a:endParaRPr kumimoji="0" lang="en-US" altLang="zh-TW" sz="100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19274-53B1-451B-B5F0-2A04030E75C0}" type="slidenum">
              <a:rPr lang="en-US" altLang="zh-TW"/>
              <a:pPr/>
              <a:t>64</a:t>
            </a:fld>
            <a:endParaRPr lang="en-US" altLang="zh-TW"/>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pPr marL="228600" indent="-228600">
              <a:buFontTx/>
              <a:buAutoNum type="arabicPeriod"/>
            </a:pPr>
            <a:endParaRPr lang="en-US" altLang="zh-TW" sz="600"/>
          </a:p>
          <a:p>
            <a:pPr marL="228600" indent="-228600">
              <a:buFontTx/>
              <a:buAutoNum type="arabicPeriod"/>
            </a:pPr>
            <a:endParaRPr lang="en-US" altLang="zh-TW" sz="800"/>
          </a:p>
          <a:p>
            <a:pPr marL="228600" indent="-228600">
              <a:buFontTx/>
              <a:buAutoNum type="arabicPeriod"/>
            </a:pPr>
            <a:endParaRPr lang="en-US" altLang="zh-TW" sz="800"/>
          </a:p>
          <a:p>
            <a:pPr marL="228600" indent="-228600">
              <a:buFontTx/>
              <a:buAutoNum type="arabicPeriod"/>
            </a:pPr>
            <a:endParaRPr lang="en-US" altLang="zh-TW" sz="800"/>
          </a:p>
          <a:p>
            <a:pPr marL="228600" indent="-228600"/>
            <a:endParaRPr lang="en-US" altLang="zh-TW"/>
          </a:p>
          <a:p>
            <a:pPr marL="228600" indent="-228600">
              <a:buFontTx/>
              <a:buAutoNum type="arabicPeriod"/>
            </a:pPr>
            <a:endParaRPr lang="en-US" altLang="zh-TW"/>
          </a:p>
          <a:p>
            <a:pPr marL="228600" indent="-228600"/>
            <a:endParaRPr lang="en-US" altLang="zh-TW"/>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8077F-E75F-4EE6-BD69-26075EC70411}" type="slidenum">
              <a:rPr lang="en-US" altLang="zh-TW"/>
              <a:pPr/>
              <a:t>65</a:t>
            </a:fld>
            <a:endParaRPr lang="en-US" altLang="zh-TW"/>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pPr marL="228600" indent="-228600">
              <a:lnSpc>
                <a:spcPct val="90000"/>
              </a:lnSpc>
            </a:pPr>
            <a:endParaRPr lang="en-US" altLang="zh-TW" sz="1000"/>
          </a:p>
          <a:p>
            <a:pPr marL="228600" indent="-228600">
              <a:lnSpc>
                <a:spcPct val="90000"/>
              </a:lnSpc>
              <a:buFontTx/>
              <a:buChar char="•"/>
            </a:pPr>
            <a:endParaRPr lang="en-US" altLang="zh-TW" sz="600"/>
          </a:p>
          <a:p>
            <a:pPr marL="228600" indent="-228600">
              <a:lnSpc>
                <a:spcPct val="90000"/>
              </a:lnSpc>
            </a:pPr>
            <a:endParaRPr lang="en-US" altLang="zh-TW" sz="600"/>
          </a:p>
          <a:p>
            <a:pPr marL="228600" indent="-228600">
              <a:lnSpc>
                <a:spcPct val="90000"/>
              </a:lnSpc>
              <a:buFontTx/>
              <a:buChar char="•"/>
            </a:pPr>
            <a:endParaRPr lang="en-US" altLang="zh-TW" sz="700"/>
          </a:p>
          <a:p>
            <a:pPr marL="228600" indent="-228600">
              <a:lnSpc>
                <a:spcPct val="90000"/>
              </a:lnSpc>
              <a:buFontTx/>
              <a:buChar char="•"/>
            </a:pPr>
            <a:endParaRPr lang="en-US" altLang="zh-TW" sz="700"/>
          </a:p>
          <a:p>
            <a:pPr marL="228600" indent="-228600">
              <a:lnSpc>
                <a:spcPct val="90000"/>
              </a:lnSpc>
              <a:buFontTx/>
              <a:buChar char="•"/>
            </a:pPr>
            <a:r>
              <a:rPr lang="en-US" altLang="zh-TW" sz="700"/>
              <a:t> In Fixed-interval  schedule, Rewards are given for time span, not for specific response. So  Such schedule does not clearly link performance and rewards</a:t>
            </a:r>
            <a:r>
              <a:rPr lang="zh-TW" altLang="en-US" sz="700"/>
              <a:t>。</a:t>
            </a:r>
          </a:p>
          <a:p>
            <a:pPr marL="228600" indent="-228600">
              <a:lnSpc>
                <a:spcPct val="90000"/>
              </a:lnSpc>
              <a:buFontTx/>
              <a:buChar char="•"/>
            </a:pPr>
            <a:r>
              <a:rPr lang="en-US" altLang="zh-TW" sz="1000"/>
              <a:t>Usually, </a:t>
            </a:r>
            <a:r>
              <a:rPr lang="en-US" altLang="zh-TW" sz="600"/>
              <a:t>variable schedule tends to lead to higher performance than fixed schdule.</a:t>
            </a:r>
          </a:p>
          <a:p>
            <a:pPr marL="228600" indent="-228600">
              <a:lnSpc>
                <a:spcPct val="90000"/>
              </a:lnSpc>
              <a:buFontTx/>
              <a:buChar char="•"/>
            </a:pPr>
            <a:endParaRPr lang="en-US" altLang="zh-TW" sz="700"/>
          </a:p>
          <a:p>
            <a:pPr marL="228600" indent="-228600">
              <a:lnSpc>
                <a:spcPct val="90000"/>
              </a:lnSpc>
              <a:buFontTx/>
              <a:buChar char="•"/>
            </a:pPr>
            <a:endParaRPr lang="en-US" altLang="zh-TW" sz="700"/>
          </a:p>
          <a:p>
            <a:pPr marL="228600" indent="-228600">
              <a:lnSpc>
                <a:spcPct val="90000"/>
              </a:lnSpc>
              <a:buFontTx/>
              <a:buChar char="•"/>
            </a:pPr>
            <a:endParaRPr lang="en-US" altLang="zh-TW" sz="700"/>
          </a:p>
          <a:p>
            <a:pPr marL="228600" indent="-228600">
              <a:lnSpc>
                <a:spcPct val="90000"/>
              </a:lnSpc>
              <a:buFontTx/>
              <a:buChar char="•"/>
            </a:pPr>
            <a:r>
              <a:rPr lang="en-US" altLang="zh-TW" sz="700"/>
              <a:t> </a:t>
            </a:r>
          </a:p>
          <a:p>
            <a:pPr marL="228600" indent="-228600">
              <a:lnSpc>
                <a:spcPct val="90000"/>
              </a:lnSpc>
            </a:pPr>
            <a:endParaRPr lang="en-US" altLang="zh-TW" sz="1000"/>
          </a:p>
          <a:p>
            <a:pPr marL="228600" indent="-228600">
              <a:lnSpc>
                <a:spcPct val="90000"/>
              </a:lnSpc>
              <a:buFontTx/>
              <a:buAutoNum type="arabicPeriod"/>
            </a:pPr>
            <a:endParaRPr lang="en-US" altLang="zh-TW" sz="1000"/>
          </a:p>
          <a:p>
            <a:pPr marL="228600" indent="-228600">
              <a:lnSpc>
                <a:spcPct val="90000"/>
              </a:lnSpc>
            </a:pPr>
            <a:endParaRPr lang="en-US" altLang="zh-TW" sz="10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2407B-AE45-4821-B6CA-8AEE00F5C848}" type="slidenum">
              <a:rPr lang="en-US" altLang="zh-TW"/>
              <a:pPr/>
              <a:t>66</a:t>
            </a:fld>
            <a:endParaRPr lang="en-US" altLang="zh-TW"/>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pPr marL="228600" indent="-228600"/>
            <a:endParaRPr kumimoji="0" lang="en-US" altLang="zh-TW">
              <a:solidFill>
                <a:srgbClr val="FFFFCC"/>
              </a:solidFill>
            </a:endParaRPr>
          </a:p>
          <a:p>
            <a:pPr marL="228600" indent="-228600">
              <a:buFontTx/>
              <a:buChar char="•"/>
            </a:pPr>
            <a:endParaRPr kumimoji="0" lang="en-US" altLang="zh-TW">
              <a:solidFill>
                <a:srgbClr val="FFFFCC"/>
              </a:solidFill>
            </a:endParaRPr>
          </a:p>
          <a:p>
            <a:pPr marL="228600" indent="-228600"/>
            <a:endParaRPr lang="en-US" altLang="zh-TW"/>
          </a:p>
          <a:p>
            <a:pPr marL="228600" indent="-228600"/>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BA31CB8-FBAF-460F-AF71-B4BC4837DDF5}" type="slidenum">
              <a:rPr lang="zh-TW" altLang="en-US"/>
              <a:pPr/>
              <a:t>8</a:t>
            </a:fld>
            <a:endParaRPr lang="en-US" altLang="zh-TW"/>
          </a:p>
        </p:txBody>
      </p:sp>
      <p:sp>
        <p:nvSpPr>
          <p:cNvPr id="376834" name="Rectangle 2"/>
          <p:cNvSpPr>
            <a:spLocks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CAC68-DE8A-4D68-931D-9B159CE7F339}" type="slidenum">
              <a:rPr lang="en-US" altLang="zh-TW"/>
              <a:pPr/>
              <a:t>67</a:t>
            </a:fld>
            <a:endParaRPr lang="en-US" altLang="zh-TW"/>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pPr marL="228600" indent="-228600"/>
            <a:endParaRPr kumimoji="0" lang="en-US" altLang="zh-TW"/>
          </a:p>
          <a:p>
            <a:pPr marL="228600" indent="-228600">
              <a:buFontTx/>
              <a:buChar char="•"/>
            </a:pPr>
            <a:endParaRPr kumimoji="0" lang="en-US" altLang="zh-TW"/>
          </a:p>
          <a:p>
            <a:pPr marL="228600" indent="-228600"/>
            <a:endParaRPr lang="en-US" altLang="zh-TW"/>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358047-04DA-45C8-978C-4133CA7BBC8D}" type="slidenum">
              <a:rPr lang="en-US" altLang="zh-TW"/>
              <a:pPr/>
              <a:t>68</a:t>
            </a:fld>
            <a:endParaRPr lang="en-US" altLang="zh-TW"/>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DF0805-3170-42EA-8649-C5396B64F833}" type="slidenum">
              <a:rPr lang="en-US"/>
              <a:pPr/>
              <a:t>69</a:t>
            </a:fld>
            <a:endParaRPr lang="en-U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As describe in the book…motivation can be define as…….</a:t>
            </a:r>
          </a:p>
          <a:p>
            <a:r>
              <a:rPr lang="en-US"/>
              <a:t>Here are three elements as the keys to understand it more….</a:t>
            </a:r>
          </a:p>
          <a:p>
            <a:r>
              <a:rPr lang="en-US"/>
              <a:t>1</a:t>
            </a:r>
            <a:r>
              <a:rPr lang="en-US" baseline="30000"/>
              <a:t>st</a:t>
            </a:r>
            <a:r>
              <a:rPr lang="en-US"/>
              <a:t>. Intensity that is concern with how hard a person tries</a:t>
            </a:r>
          </a:p>
          <a:p>
            <a:r>
              <a:rPr lang="en-US"/>
              <a:t>2</a:t>
            </a:r>
            <a:r>
              <a:rPr lang="en-US" baseline="30000"/>
              <a:t>nd</a:t>
            </a:r>
            <a:r>
              <a:rPr lang="en-US"/>
              <a:t> Direction: </a:t>
            </a:r>
            <a:r>
              <a:rPr lang="en-US" i="1"/>
              <a:t>channeled</a:t>
            </a:r>
            <a:r>
              <a:rPr lang="en-US"/>
              <a:t> </a:t>
            </a:r>
            <a:r>
              <a:rPr lang="en-US" i="1"/>
              <a:t>effort</a:t>
            </a:r>
            <a:r>
              <a:rPr lang="en-US"/>
              <a:t> to Organization benefit</a:t>
            </a:r>
          </a:p>
          <a:p>
            <a:r>
              <a:rPr lang="en-US"/>
              <a:t>3</a:t>
            </a:r>
            <a:r>
              <a:rPr lang="en-US" baseline="30000"/>
              <a:t>rd</a:t>
            </a:r>
            <a:r>
              <a:rPr lang="en-US"/>
              <a:t> Persistence: </a:t>
            </a:r>
            <a:r>
              <a:rPr lang="en-US" i="1"/>
              <a:t>measurement</a:t>
            </a:r>
            <a:r>
              <a:rPr lang="en-US"/>
              <a:t> of how long a person can maintain effort</a:t>
            </a:r>
          </a:p>
          <a:p>
            <a:endParaRPr lang="en-US"/>
          </a:p>
          <a:p>
            <a:r>
              <a:rPr lang="en-US"/>
              <a:t>Are there any additional explanations, prof. chen?</a:t>
            </a:r>
          </a:p>
          <a:p>
            <a:pPr lvl="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4892D-6CC1-40D9-A572-10EBD2A929FA}" type="slidenum">
              <a:rPr lang="en-US"/>
              <a:pPr/>
              <a:t>70</a:t>
            </a:fld>
            <a:endParaRPr 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t>There are a lot of theories as a classics theories and contemporaries ones.</a:t>
            </a:r>
          </a:p>
          <a:p>
            <a:r>
              <a:rPr lang="en-US" b="1"/>
              <a:t>The Classic theories are:</a:t>
            </a:r>
          </a:p>
          <a:p>
            <a:r>
              <a:rPr lang="en-US">
                <a:solidFill>
                  <a:srgbClr val="FF0066"/>
                </a:solidFill>
              </a:rPr>
              <a:t>Hierarchy of need &amp; ERG, by Abraham maslow’s the famous one and by Clayton Elderfer</a:t>
            </a:r>
          </a:p>
          <a:p>
            <a:r>
              <a:rPr lang="en-US"/>
              <a:t>Theory X and theory Y by Douglas Mc Gregor</a:t>
            </a:r>
          </a:p>
          <a:p>
            <a:r>
              <a:rPr lang="en-US">
                <a:solidFill>
                  <a:srgbClr val="FF0066"/>
                </a:solidFill>
              </a:rPr>
              <a:t>Two factor theory by Frederick Hezberg</a:t>
            </a:r>
          </a:p>
          <a:p>
            <a:r>
              <a:rPr lang="en-US" b="1"/>
              <a:t>Contemporary theories are:</a:t>
            </a:r>
          </a:p>
          <a:p>
            <a:r>
              <a:rPr lang="en-US">
                <a:solidFill>
                  <a:srgbClr val="FF0066"/>
                </a:solidFill>
              </a:rPr>
              <a:t>McClelland’s Theory of Needs by David McClelland</a:t>
            </a:r>
          </a:p>
          <a:p>
            <a:r>
              <a:rPr lang="en-US"/>
              <a:t>Cognitive evaluation theory by </a:t>
            </a:r>
          </a:p>
          <a:p>
            <a:r>
              <a:rPr lang="en-US">
                <a:solidFill>
                  <a:srgbClr val="0000FF"/>
                </a:solidFill>
              </a:rPr>
              <a:t>Goal setting theory </a:t>
            </a:r>
            <a:r>
              <a:rPr lang="en-US" i="1">
                <a:solidFill>
                  <a:srgbClr val="0000FF"/>
                </a:solidFill>
              </a:rPr>
              <a:t>by Edwin Locke</a:t>
            </a:r>
          </a:p>
          <a:p>
            <a:r>
              <a:rPr lang="en-US"/>
              <a:t>MBO Program by </a:t>
            </a:r>
          </a:p>
          <a:p>
            <a:r>
              <a:rPr lang="en-US"/>
              <a:t>Self efficacy theory </a:t>
            </a:r>
            <a:r>
              <a:rPr lang="en-US" sz="700"/>
              <a:t>by Albert Bandura</a:t>
            </a:r>
            <a:r>
              <a:rPr lang="en-US"/>
              <a:t> </a:t>
            </a:r>
          </a:p>
          <a:p>
            <a:r>
              <a:rPr lang="en-US">
                <a:solidFill>
                  <a:srgbClr val="FF6600"/>
                </a:solidFill>
              </a:rPr>
              <a:t>Reinforcement theory by </a:t>
            </a:r>
          </a:p>
          <a:p>
            <a:r>
              <a:rPr lang="en-US">
                <a:solidFill>
                  <a:schemeClr val="folHlink"/>
                </a:solidFill>
              </a:rPr>
              <a:t>Equity theory by </a:t>
            </a:r>
            <a:r>
              <a:rPr lang="en-US" i="1">
                <a:solidFill>
                  <a:schemeClr val="folHlink"/>
                </a:solidFill>
              </a:rPr>
              <a:t>J. Stacy Adams</a:t>
            </a:r>
            <a:endParaRPr lang="en-US">
              <a:solidFill>
                <a:schemeClr val="folHlink"/>
              </a:solidFill>
            </a:endParaRPr>
          </a:p>
          <a:p>
            <a:r>
              <a:rPr lang="en-US">
                <a:solidFill>
                  <a:schemeClr val="bg2"/>
                </a:solidFill>
              </a:rPr>
              <a:t>Expectancy theory by Victor Vroom</a:t>
            </a:r>
          </a:p>
          <a:p>
            <a:endParaRPr lang="en-US">
              <a:solidFill>
                <a:schemeClr val="bg2"/>
              </a:solidFill>
            </a:endParaRPr>
          </a:p>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DAC2D-378D-49E0-B75A-E3C792082ACC}" type="slidenum">
              <a:rPr lang="en-US"/>
              <a:pPr/>
              <a:t>71</a:t>
            </a:fld>
            <a:endParaRPr 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pPr marL="228600" indent="-228600"/>
            <a:r>
              <a:rPr lang="en-US"/>
              <a:t>Maslow hypothesized that within every human being exists hierarchy of five needs that describe from lower order needs to higher order needs, are:</a:t>
            </a:r>
          </a:p>
          <a:p>
            <a:pPr marL="228600" indent="-228600">
              <a:buFontTx/>
              <a:buAutoNum type="arabicPeriod"/>
            </a:pPr>
            <a:r>
              <a:rPr lang="en-US" b="1"/>
              <a:t>Physiological</a:t>
            </a:r>
            <a:r>
              <a:rPr lang="en-US"/>
              <a:t> included hunger, thirst, shelter sex, and other bodily needs</a:t>
            </a:r>
          </a:p>
          <a:p>
            <a:pPr marL="228600" indent="-228600">
              <a:buFontTx/>
              <a:buAutoNum type="arabicPeriod"/>
            </a:pPr>
            <a:r>
              <a:rPr lang="en-US" b="1"/>
              <a:t>Safety</a:t>
            </a:r>
            <a:r>
              <a:rPr lang="en-US"/>
              <a:t> include security and protection from physical and emotion harm</a:t>
            </a:r>
          </a:p>
          <a:p>
            <a:pPr marL="228600" indent="-228600">
              <a:buFontTx/>
              <a:buAutoNum type="arabicPeriod"/>
            </a:pPr>
            <a:r>
              <a:rPr lang="en-US" b="1"/>
              <a:t>Social</a:t>
            </a:r>
            <a:r>
              <a:rPr lang="en-US"/>
              <a:t> include affection, belongingness acceptances, and friendship</a:t>
            </a:r>
          </a:p>
          <a:p>
            <a:pPr marL="228600" indent="-228600">
              <a:buFontTx/>
              <a:buAutoNum type="arabicPeriod"/>
            </a:pPr>
            <a:r>
              <a:rPr lang="en-US" b="1"/>
              <a:t>Esteem </a:t>
            </a:r>
            <a:r>
              <a:rPr lang="en-US"/>
              <a:t>include internal esteem factor such as self respect, autonomy, and achievement. And external esteem factor such as status, recognition, and attention</a:t>
            </a:r>
          </a:p>
          <a:p>
            <a:pPr marL="228600" indent="-228600">
              <a:buFontTx/>
              <a:buAutoNum type="arabicPeriod"/>
            </a:pPr>
            <a:r>
              <a:rPr lang="en-US" b="1"/>
              <a:t>self actualization </a:t>
            </a:r>
            <a:r>
              <a:rPr lang="en-US"/>
              <a:t>the drive to become what on is capable of becoming, includes growth, achieving one’s potential, and self fulfillment</a:t>
            </a:r>
          </a:p>
          <a:p>
            <a:pPr marL="228600" indent="-228600"/>
            <a:endParaRPr lang="en-US"/>
          </a:p>
          <a:p>
            <a:pPr marL="228600" indent="-228600"/>
            <a:r>
              <a:rPr lang="en-US"/>
              <a:t>He said that, If one want to motivate anyone else we need to understand what level of the hierarchy that person is currently on and focus on satisfying the need at or above that level</a:t>
            </a:r>
          </a:p>
          <a:p>
            <a:pPr marL="228600" indent="-228600"/>
            <a:r>
              <a:rPr lang="en-US"/>
              <a:t>This concept has received in wide application recognition among practicing managers. But Clayton Alderfer said that maslow’s concept failured in any study describe an inadequate conceptualization which is not readily facilitate the development of operation indicators and the initial of maslow’s theory which was not specifically aimed toward organizational setting.</a:t>
            </a:r>
          </a:p>
          <a:p>
            <a:pPr marL="228600" indent="-228600"/>
            <a:endParaRPr lang="en-US"/>
          </a:p>
          <a:p>
            <a:pPr marL="228600" indent="-228600"/>
            <a:endParaRPr lang="en-US"/>
          </a:p>
          <a:p>
            <a:pPr marL="228600" indent="-228600"/>
            <a:endParaRPr lang="en-US"/>
          </a:p>
          <a:p>
            <a:pPr marL="228600" indent="-228600"/>
            <a:endParaRPr lang="en-US" b="1"/>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470BC9-5DCE-4526-BAE5-90F00F93E950}" type="slidenum">
              <a:rPr lang="en-US"/>
              <a:pPr/>
              <a:t>72</a:t>
            </a:fld>
            <a:endParaRPr 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sz="1100"/>
              <a:t>Alderfer base on his research show that Maslow hierarchy compare to ERG, for examples, the scale for assessing the maslow construct other than self actualization did not emerge with consistent clarity un any of studies. Effort to measure ‘lower order needs showed no regular pattern of reliability or validity.</a:t>
            </a:r>
          </a:p>
          <a:p>
            <a:r>
              <a:rPr lang="en-US" sz="1100"/>
              <a:t>He attempted to rework Maslow’s need hierarchy to align it more closely with empirical research, he propose ERG Concept that grouping Maslow need into Core Need:</a:t>
            </a:r>
          </a:p>
          <a:p>
            <a:pPr>
              <a:buFont typeface="Wingdings" pitchFamily="2" charset="2"/>
              <a:buChar char="Ø"/>
            </a:pPr>
            <a:r>
              <a:rPr lang="en-US" sz="1100"/>
              <a:t>Existence (similiar to maslow’s Physiological and safety need). Existence need include all of the various physiological and material desire; for example, the classic drives of hunger and thirst as wel as other material needs like work related pay, fringe benefit, and physical safety. It also characterized first by the goal of obtaining am aterial substance and second b a person’s frustration tending to be correlated with another person frustrations, when resources are limited.</a:t>
            </a:r>
          </a:p>
          <a:p>
            <a:pPr>
              <a:buFont typeface="Wingdings" pitchFamily="2" charset="2"/>
              <a:buChar char="Ø"/>
            </a:pPr>
            <a:r>
              <a:rPr lang="en-US" sz="1100"/>
              <a:t>Relatedness (similiar to maslow’s Social and status needs). Relatedness can characterized by mutual sharing of thought and feeling. The basic quality of relatedness needs is different from existence needs because it cannot be satisfied without mutuality. </a:t>
            </a:r>
          </a:p>
          <a:p>
            <a:pPr>
              <a:buFont typeface="Wingdings" pitchFamily="2" charset="2"/>
              <a:buChar char="Ø"/>
            </a:pPr>
            <a:r>
              <a:rPr lang="en-US" sz="1100"/>
              <a:t>Growth (similiar to maslow’s esteem needs and self actualization). Growth needs include desire of a person to have creative and productive effects upon him self and upon his environment. </a:t>
            </a:r>
          </a:p>
          <a:p>
            <a:pPr>
              <a:buFont typeface="Wingdings" pitchFamily="2" charset="2"/>
              <a:buNone/>
            </a:pPr>
            <a:endParaRPr lang="en-US" sz="1100"/>
          </a:p>
          <a:p>
            <a:pPr>
              <a:buFont typeface="Wingdings" pitchFamily="2" charset="2"/>
              <a:buNone/>
            </a:pPr>
            <a:r>
              <a:rPr lang="en-US" sz="1100"/>
              <a:t>Alderfer also assumed that there is no rigid hierarchy as in Maslow’s, person can be on a growth needs even though existence or relatedness are not satisfied yet</a:t>
            </a:r>
          </a:p>
          <a:p>
            <a:pPr>
              <a:buFont typeface="Wingdings" pitchFamily="2" charset="2"/>
              <a:buNone/>
            </a:pPr>
            <a:endParaRPr lang="en-US" sz="1100"/>
          </a:p>
          <a:p>
            <a:endParaRPr lang="en-US" sz="11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AA490F-D193-4E87-BB6B-24B4DABAC169}" type="slidenum">
              <a:rPr lang="en-US"/>
              <a:pPr/>
              <a:t>73</a:t>
            </a:fld>
            <a:endParaRPr lang="en-U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pPr marL="228600" indent="-228600"/>
            <a:r>
              <a:rPr lang="en-US"/>
              <a:t>Other than maslow and alderfer, Douglas McGregor proposed view of human being distinctly label theory X basically tend to negative view of human being such as the assumption that employees dislike work, are lazy, dislike responsibilities, and must be coerced to perform</a:t>
            </a:r>
          </a:p>
          <a:p>
            <a:pPr marL="228600" indent="-228600"/>
            <a:r>
              <a:rPr lang="en-US"/>
              <a:t>and theory Y that basically positive view one such as the assumption that employees like work, are creative, seek responsibilities, and can exercise self-direction</a:t>
            </a:r>
          </a:p>
          <a:p>
            <a:pPr marL="228600" indent="-228600"/>
            <a:endParaRPr lang="en-US"/>
          </a:p>
          <a:p>
            <a:pPr marL="228600" indent="-228600"/>
            <a:r>
              <a:rPr lang="en-US"/>
              <a:t>They are four assumption under theory X that held by managers as </a:t>
            </a:r>
            <a:r>
              <a:rPr lang="en-US">
                <a:sym typeface="Wingdings" pitchFamily="2" charset="2"/>
              </a:rPr>
              <a:t>Lower order need dominate individuals</a:t>
            </a:r>
            <a:r>
              <a:rPr lang="en-US"/>
              <a:t>, and four positive assumption under theory Y as </a:t>
            </a:r>
            <a:r>
              <a:rPr lang="en-US">
                <a:sym typeface="Wingdings" pitchFamily="2" charset="2"/>
              </a:rPr>
              <a:t>higher order need dominate individuals.</a:t>
            </a:r>
          </a:p>
          <a:p>
            <a:pPr marL="228600" indent="-228600"/>
            <a:r>
              <a:rPr lang="en-US">
                <a:sym typeface="Wingdings" pitchFamily="2" charset="2"/>
              </a:rPr>
              <a:t>Unfortunately, </a:t>
            </a:r>
            <a:r>
              <a:rPr lang="en-US"/>
              <a:t>there is no evidences to confirm that either set of assumptions is valid or the accepting theory Y assumption and altering one actions accordingly with lead to more motivator workers, and  Empirical support is lacking for theory X and theory Y</a:t>
            </a:r>
          </a:p>
          <a:p>
            <a:pPr marL="228600" indent="-228600"/>
            <a:endParaRPr lang="en-US">
              <a:sym typeface="Wingdings" pitchFamily="2" charset="2"/>
            </a:endParaRPr>
          </a:p>
          <a:p>
            <a:pPr marL="228600" indent="-228600"/>
            <a:r>
              <a:rPr lang="en-US"/>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52568-911B-4EF6-B6C1-B492D5D6CA60}" type="slidenum">
              <a:rPr lang="en-US"/>
              <a:pPr/>
              <a:t>74</a:t>
            </a:fld>
            <a:endParaRPr 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In the belief that an individual’s relation to work is basic and that one’s attitude toward work can very well determine success or failure, Frederick Hezberg propose two factor theory called motivation hygiene theory.</a:t>
            </a:r>
          </a:p>
          <a:p>
            <a:endParaRPr lang="en-US"/>
          </a:p>
          <a:p>
            <a:r>
              <a:rPr lang="en-US"/>
              <a:t>Hygiene factor: factors such as company policy and administration, supervision and salary – that when adequate in a job, placate worker. When  these factor inadequate people will not be satisfied.</a:t>
            </a:r>
          </a:p>
          <a:p>
            <a:pPr>
              <a:buClr>
                <a:srgbClr val="FF0066"/>
              </a:buClr>
            </a:pPr>
            <a:endParaRPr lang="en-US"/>
          </a:p>
          <a:p>
            <a:pPr>
              <a:buClr>
                <a:srgbClr val="FF0066"/>
              </a:buClr>
            </a:pPr>
            <a:r>
              <a:rPr lang="en-US"/>
              <a:t>He also assume that job categories that felt Good or bad are:</a:t>
            </a:r>
          </a:p>
          <a:p>
            <a:pPr lvl="1">
              <a:buClr>
                <a:srgbClr val="0000FF"/>
              </a:buClr>
              <a:buFontTx/>
              <a:buChar char="•"/>
            </a:pPr>
            <a:r>
              <a:rPr lang="en-US"/>
              <a:t>Felt Good: attributed by intrinsic factors (achievement, recognition, responsibility, advancement) </a:t>
            </a:r>
            <a:r>
              <a:rPr lang="en-US">
                <a:sym typeface="Wingdings" pitchFamily="2" charset="2"/>
              </a:rPr>
              <a:t> related to job satisfaction</a:t>
            </a:r>
            <a:endParaRPr lang="en-US"/>
          </a:p>
          <a:p>
            <a:pPr lvl="1">
              <a:buClr>
                <a:srgbClr val="0000FF"/>
              </a:buClr>
              <a:buFontTx/>
              <a:buChar char="•"/>
            </a:pPr>
            <a:r>
              <a:rPr lang="en-US"/>
              <a:t>Felt bad: cited by extrinsic factors (company policy, supervision, pay, working conditions) </a:t>
            </a:r>
            <a:r>
              <a:rPr lang="en-US">
                <a:sym typeface="Wingdings" pitchFamily="2" charset="2"/>
              </a:rPr>
              <a:t> dissatisfaction</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068A0-0160-4CD2-955F-F687CE2BF887}" type="slidenum">
              <a:rPr lang="en-US"/>
              <a:pPr/>
              <a:t>75</a:t>
            </a:fld>
            <a:endParaRPr 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pPr>
              <a:buClr>
                <a:srgbClr val="FF0066"/>
              </a:buClr>
            </a:pPr>
            <a:r>
              <a:rPr lang="en-US"/>
              <a:t>And Opposite of satisfaction is not dissatisfaction (as was traditionally believed)</a:t>
            </a:r>
          </a:p>
          <a:p>
            <a:pPr lvl="1">
              <a:buClr>
                <a:srgbClr val="0000FF"/>
              </a:buClr>
            </a:pPr>
            <a:r>
              <a:rPr lang="en-US"/>
              <a:t>Motivators: satisfaction to no satisfaction</a:t>
            </a:r>
          </a:p>
          <a:p>
            <a:pPr lvl="1">
              <a:buClr>
                <a:srgbClr val="0000FF"/>
              </a:buClr>
            </a:pPr>
            <a:r>
              <a:rPr lang="en-US"/>
              <a:t>Hygiene :no dissatisfaction to dissatisfaction</a:t>
            </a:r>
          </a:p>
          <a:p>
            <a:endParaRPr lang="en-US"/>
          </a:p>
          <a:p>
            <a:r>
              <a:rPr lang="en-US"/>
              <a:t>Finding in the application, Edmun S. boe, Management Advisory Service director 1970, said that deserve attention of anyone concern about the future of American business and few managers unfamiliar with herzberg’s recommendations</a:t>
            </a:r>
          </a:p>
          <a:p>
            <a:endParaRPr lang="en-US"/>
          </a:p>
          <a:p>
            <a:r>
              <a:rPr lang="en-US"/>
              <a:t>There were any criticism of this concept include The procedure limited by its methodology, Reliability is questioned</a:t>
            </a:r>
          </a:p>
          <a:p>
            <a:r>
              <a:rPr lang="en-US"/>
              <a:t>No overall measure of satisfaction utilized, Inconsistent with previous research, and Assume and methodology is not relevant.</a:t>
            </a:r>
          </a:p>
          <a:p>
            <a:endParaRPr lang="en-US"/>
          </a:p>
          <a:p>
            <a:endParaRPr lang="en-US"/>
          </a:p>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2E752-6CAE-40A4-A211-A063DCF375E5}" type="slidenum">
              <a:rPr lang="en-US"/>
              <a:pPr/>
              <a:t>76</a:t>
            </a:fld>
            <a:endParaRPr lang="en-U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t>Ok. Before we move to the next point of motivation theory. We’ll ask you for pay attention for a minutes.</a:t>
            </a:r>
          </a:p>
          <a:p>
            <a:endParaRPr lang="en-US"/>
          </a:p>
          <a:p>
            <a:r>
              <a:rPr lang="en-US"/>
              <a:t>What happened on this story….</a:t>
            </a:r>
          </a:p>
          <a:p>
            <a:r>
              <a:rPr lang="en-US"/>
              <a:t>What make all the runner stop and then help one of their competitor….</a:t>
            </a:r>
          </a:p>
          <a:p>
            <a:r>
              <a:rPr lang="en-US"/>
              <a:t>Are there any motivation inside?</a:t>
            </a:r>
          </a:p>
          <a:p>
            <a:endParaRPr lang="en-US"/>
          </a:p>
          <a:p>
            <a:r>
              <a:rPr lang="en-US"/>
              <a:t>Ok, lets continue…just keep inside your heart….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0253B3F-0FEF-49CD-8761-C0B3E0E447D5}" type="slidenum">
              <a:rPr lang="zh-TW" altLang="en-US"/>
              <a:pPr/>
              <a:t>14</a:t>
            </a:fld>
            <a:endParaRPr lang="en-US" altLang="zh-TW"/>
          </a:p>
        </p:txBody>
      </p:sp>
      <p:sp>
        <p:nvSpPr>
          <p:cNvPr id="377858" name="Rectangle 2"/>
          <p:cNvSpPr>
            <a:spLocks noChangeArrowheads="1" noTextEdit="1"/>
          </p:cNvSpPr>
          <p:nvPr>
            <p:ph type="sldImg"/>
          </p:nvPr>
        </p:nvSpPr>
        <p:spPr>
          <a:ln/>
        </p:spPr>
      </p:sp>
      <p:sp>
        <p:nvSpPr>
          <p:cNvPr id="377859" name="Rectangle 3"/>
          <p:cNvSpPr>
            <a:spLocks noGrp="1" noChangeArrowheads="1"/>
          </p:cNvSpPr>
          <p:nvPr>
            <p:ph type="body" idx="1"/>
          </p:nvPr>
        </p:nvSpPr>
        <p:spPr/>
        <p:txBody>
          <a:bodyPr/>
          <a:lstStyle/>
          <a:p>
            <a:r>
              <a:rPr lang="en-US" altLang="zh-TW"/>
              <a:t>Measurement Carefully cause of:</a:t>
            </a:r>
          </a:p>
          <a:p>
            <a:pPr>
              <a:buFontTx/>
              <a:buChar char="•"/>
            </a:pPr>
            <a:r>
              <a:rPr lang="en-US" altLang="zh-TW"/>
              <a:t>Why</a:t>
            </a:r>
          </a:p>
          <a:p>
            <a:pPr>
              <a:buFontTx/>
              <a:buChar char="•"/>
            </a:pPr>
            <a:r>
              <a:rPr lang="en-US" altLang="zh-TW"/>
              <a:t>Who</a:t>
            </a:r>
          </a:p>
          <a:p>
            <a:pPr>
              <a:buFontTx/>
              <a:buChar char="•"/>
            </a:pPr>
            <a:r>
              <a:rPr lang="en-US" altLang="zh-TW"/>
              <a:t>What</a:t>
            </a:r>
          </a:p>
          <a:p>
            <a:pPr>
              <a:buFontTx/>
              <a:buChar char="•"/>
            </a:pPr>
            <a:r>
              <a:rPr lang="en-US" altLang="zh-TW"/>
              <a:t>Where</a:t>
            </a:r>
          </a:p>
          <a:p>
            <a:pPr>
              <a:buFontTx/>
              <a:buChar char="•"/>
            </a:pPr>
            <a:r>
              <a:rPr lang="en-US" altLang="zh-TW"/>
              <a:t>When</a:t>
            </a:r>
          </a:p>
          <a:p>
            <a:pPr>
              <a:buFontTx/>
              <a:buChar char="•"/>
            </a:pPr>
            <a:r>
              <a:rPr lang="en-US" altLang="zh-TW"/>
              <a:t>Position</a:t>
            </a:r>
          </a:p>
          <a:p>
            <a:r>
              <a:rPr lang="en-US" altLang="zh-TW"/>
              <a:t>Note to personality research</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2D349-0F83-4001-83C6-F0ECC1B098D4}" type="slidenum">
              <a:rPr lang="en-US"/>
              <a:pPr/>
              <a:t>77</a:t>
            </a:fld>
            <a:endParaRPr lang="en-U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pPr marL="228600" indent="-228600"/>
            <a:r>
              <a:rPr lang="en-US" sz="1400"/>
              <a:t>McClelland state on his theory that that achievement, power, and affiliation are three important needs that help explain motivation </a:t>
            </a:r>
          </a:p>
          <a:p>
            <a:pPr marL="228600" indent="-228600">
              <a:buFontTx/>
              <a:buAutoNum type="arabicPeriod"/>
            </a:pPr>
            <a:r>
              <a:rPr lang="en-US" sz="1400"/>
              <a:t>Achievement, drive to excel, to achieve in relation to set of standards, to strive to success. It showed in high behavior such as…</a:t>
            </a:r>
          </a:p>
          <a:p>
            <a:pPr marL="228600" indent="-228600">
              <a:buFontTx/>
              <a:buAutoNum type="arabicPeriod"/>
            </a:pPr>
            <a:r>
              <a:rPr lang="en-US" sz="1400"/>
              <a:t>Power, needed to make others behave in a way that they would no have behave otherwise . It showed in high behavior such as…</a:t>
            </a:r>
          </a:p>
          <a:p>
            <a:pPr marL="228600" indent="-228600">
              <a:buFontTx/>
              <a:buAutoNum type="arabicPeriod"/>
            </a:pPr>
            <a:r>
              <a:rPr lang="en-US" sz="1400"/>
              <a:t>Affiliation, the desire for friendly and close interpersonal relationship . It showed in high behavior such as…</a:t>
            </a:r>
          </a:p>
          <a:p>
            <a:pPr marL="228600" indent="-228600"/>
            <a:endParaRPr lang="en-US" sz="1400"/>
          </a:p>
          <a:p>
            <a:pPr marL="228600" indent="-228600"/>
            <a:r>
              <a:rPr lang="en-US" sz="1400"/>
              <a:t>On the application this concept, appropriate for present historical period (Lorenz J Finison) and Significant in the aggregate production function (Katherine Freeman)</a:t>
            </a:r>
          </a:p>
          <a:p>
            <a:pPr marL="228600" indent="-228600"/>
            <a:r>
              <a:rPr lang="en-US" sz="1400"/>
              <a:t>And critics for this concept are Crossing the conventional boundaries of the social science disciplines is a </a:t>
            </a:r>
            <a:r>
              <a:rPr lang="en-US" sz="1400" i="1"/>
              <a:t>salutary</a:t>
            </a:r>
            <a:r>
              <a:rPr lang="en-US" sz="1400"/>
              <a:t> practice. If economists are to take McClelland's hypothesis seriously, however, it must have sturdier and more objective support than McClelland has managed to provide. Said SAYRE P. SCHATZ</a:t>
            </a:r>
          </a:p>
          <a:p>
            <a:pPr marL="228600" indent="-228600"/>
            <a:endParaRPr lang="en-US" sz="14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D8FCE-6BD0-450F-99C0-54E050E49EFA}" type="slidenum">
              <a:rPr lang="en-US"/>
              <a:pPr/>
              <a:t>78</a:t>
            </a:fld>
            <a:endParaRPr 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sz="1400" b="1"/>
              <a:t>Cognitive evaluation theory</a:t>
            </a:r>
            <a:br>
              <a:rPr lang="en-US" sz="1400" b="1"/>
            </a:br>
            <a:r>
              <a:rPr lang="en-US" sz="1400"/>
              <a:t>Historically motivation theorist assumed that intrinsic motivators were independent of extrinsic ones</a:t>
            </a:r>
            <a:r>
              <a:rPr lang="en-US" sz="1400" b="1"/>
              <a:t> but </a:t>
            </a:r>
            <a:r>
              <a:rPr lang="en-US" sz="1400"/>
              <a:t>this theory state that allocating extrinsic rewards for behavior that had been previously intrinsically rewarding tends to decrease the overall level motivation.</a:t>
            </a:r>
          </a:p>
          <a:p>
            <a:r>
              <a:rPr lang="en-US" sz="1400"/>
              <a:t>Why? Because the Individual experiences loss of control over his or her own behavior, so that the previous intrinsic motivation diminishes.</a:t>
            </a:r>
          </a:p>
          <a:p>
            <a:r>
              <a:rPr lang="en-US" sz="1400"/>
              <a:t>Elimination extrinsic rewards can produce a shift perception of why some one of doing a task (focusing someone to verbal rewards than the task)</a:t>
            </a:r>
          </a:p>
          <a:p>
            <a:r>
              <a:rPr lang="en-US" sz="1400"/>
              <a:t>Recent theory of Cognitive evaluation theory is Self concordance are the degree to which a person’s reasons for pursuing a goal is consistence with the person’s interests and core values. Pursued goal as an intrinsic reason more satisfied and Pursued goal as an extrinsic reason less happy or meaningful</a:t>
            </a:r>
          </a:p>
          <a:p>
            <a:endParaRPr lang="en-US" sz="1400"/>
          </a:p>
          <a:p>
            <a:endParaRPr lang="en-US" sz="14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2D436B-99B8-4370-89A1-62D81A05CD30}" type="slidenum">
              <a:rPr lang="en-US"/>
              <a:pPr/>
              <a:t>79</a:t>
            </a:fld>
            <a:endParaRPr lang="en-US"/>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pPr marL="228600" indent="-228600"/>
            <a:r>
              <a:rPr lang="en-US"/>
              <a:t>Edwin Locke in the late 1960’s proposed that intentions to work to ward goal are a major of work motivation. Because the Goals tell/guide what needs to be done and how much effort will need to be expended.</a:t>
            </a:r>
          </a:p>
          <a:p>
            <a:pPr marL="228600" indent="-228600"/>
            <a:r>
              <a:rPr lang="en-US"/>
              <a:t>With Difficult Goals </a:t>
            </a:r>
          </a:p>
          <a:p>
            <a:pPr marL="228600" indent="-228600">
              <a:buFontTx/>
              <a:buAutoNum type="arabicPeriod"/>
            </a:pPr>
            <a:r>
              <a:rPr lang="en-US"/>
              <a:t>direct attention (focus) to the task at hand and away from irrelevant distraction </a:t>
            </a:r>
          </a:p>
          <a:p>
            <a:pPr marL="228600" indent="-228600">
              <a:buFontTx/>
              <a:buAutoNum type="arabicPeriod"/>
            </a:pPr>
            <a:r>
              <a:rPr lang="en-US"/>
              <a:t>energize to work harder</a:t>
            </a:r>
          </a:p>
          <a:p>
            <a:pPr marL="228600" indent="-228600">
              <a:buFontTx/>
              <a:buAutoNum type="arabicPeriod"/>
            </a:pPr>
            <a:r>
              <a:rPr lang="en-US"/>
              <a:t>persist in trying to attain them</a:t>
            </a:r>
          </a:p>
          <a:p>
            <a:pPr marL="228600" indent="-228600">
              <a:buFontTx/>
              <a:buAutoNum type="arabicPeriod"/>
            </a:pPr>
            <a:r>
              <a:rPr lang="en-US"/>
              <a:t>lead to discover strategies performing task (more) effectively</a:t>
            </a:r>
          </a:p>
          <a:p>
            <a:pPr marL="228600" indent="-228600"/>
            <a:r>
              <a:rPr lang="en-US"/>
              <a:t>With feedback</a:t>
            </a:r>
          </a:p>
          <a:p>
            <a:pPr marL="228600" indent="-228600">
              <a:buFontTx/>
              <a:buChar char="•"/>
            </a:pPr>
            <a:r>
              <a:rPr lang="en-US"/>
              <a:t>People will do better</a:t>
            </a:r>
          </a:p>
          <a:p>
            <a:pPr marL="228600" indent="-228600"/>
            <a:r>
              <a:rPr lang="en-US"/>
              <a:t>Performance (-goal relation factor) influenced</a:t>
            </a:r>
          </a:p>
          <a:p>
            <a:pPr marL="228600" indent="-228600">
              <a:buFontTx/>
              <a:buChar char="•"/>
            </a:pPr>
            <a:r>
              <a:rPr lang="en-US"/>
              <a:t>Goal commitment (behaviorally an individual believe can achieve and want to achieve)</a:t>
            </a:r>
          </a:p>
          <a:p>
            <a:pPr marL="228600" indent="-228600">
              <a:buFontTx/>
              <a:buChar char="•"/>
            </a:pPr>
            <a:r>
              <a:rPr lang="en-US"/>
              <a:t>Task characteristics (the goal have more substantial effect when the task are simple rather than complex, well-learned rather than novel, and independent rather than interdependent)</a:t>
            </a:r>
          </a:p>
          <a:p>
            <a:pPr marL="228600" indent="-228600">
              <a:buFontTx/>
              <a:buChar char="•"/>
            </a:pPr>
            <a:r>
              <a:rPr lang="en-US"/>
              <a:t>National culture (this theory well adapted to country like US and Canada, because it’s key components align reasonably well with north American culture.</a:t>
            </a:r>
          </a:p>
          <a:p>
            <a:pPr marL="228600" indent="-228600"/>
            <a:endParaRPr lang="en-US"/>
          </a:p>
          <a:p>
            <a:pPr marL="228600" indent="-228600"/>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997A87-7B2C-4A0B-B6A3-FD83E8A463FD}" type="slidenum">
              <a:rPr lang="en-US"/>
              <a:pPr/>
              <a:t>80</a:t>
            </a:fld>
            <a:endParaRPr 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sz="1400"/>
              <a:t>Installing an MBO is the answer of how do make a goal setting operationally. It was a program that encompasses specific goals, participatively sets, for an explicit time period, with feedback on goal progress.</a:t>
            </a:r>
          </a:p>
          <a:p>
            <a:r>
              <a:rPr lang="en-US" sz="1400"/>
              <a:t>It translate and cascade the organization objectives to the individual level. MBO provides specific personal performance objectives.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F2BF42-09D4-44DD-9FFA-FA543DE3CAA8}" type="slidenum">
              <a:rPr lang="en-US"/>
              <a:pPr/>
              <a:t>81</a:t>
            </a:fld>
            <a:endParaRPr 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t>There are four ingredients common to MBO Program</a:t>
            </a:r>
          </a:p>
          <a:p>
            <a:pPr lvl="1"/>
            <a:r>
              <a:rPr lang="en-US"/>
              <a:t>Goal specificity</a:t>
            </a:r>
          </a:p>
          <a:p>
            <a:pPr lvl="1"/>
            <a:r>
              <a:rPr lang="en-US"/>
              <a:t>Decision making participation</a:t>
            </a:r>
          </a:p>
          <a:p>
            <a:pPr lvl="1"/>
            <a:r>
              <a:rPr lang="en-US"/>
              <a:t>Explicit time period</a:t>
            </a:r>
          </a:p>
          <a:p>
            <a:pPr lvl="1"/>
            <a:r>
              <a:rPr lang="en-US"/>
              <a:t>Performance Feedback</a:t>
            </a:r>
          </a:p>
          <a:p>
            <a:r>
              <a:rPr lang="en-US"/>
              <a:t>Or also we know about SMART of goal (specific, Measurable, Achievable, Realistic and Time frame)</a:t>
            </a:r>
          </a:p>
          <a:p>
            <a:endParaRPr lang="en-US"/>
          </a:p>
          <a:p>
            <a:r>
              <a:rPr lang="en-US"/>
              <a:t>Although MBO applied in many company distribute in many countries, MBO may not work because of</a:t>
            </a:r>
          </a:p>
          <a:p>
            <a:pPr lvl="1"/>
            <a:r>
              <a:rPr lang="en-US"/>
              <a:t>Unrealistic expectation</a:t>
            </a:r>
          </a:p>
          <a:p>
            <a:pPr lvl="1"/>
            <a:r>
              <a:rPr lang="en-US"/>
              <a:t>Top Manager’s Commitment lack</a:t>
            </a:r>
          </a:p>
          <a:p>
            <a:pPr lvl="1"/>
            <a:r>
              <a:rPr lang="en-US"/>
              <a:t>Reward allocation Inability or unwillingness </a:t>
            </a:r>
          </a:p>
          <a:p>
            <a:pPr lvl="1"/>
            <a:r>
              <a:rPr lang="en-US"/>
              <a:t>Cultural incompatibilities (example in Fujitsu Japan. Management found it didn’t fit well with the Japanese culture’s emphasis on minimizing risk and emphasizing long term goals)</a:t>
            </a:r>
          </a:p>
          <a:p>
            <a:pPr lvl="1"/>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6C726-E963-4F2C-BB44-2BDA103FA8FE}" type="slidenum">
              <a:rPr lang="en-US"/>
              <a:pPr/>
              <a:t>82</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Arousal; pesta besar sampe mabuk (exploding balon by blowing it)</a:t>
            </a:r>
          </a:p>
          <a:p>
            <a:r>
              <a:rPr lang="en-US"/>
              <a:t>If some one ask you “hi, look at the three, my cat is over there. Its so high, I’ll take my cat but I can’t. Can you do it for me”</a:t>
            </a:r>
          </a:p>
          <a:p>
            <a:r>
              <a:rPr lang="en-US"/>
              <a:t>If your answer “ no problem, I can do it”</a:t>
            </a:r>
          </a:p>
          <a:p>
            <a:r>
              <a:rPr lang="en-US"/>
              <a:t>It mean you have high level of self efficacy. High Level self efficacy: more confidence, try harder to master the challenge, seem to respond to negative feedback with increased effort and motivation But Low level self efficacy: more likely to lessen effort when given negative feedback or give up altogether</a:t>
            </a:r>
          </a:p>
          <a:p>
            <a:r>
              <a:rPr lang="en-US"/>
              <a:t>To Increasing Self Efficacy, Albert bandura argues that there are four ways, are:</a:t>
            </a:r>
          </a:p>
          <a:p>
            <a:pPr lvl="1">
              <a:buFontTx/>
              <a:buChar char="•"/>
            </a:pPr>
            <a:r>
              <a:rPr lang="en-US">
                <a:solidFill>
                  <a:schemeClr val="hlink"/>
                </a:solidFill>
              </a:rPr>
              <a:t>Enactive mastery (gaining relevant experience with the task or job, “if I could do that I’ll be able to do that again”)</a:t>
            </a:r>
          </a:p>
          <a:p>
            <a:pPr lvl="1">
              <a:buFontTx/>
              <a:buChar char="•"/>
            </a:pPr>
            <a:r>
              <a:rPr lang="en-US">
                <a:solidFill>
                  <a:schemeClr val="hlink"/>
                </a:solidFill>
              </a:rPr>
              <a:t>Vicarious modeling (seeing similar, “she could pass the exams, I can do it”)</a:t>
            </a:r>
          </a:p>
          <a:p>
            <a:pPr lvl="1">
              <a:buFontTx/>
              <a:buChar char="•"/>
            </a:pPr>
            <a:r>
              <a:rPr lang="en-US">
                <a:solidFill>
                  <a:schemeClr val="hlink"/>
                </a:solidFill>
              </a:rPr>
              <a:t>Verbal persuasion (someone convince of skill we have successfully the task, “You can do that”)</a:t>
            </a:r>
          </a:p>
          <a:p>
            <a:pPr lvl="1">
              <a:buFontTx/>
              <a:buChar char="•"/>
            </a:pPr>
            <a:r>
              <a:rPr lang="en-US">
                <a:solidFill>
                  <a:schemeClr val="hlink"/>
                </a:solidFill>
              </a:rPr>
              <a:t>Arousal (energized state drive person complete the task, but careful in un relevant task)</a:t>
            </a:r>
          </a:p>
          <a:p>
            <a:pPr lvl="1"/>
            <a:r>
              <a:rPr lang="en-US">
                <a:solidFill>
                  <a:schemeClr val="hlink"/>
                </a:solidFill>
              </a:rPr>
              <a:t>A lot of research show that intelligent and personality especially intelligent, conscientiousness, stable emotionally can increase self efficacy</a:t>
            </a:r>
          </a:p>
          <a:p>
            <a:pPr lvl="1"/>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01BA2-2EE8-4F8D-981B-C78D5B1FA56E}" type="slidenum">
              <a:rPr lang="en-US"/>
              <a:pPr/>
              <a:t>83</a:t>
            </a:fld>
            <a:endParaRPr 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When manager sets a difficult goals for employees (research show that setting difficult goals for people communicates confidence), this lead employees to have higher level of self efficacy and also leads them to set higher goals for their own performance</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B7195-D0BA-468E-9ED8-877B969ECDA9}" type="slidenum">
              <a:rPr lang="en-US"/>
              <a:pPr/>
              <a:t>84</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sz="1400"/>
              <a:t>Counterpoint of goal setting theory</a:t>
            </a:r>
          </a:p>
          <a:p>
            <a:r>
              <a:rPr lang="en-US" sz="1400"/>
              <a:t>Reinforcement theory see behavior as being environmentally caused</a:t>
            </a:r>
          </a:p>
          <a:p>
            <a:r>
              <a:rPr lang="en-US" sz="1400"/>
              <a:t>Reinforcement theory ignores inner state of individual and concentrated to the personal action</a:t>
            </a:r>
          </a:p>
          <a:p>
            <a:r>
              <a:rPr lang="en-US" sz="1400"/>
              <a:t>Reinforcement theory ignores feeling, attitudes, expectation, and other cognitive variables that are known to impact behavior</a:t>
            </a:r>
          </a:p>
          <a:p>
            <a:r>
              <a:rPr lang="en-US" sz="1400"/>
              <a:t>The behavior engage in at work and the amount of effort you allocate to each task are effected by the consequences that follow from your behavior.</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21E17-3672-4D80-81D8-CA92CBA7E95A}" type="slidenum">
              <a:rPr lang="en-US"/>
              <a:pPr/>
              <a:t>85</a:t>
            </a:fld>
            <a:endParaRPr 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sz="1400" b="1"/>
              <a:t>Equity theory</a:t>
            </a:r>
            <a:br>
              <a:rPr lang="en-US" sz="1400" b="1"/>
            </a:br>
            <a:r>
              <a:rPr lang="en-US" sz="1400"/>
              <a:t>a theory that Individuals compare their job inputs and outcomes with those of others and then respond to eliminate any inequities. </a:t>
            </a:r>
          </a:p>
          <a:p>
            <a:r>
              <a:rPr lang="en-US" sz="1400"/>
              <a:t>The impact for behavior are:</a:t>
            </a:r>
          </a:p>
          <a:p>
            <a:pPr lvl="1"/>
            <a:r>
              <a:rPr lang="en-US"/>
              <a:t>equal to others </a:t>
            </a:r>
            <a:r>
              <a:rPr lang="en-US">
                <a:sym typeface="Wingdings" pitchFamily="2" charset="2"/>
              </a:rPr>
              <a:t> fair, justice prevail</a:t>
            </a:r>
          </a:p>
          <a:p>
            <a:pPr lvl="1"/>
            <a:r>
              <a:rPr lang="en-US">
                <a:sym typeface="Wingdings" pitchFamily="2" charset="2"/>
              </a:rPr>
              <a:t>Under rewarded  Anger</a:t>
            </a:r>
          </a:p>
          <a:p>
            <a:pPr lvl="1"/>
            <a:r>
              <a:rPr lang="en-US">
                <a:sym typeface="Wingdings" pitchFamily="2" charset="2"/>
              </a:rPr>
              <a:t>Over rewarded  guilty</a:t>
            </a:r>
          </a:p>
          <a:p>
            <a:r>
              <a:rPr lang="en-US">
                <a:sym typeface="Wingdings" pitchFamily="2" charset="2"/>
              </a:rPr>
              <a:t>If  employee perceive inequity, the may:</a:t>
            </a:r>
          </a:p>
          <a:p>
            <a:pPr lvl="1"/>
            <a:r>
              <a:rPr lang="en-US">
                <a:sym typeface="Wingdings" pitchFamily="2" charset="2"/>
              </a:rPr>
              <a:t>Change input (as decrease effort)</a:t>
            </a:r>
          </a:p>
          <a:p>
            <a:pPr lvl="1"/>
            <a:r>
              <a:rPr lang="en-US">
                <a:sym typeface="Wingdings" pitchFamily="2" charset="2"/>
              </a:rPr>
              <a:t>Change outcomes (quantity more than quality)</a:t>
            </a:r>
          </a:p>
          <a:p>
            <a:pPr lvl="1"/>
            <a:r>
              <a:rPr lang="en-US">
                <a:sym typeface="Wingdings" pitchFamily="2" charset="2"/>
              </a:rPr>
              <a:t>Distort perception of self (it’s ok, Now, I would like to make my work slower down)</a:t>
            </a:r>
          </a:p>
          <a:p>
            <a:pPr lvl="1"/>
            <a:r>
              <a:rPr lang="en-US">
                <a:sym typeface="Wingdings" pitchFamily="2" charset="2"/>
              </a:rPr>
              <a:t>Distort perception of others (may their jobs have change)</a:t>
            </a:r>
          </a:p>
          <a:p>
            <a:pPr lvl="1"/>
            <a:r>
              <a:rPr lang="en-US">
                <a:sym typeface="Wingdings" pitchFamily="2" charset="2"/>
              </a:rPr>
              <a:t>Choose different referent (may it make sense, because other had worse the me )</a:t>
            </a:r>
          </a:p>
          <a:p>
            <a:pPr lvl="1"/>
            <a:r>
              <a:rPr lang="en-US">
                <a:sym typeface="Wingdings" pitchFamily="2" charset="2"/>
              </a:rPr>
              <a:t>Leave the field (quit the job)</a:t>
            </a:r>
            <a:endParaRPr lang="en-US"/>
          </a:p>
          <a:p>
            <a:endParaRPr lang="en-US" sz="14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CA17D-3CD8-42A9-8D24-79EB12D208B1}" type="slidenum">
              <a:rPr lang="en-US"/>
              <a:pPr/>
              <a:t>86</a:t>
            </a:fld>
            <a:endParaRPr lang="en-US"/>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sz="1400"/>
              <a:t>Our outcomes devide by Our input compare with Other outcomes divide by their input</a:t>
            </a:r>
          </a:p>
          <a:p>
            <a:r>
              <a:rPr lang="en-US" sz="1400"/>
              <a:t>If ours less then theirs so it would be percept inequity (we are under rewarded)</a:t>
            </a:r>
          </a:p>
          <a:p>
            <a:r>
              <a:rPr lang="en-US" sz="1400"/>
              <a:t>If ours more then theirs so it would be percept inequity (we are over rewarded)</a:t>
            </a:r>
          </a:p>
          <a:p>
            <a:r>
              <a:rPr lang="en-US" sz="1400"/>
              <a:t>Equity will be percept if ours the same as theirs</a:t>
            </a:r>
          </a:p>
          <a:p>
            <a:endParaRPr lang="en-US" sz="1400"/>
          </a:p>
          <a:p>
            <a:endParaRPr lang="en-US"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AB87617-8E35-4E7C-A4CD-B2D19894D59C}" type="slidenum">
              <a:rPr lang="zh-TW" altLang="en-US"/>
              <a:pPr/>
              <a:t>15</a:t>
            </a:fld>
            <a:endParaRPr lang="en-US" altLang="zh-TW"/>
          </a:p>
        </p:txBody>
      </p:sp>
      <p:sp>
        <p:nvSpPr>
          <p:cNvPr id="378882" name="Rectangle 2"/>
          <p:cNvSpPr>
            <a:spLocks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93B9B-EBDA-4FCD-A42C-48C11CA94A5A}" type="slidenum">
              <a:rPr lang="en-US"/>
              <a:pPr/>
              <a:t>87</a:t>
            </a:fld>
            <a:endParaRPr 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pPr marL="228600" indent="-228600"/>
            <a:r>
              <a:rPr lang="en-US" sz="1400"/>
              <a:t>In the relation to payment, equity percept behavior, are:</a:t>
            </a:r>
          </a:p>
          <a:p>
            <a:pPr marL="228600" indent="-228600">
              <a:buFontTx/>
              <a:buAutoNum type="arabicPeriod"/>
            </a:pPr>
            <a:r>
              <a:rPr lang="en-US" sz="1400"/>
              <a:t>If over rewarded are given payment at time they would produce more then will equitably paid one</a:t>
            </a:r>
          </a:p>
          <a:p>
            <a:pPr marL="228600" indent="-228600">
              <a:buFontTx/>
              <a:buAutoNum type="arabicPeriod"/>
            </a:pPr>
            <a:r>
              <a:rPr lang="en-US" sz="1400"/>
              <a:t>If under rewarded are given payment at time they would produce less and poorer quality output then will equitably paid one</a:t>
            </a:r>
          </a:p>
          <a:p>
            <a:pPr marL="228600" indent="-228600">
              <a:buFontTx/>
              <a:buAutoNum type="arabicPeriod"/>
            </a:pPr>
            <a:r>
              <a:rPr lang="en-US" sz="1400"/>
              <a:t>If over rewarded are given payment by quantity they will produce fewer, but higher quality unit then will equitably paid one</a:t>
            </a:r>
          </a:p>
          <a:p>
            <a:pPr marL="228600" indent="-228600">
              <a:buFontTx/>
              <a:buAutoNum type="arabicPeriod"/>
            </a:pPr>
            <a:r>
              <a:rPr lang="en-US" sz="1400"/>
              <a:t>If Under rewarded are given payment by quantity they will produce a large number but in low quality unit then will equitably paid one</a:t>
            </a:r>
          </a:p>
          <a:p>
            <a:pPr marL="228600" indent="-228600"/>
            <a:r>
              <a:rPr lang="en-US" sz="1400"/>
              <a:t>But this propositions unsupported by conditions:</a:t>
            </a:r>
          </a:p>
          <a:p>
            <a:pPr marL="228600" indent="-228600">
              <a:buFontTx/>
              <a:buAutoNum type="arabicPeriod"/>
            </a:pPr>
            <a:r>
              <a:rPr lang="en-US" sz="1400"/>
              <a:t>Inequities created by over payment</a:t>
            </a:r>
          </a:p>
          <a:p>
            <a:pPr marL="228600" indent="-228600">
              <a:buFontTx/>
              <a:buAutoNum type="arabicPeriod"/>
            </a:pPr>
            <a:r>
              <a:rPr lang="en-US" sz="1400"/>
              <a:t>Equity sensitivity. Not all people are equity sensitive </a:t>
            </a:r>
          </a:p>
          <a:p>
            <a:pPr marL="228600" indent="-228600"/>
            <a:endParaRPr lang="en-US" sz="1400"/>
          </a:p>
          <a:p>
            <a:pPr marL="228600" indent="-228600"/>
            <a:endParaRPr lang="en-US" sz="14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0C110-1D85-4D7E-AD17-AC61B9833DE6}" type="slidenum">
              <a:rPr lang="en-US"/>
              <a:pPr/>
              <a:t>88</a:t>
            </a:fld>
            <a:endParaRPr lang="en-US"/>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sz="1400"/>
              <a:t>Historically, equity theory focused on distributive justice, but the recent time research has been directed at expanding what the mean of equity or fairness. It become organizational justice meant that an overall perception of what is fair in a work place, comprised of distributive justice, procedural justice, and interact ional justice.</a:t>
            </a:r>
          </a:p>
          <a:p>
            <a:pPr>
              <a:buFontTx/>
              <a:buChar char="•"/>
            </a:pPr>
            <a:r>
              <a:rPr lang="en-US" sz="1400"/>
              <a:t>distributive justice meant the perceived fairness of amount and allocation of rewards among individual. It mostly related to outcomes satisfaction like pay</a:t>
            </a:r>
          </a:p>
          <a:p>
            <a:pPr>
              <a:buFontTx/>
              <a:buChar char="•"/>
            </a:pPr>
            <a:r>
              <a:rPr lang="en-US" sz="1400"/>
              <a:t>procedural justice meant the perceived fairness of the process used to determine the distribution of reward. It related to job satisfaction, employee trust, withdrawal from the organization, job performance, and citizenship behavior.</a:t>
            </a:r>
          </a:p>
          <a:p>
            <a:pPr>
              <a:buFontTx/>
              <a:buChar char="•"/>
            </a:pPr>
            <a:r>
              <a:rPr lang="en-US" sz="1400"/>
              <a:t>interact ional justice meant the perceived degree to which an individual is treated with dignity, concern, and respect.</a:t>
            </a:r>
          </a:p>
          <a:p>
            <a:endParaRPr lang="en-US" sz="14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6C492-004F-4C93-A168-6F71C23C99E4}" type="slidenum">
              <a:rPr lang="en-US"/>
              <a:pPr/>
              <a:t>89</a:t>
            </a:fld>
            <a:endParaRPr lang="en-US"/>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pPr marL="228600" indent="-228600"/>
            <a:r>
              <a:rPr lang="en-US"/>
              <a:t>Victor Vroom explain the Expectancy theory as the strength of tendency to act in a certain way depends on the strength of an expectation that the act will be followed by a given outcome and on the attractiveness of the outcome to the individual</a:t>
            </a:r>
          </a:p>
          <a:p>
            <a:pPr marL="228600" indent="-228600"/>
            <a:r>
              <a:rPr lang="en-US"/>
              <a:t>In the more practical term it said that employee will motivated when they believe the effort will lead to a good performance appraisal. The good performance appraisal will lead to the organizational reward that will satisfy them.</a:t>
            </a:r>
          </a:p>
          <a:p>
            <a:pPr marL="228600" indent="-228600"/>
            <a:r>
              <a:rPr lang="en-US"/>
              <a:t>This concept can explain why the employees was not motivated on their job. </a:t>
            </a:r>
          </a:p>
          <a:p>
            <a:pPr marL="228600" indent="-228600">
              <a:buFontTx/>
              <a:buAutoNum type="arabicPeriod"/>
            </a:pPr>
            <a:r>
              <a:rPr lang="en-US"/>
              <a:t>There was no guarantee giving maximum effort could be increase performance because skill deficiency, organization may have non performance factors to appraise performance, and the boss like/unlike to employee (bias in appraisal process)</a:t>
            </a:r>
          </a:p>
          <a:p>
            <a:pPr marL="228600" indent="-228600">
              <a:buFontTx/>
              <a:buAutoNum type="arabicPeriod"/>
            </a:pPr>
            <a:r>
              <a:rPr lang="en-US"/>
              <a:t>There was no guarantee to good performer to have good reward because of the reward system it self may have seniority factors, cooperation, kissing up the boss behavior</a:t>
            </a:r>
          </a:p>
          <a:p>
            <a:pPr marL="228600" indent="-228600">
              <a:buFontTx/>
              <a:buAutoNum type="arabicPeriod"/>
            </a:pPr>
            <a:r>
              <a:rPr lang="en-US"/>
              <a:t>There was no guarantee to have a good reward to attractive personal, because of reward limitation, incorrect assumptions of the management and sub maximized employee motivation</a:t>
            </a:r>
          </a:p>
          <a:p>
            <a:pPr marL="228600" indent="-228600">
              <a:buFontTx/>
              <a:buAutoNum type="arabicPeriod"/>
            </a:pPr>
            <a:endParaRPr lang="en-US"/>
          </a:p>
          <a:p>
            <a:pPr marL="228600" indent="-228600"/>
            <a:r>
              <a:rPr lang="en-US"/>
              <a:t>Then the keys are understanding individual goals, linkage effort-performance, and performance-reward, reward-goal satisfaction.</a:t>
            </a:r>
          </a:p>
          <a:p>
            <a:pPr marL="228600" indent="-228600"/>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12B81-1022-4511-96A2-0F206D92A461}" type="slidenum">
              <a:rPr lang="en-US"/>
              <a:pPr/>
              <a:t>90</a:t>
            </a:fld>
            <a:endParaRPr lang="en-US"/>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p:txBody>
          <a:bodyPr/>
          <a:lstStyle/>
          <a:p>
            <a:pPr marL="228600" indent="-228600">
              <a:lnSpc>
                <a:spcPct val="90000"/>
              </a:lnSpc>
            </a:pPr>
            <a:r>
              <a:rPr lang="en-US"/>
              <a:t>All of the theories we have learned, the number of them have been supported only complicates the matter, one each others are not in competition, many of them are complementary one another.</a:t>
            </a:r>
          </a:p>
          <a:p>
            <a:pPr marL="228600" indent="-228600">
              <a:lnSpc>
                <a:spcPct val="90000"/>
              </a:lnSpc>
            </a:pPr>
            <a:r>
              <a:rPr lang="en-US"/>
              <a:t>The complementary and its integration may present with expectancy model as a basic foundation. </a:t>
            </a:r>
          </a:p>
          <a:p>
            <a:pPr marL="228600" indent="-228600">
              <a:lnSpc>
                <a:spcPct val="90000"/>
              </a:lnSpc>
            </a:pPr>
            <a:r>
              <a:rPr lang="en-US"/>
              <a:t>The individual effort, aid or hinder, may lead to the personal goals. </a:t>
            </a:r>
          </a:p>
          <a:p>
            <a:pPr marL="228600" indent="-228600">
              <a:lnSpc>
                <a:spcPct val="90000"/>
              </a:lnSpc>
              <a:buFontTx/>
              <a:buAutoNum type="arabicPeriod"/>
            </a:pPr>
            <a:r>
              <a:rPr lang="en-US"/>
              <a:t>Consistent with goal setting theory, the individual effort flows to goal direct behavior</a:t>
            </a:r>
          </a:p>
          <a:p>
            <a:pPr marL="228600" indent="-228600">
              <a:lnSpc>
                <a:spcPct val="90000"/>
              </a:lnSpc>
              <a:buFontTx/>
              <a:buAutoNum type="arabicPeriod"/>
            </a:pPr>
            <a:r>
              <a:rPr lang="en-US"/>
              <a:t>Expectancy theory predict that employee will exert a high level of effort, if the perceive there is a strong relationship between effort and performance (that lead by individual ability and fairness of performance appraisal system), performance and reward (if performer have to be rewarded), and reward and satisfaction of personal goals (if consistent of reward received with its personal goals).</a:t>
            </a:r>
          </a:p>
          <a:p>
            <a:pPr marL="228600" indent="-228600">
              <a:lnSpc>
                <a:spcPct val="90000"/>
              </a:lnSpc>
              <a:buFontTx/>
              <a:buAutoNum type="arabicPeriod"/>
            </a:pPr>
            <a:r>
              <a:rPr lang="en-US"/>
              <a:t>McClelland theory. High achievers was motivated by their personal goals (responsibility, feedback and moderate risk)  not by organizational performance appraisal or organizational reward.</a:t>
            </a:r>
          </a:p>
          <a:p>
            <a:pPr marL="228600" indent="-228600">
              <a:lnSpc>
                <a:spcPct val="90000"/>
              </a:lnSpc>
              <a:buFontTx/>
              <a:buAutoNum type="arabicPeriod"/>
            </a:pPr>
            <a:r>
              <a:rPr lang="en-US"/>
              <a:t>Reinforcement theory. Support individual performance if the reward design to reinforce them. </a:t>
            </a:r>
          </a:p>
          <a:p>
            <a:pPr marL="228600" indent="-228600">
              <a:lnSpc>
                <a:spcPct val="90000"/>
              </a:lnSpc>
              <a:buFontTx/>
              <a:buAutoNum type="arabicPeriod"/>
            </a:pPr>
            <a:r>
              <a:rPr lang="en-US"/>
              <a:t>Equity. The reward can also play the key part in organizational justice, that individual will judge the favorability of their outcomes to the other one.</a:t>
            </a:r>
          </a:p>
          <a:p>
            <a:pPr marL="228600" indent="-228600">
              <a:lnSpc>
                <a:spcPct val="90000"/>
              </a:lnSpc>
              <a:buFontTx/>
              <a:buAutoNum type="arabicPeriod"/>
            </a:pPr>
            <a:endParaRPr lang="en-US"/>
          </a:p>
          <a:p>
            <a:pPr marL="228600" indent="-228600">
              <a:lnSpc>
                <a:spcPct val="90000"/>
              </a:lnSpc>
            </a:pPr>
            <a:r>
              <a:rPr lang="en-US" b="1"/>
              <a:t>Ok Everybody, so far, anyone of you find out some of theories integrate to this figure.</a:t>
            </a:r>
          </a:p>
          <a:p>
            <a:pPr marL="228600" indent="-228600">
              <a:lnSpc>
                <a:spcPct val="90000"/>
              </a:lnSpc>
              <a:buFontTx/>
              <a:buAutoNum type="arabicPeriod"/>
            </a:pPr>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5A112-C69A-4F80-A585-915D8E9E6A08}" type="slidenum">
              <a:rPr lang="en-US"/>
              <a:pPr/>
              <a:t>91</a:t>
            </a:fld>
            <a:endParaRPr lang="en-US"/>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sz="1400"/>
              <a:t>And the last one for closing, don’t forget to remember the characteristics of these countries represent their each culture. And the background of the theories supported. So than we can apply this concept effectively, and relevant to the objects.</a:t>
            </a:r>
          </a:p>
          <a:p>
            <a:r>
              <a:rPr lang="en-US" sz="1400"/>
              <a:t>For the examples:</a:t>
            </a:r>
          </a:p>
          <a:p>
            <a:r>
              <a:rPr lang="en-US" sz="1400"/>
              <a:t>Maslow theory find the self actualization as a highest level of motivation, it will be different in Japan, Greece and Mexico that have uncertainty avoidance characteristic that have security needs in the top of motivation, so do with the nurturing country like Denmark, Sweden, Norway, Netherland and Finland, would have social need of the top level of satisfaction.</a:t>
            </a:r>
          </a:p>
          <a:p>
            <a:r>
              <a:rPr lang="en-US" sz="1400"/>
              <a:t>McClelland theory it will be the same in US-Canada and Great Britain. But not in Chile and Portugal</a:t>
            </a:r>
          </a:p>
          <a:p>
            <a:r>
              <a:rPr lang="en-US" sz="1400"/>
              <a:t>Equity theory may different and need modification to apply in Rusia and former communist country.</a:t>
            </a:r>
          </a:p>
          <a:p>
            <a:endParaRPr lang="en-US" sz="1400"/>
          </a:p>
          <a:p>
            <a:endParaRPr lang="en-US" sz="1400"/>
          </a:p>
          <a:p>
            <a:r>
              <a:rPr lang="en-US" sz="1400" b="1"/>
              <a:t>And how about in taiwan?</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3B4DE-ABBE-451E-A97C-F59766B27F57}" type="slidenum">
              <a:rPr lang="en-US"/>
              <a:pPr/>
              <a:t>92</a:t>
            </a:fld>
            <a:endParaRPr lang="en-US"/>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sz="1400"/>
              <a:t>Ok. That’s all. Thanks for your attention. I’m sure there are many mistake in my presentation, an may make you all boring. I’m so sorry. Again thanks for your inputs and suggestion. Hope in another opportunities it will be better. Thank you.</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612B632-B7F4-4778-A3A3-DF3B1348DC06}" type="slidenum">
              <a:rPr lang="zh-TW" altLang="en-US"/>
              <a:pPr/>
              <a:t>16</a:t>
            </a:fld>
            <a:endParaRPr lang="en-US" altLang="zh-TW"/>
          </a:p>
        </p:txBody>
      </p:sp>
      <p:sp>
        <p:nvSpPr>
          <p:cNvPr id="379906" name="Rectangle 2"/>
          <p:cNvSpPr>
            <a:spLocks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3781C4F-8D40-451C-A3A1-66CFF9394E28}" type="slidenum">
              <a:rPr lang="zh-TW" altLang="en-US"/>
              <a:pPr/>
              <a:t>17</a:t>
            </a:fld>
            <a:endParaRPr lang="en-US" altLang="zh-TW"/>
          </a:p>
        </p:txBody>
      </p:sp>
      <p:sp>
        <p:nvSpPr>
          <p:cNvPr id="380930" name="Rectangle 2"/>
          <p:cNvSpPr>
            <a:spLocks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343D472-253C-4CC7-990B-C4377A51BE55}" type="datetimeFigureOut">
              <a:rPr lang="en-US" smtClean="0"/>
              <a:pPr/>
              <a:t>2/18/2012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631B61-AE37-404F-93C0-36E14468675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43D472-253C-4CC7-990B-C4377A51BE55}" type="datetimeFigureOut">
              <a:rPr lang="en-US" smtClean="0"/>
              <a:pPr/>
              <a:t>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1B61-AE37-404F-93C0-36E1446867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43D472-253C-4CC7-990B-C4377A51BE55}" type="datetimeFigureOut">
              <a:rPr lang="en-US" smtClean="0"/>
              <a:pPr/>
              <a:t>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1B61-AE37-404F-93C0-36E14468675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endParaRPr lang="en-US"/>
          </a:p>
        </p:txBody>
      </p:sp>
      <p:sp>
        <p:nvSpPr>
          <p:cNvPr id="4" name="Date Placeholder 3"/>
          <p:cNvSpPr>
            <a:spLocks noGrp="1"/>
          </p:cNvSpPr>
          <p:nvPr>
            <p:ph type="dt" sz="half" idx="10"/>
          </p:nvPr>
        </p:nvSpPr>
        <p:spPr>
          <a:xfrm>
            <a:off x="1162050" y="6243638"/>
            <a:ext cx="1905000" cy="457200"/>
          </a:xfrm>
        </p:spPr>
        <p:txBody>
          <a:bodyPr/>
          <a:lstStyle>
            <a:lvl1pPr>
              <a:defRPr/>
            </a:lvl1pPr>
          </a:lstStyle>
          <a:p>
            <a:endParaRPr lang="en-US" altLang="zh-TW"/>
          </a:p>
        </p:txBody>
      </p:sp>
      <p:sp>
        <p:nvSpPr>
          <p:cNvPr id="5" name="Footer Placeholder 4"/>
          <p:cNvSpPr>
            <a:spLocks noGrp="1"/>
          </p:cNvSpPr>
          <p:nvPr>
            <p:ph type="ftr" sz="quarter" idx="11"/>
          </p:nvPr>
        </p:nvSpPr>
        <p:spPr>
          <a:xfrm>
            <a:off x="3657600" y="6243638"/>
            <a:ext cx="2895600" cy="457200"/>
          </a:xfrm>
        </p:spPr>
        <p:txBody>
          <a:bodyPr/>
          <a:lstStyle>
            <a:lvl1pPr>
              <a:defRPr/>
            </a:lvl1pPr>
          </a:lstStyle>
          <a:p>
            <a:endParaRPr lang="en-US" altLang="zh-TW"/>
          </a:p>
        </p:txBody>
      </p:sp>
      <p:sp>
        <p:nvSpPr>
          <p:cNvPr id="6" name="Slide Number Placeholder 5"/>
          <p:cNvSpPr>
            <a:spLocks noGrp="1"/>
          </p:cNvSpPr>
          <p:nvPr>
            <p:ph type="sldNum" sz="quarter" idx="12"/>
          </p:nvPr>
        </p:nvSpPr>
        <p:spPr>
          <a:xfrm>
            <a:off x="7042150" y="6243638"/>
            <a:ext cx="1905000" cy="457200"/>
          </a:xfrm>
        </p:spPr>
        <p:txBody>
          <a:bodyPr/>
          <a:lstStyle>
            <a:lvl1pPr>
              <a:defRPr/>
            </a:lvl1pPr>
          </a:lstStyle>
          <a:p>
            <a:fld id="{8F887CC7-ECA2-4BB6-BDD5-04AD3D1B06CA}" type="slidenum">
              <a:rPr lang="zh-TW" altLang="en-US"/>
              <a:pPr/>
              <a:t>‹#›</a:t>
            </a:fld>
            <a:endParaRPr lang="en-US" altLang="zh-TW"/>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F00F465-766A-4A4E-98F0-E0F61520801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6C4B87AC-E3B6-401F-BE64-603F1361F8C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43D472-253C-4CC7-990B-C4377A51BE55}" type="datetimeFigureOut">
              <a:rPr lang="en-US" smtClean="0"/>
              <a:pPr/>
              <a:t>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1B61-AE37-404F-93C0-36E1446867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343D472-253C-4CC7-990B-C4377A51BE55}" type="datetimeFigureOut">
              <a:rPr lang="en-US" smtClean="0"/>
              <a:pPr/>
              <a:t>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631B61-AE37-404F-93C0-36E1446867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43D472-253C-4CC7-990B-C4377A51BE55}" type="datetimeFigureOut">
              <a:rPr lang="en-US" smtClean="0"/>
              <a:pPr/>
              <a:t>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31B61-AE37-404F-93C0-36E1446867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343D472-253C-4CC7-990B-C4377A51BE55}" type="datetimeFigureOut">
              <a:rPr lang="en-US" smtClean="0"/>
              <a:pPr/>
              <a:t>2/18/2012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631B61-AE37-404F-93C0-36E1446867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43D472-253C-4CC7-990B-C4377A51BE55}" type="datetimeFigureOut">
              <a:rPr lang="en-US" smtClean="0"/>
              <a:pPr/>
              <a:t>2/18/2012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631B61-AE37-404F-93C0-36E1446867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3D472-253C-4CC7-990B-C4377A51BE55}" type="datetimeFigureOut">
              <a:rPr lang="en-US" smtClean="0"/>
              <a:pPr/>
              <a:t>2/18/2012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631B61-AE37-404F-93C0-36E1446867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43D472-253C-4CC7-990B-C4377A51BE55}" type="datetimeFigureOut">
              <a:rPr lang="en-US" smtClean="0"/>
              <a:pPr/>
              <a:t>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31B61-AE37-404F-93C0-36E1446867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343D472-253C-4CC7-990B-C4377A51BE55}" type="datetimeFigureOut">
              <a:rPr lang="en-US" smtClean="0"/>
              <a:pPr/>
              <a:t>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31B61-AE37-404F-93C0-36E1446867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343D472-253C-4CC7-990B-C4377A51BE55}" type="datetimeFigureOut">
              <a:rPr lang="en-US" smtClean="0"/>
              <a:pPr/>
              <a:t>2/18/2012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D631B61-AE37-404F-93C0-36E14468675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5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5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 Id="rId9" Type="http://schemas.openxmlformats.org/officeDocument/2006/relationships/image" Target="../media/image23.wmf"/></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video" Target="file:///D:\NCU\courses\1%20seminar%20on%20HR\task%201-%20motivation%20concept\klips%20motivasi\All%20Together%20Can%20WIN%20%5bfrom%20www.metacafe.com%5d.wmv" TargetMode="External"/><Relationship Id="rId4" Type="http://schemas.openxmlformats.org/officeDocument/2006/relationships/image" Target="../media/image28.png"/></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02312"/>
            <a:ext cx="8882296" cy="1472184"/>
          </a:xfrm>
        </p:spPr>
        <p:txBody>
          <a:bodyPr>
            <a:normAutofit fontScale="90000"/>
          </a:bodyPr>
          <a:lstStyle/>
          <a:p>
            <a:r>
              <a:rPr lang="en-US" dirty="0" smtClean="0"/>
              <a:t>Strategic Human Resources Management</a:t>
            </a:r>
            <a:br>
              <a:rPr lang="en-US" dirty="0" smtClean="0"/>
            </a:br>
            <a:r>
              <a:rPr lang="en-US" dirty="0" smtClean="0"/>
              <a:t/>
            </a:r>
            <a:br>
              <a:rPr lang="en-US" dirty="0" smtClean="0"/>
            </a:br>
            <a:r>
              <a:rPr lang="en-US" sz="8000" dirty="0" smtClean="0">
                <a:solidFill>
                  <a:schemeClr val="tx1"/>
                </a:solidFill>
              </a:rPr>
              <a:t>Personal </a:t>
            </a:r>
            <a:br>
              <a:rPr lang="en-US" sz="8000" dirty="0" smtClean="0">
                <a:solidFill>
                  <a:schemeClr val="tx1"/>
                </a:solidFill>
              </a:rPr>
            </a:br>
            <a:r>
              <a:rPr lang="en-US" sz="5300" dirty="0" smtClean="0">
                <a:solidFill>
                  <a:schemeClr val="tx1"/>
                </a:solidFill>
              </a:rPr>
              <a:t>Characteristics</a:t>
            </a:r>
            <a:endParaRPr lang="en-US" sz="4000" dirty="0"/>
          </a:p>
        </p:txBody>
      </p:sp>
      <p:sp>
        <p:nvSpPr>
          <p:cNvPr id="3" name="Subtitle 2"/>
          <p:cNvSpPr>
            <a:spLocks noGrp="1"/>
          </p:cNvSpPr>
          <p:nvPr>
            <p:ph type="subTitle" idx="1"/>
          </p:nvPr>
        </p:nvSpPr>
        <p:spPr>
          <a:xfrm>
            <a:off x="1428728" y="5549280"/>
            <a:ext cx="7406640" cy="1080120"/>
          </a:xfrm>
        </p:spPr>
        <p:txBody>
          <a:bodyPr>
            <a:normAutofit fontScale="77500" lnSpcReduction="20000"/>
          </a:bodyPr>
          <a:lstStyle/>
          <a:p>
            <a:pPr algn="r"/>
            <a:r>
              <a:rPr lang="en-US" dirty="0" smtClean="0"/>
              <a:t>Fakultas Ekonomi</a:t>
            </a:r>
          </a:p>
          <a:p>
            <a:pPr algn="r"/>
            <a:r>
              <a:rPr lang="en-US" dirty="0" smtClean="0"/>
              <a:t>Universitas Negeri Yogyakarta</a:t>
            </a:r>
          </a:p>
          <a:p>
            <a:pPr algn="r"/>
            <a:r>
              <a:rPr lang="en-US" dirty="0" smtClean="0"/>
              <a:t>2012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AF25802-C78A-4E09-81BF-A58053B3B88C}" type="slidenum">
              <a:rPr lang="zh-TW" altLang="en-US"/>
              <a:pPr/>
              <a:t>10</a:t>
            </a:fld>
            <a:endParaRPr lang="en-US" altLang="zh-TW"/>
          </a:p>
        </p:txBody>
      </p:sp>
      <p:sp>
        <p:nvSpPr>
          <p:cNvPr id="419842" name="Rectangle 2"/>
          <p:cNvSpPr>
            <a:spLocks noGrp="1" noChangeArrowheads="1"/>
          </p:cNvSpPr>
          <p:nvPr>
            <p:ph type="title"/>
          </p:nvPr>
        </p:nvSpPr>
        <p:spPr/>
        <p:txBody>
          <a:bodyPr>
            <a:normAutofit fontScale="90000"/>
          </a:bodyPr>
          <a:lstStyle/>
          <a:p>
            <a:r>
              <a:rPr kumimoji="0" lang="en-US" altLang="zh-TW" b="1"/>
              <a:t>Big Five Model: Agreeableness (</a:t>
            </a:r>
            <a:r>
              <a:rPr kumimoji="0" lang="zh-TW" altLang="en-US" b="1"/>
              <a:t>隨和性</a:t>
            </a:r>
            <a:r>
              <a:rPr kumimoji="0" lang="en-US" altLang="zh-TW"/>
              <a:t>)</a:t>
            </a:r>
            <a:endParaRPr kumimoji="0" lang="zh-TW" altLang="en-US"/>
          </a:p>
        </p:txBody>
      </p:sp>
      <p:sp>
        <p:nvSpPr>
          <p:cNvPr id="419843" name="Rectangle 3"/>
          <p:cNvSpPr>
            <a:spLocks noGrp="1" noChangeArrowheads="1"/>
          </p:cNvSpPr>
          <p:nvPr>
            <p:ph type="body" idx="1"/>
          </p:nvPr>
        </p:nvSpPr>
        <p:spPr>
          <a:noFill/>
          <a:ln/>
        </p:spPr>
        <p:txBody>
          <a:bodyPr/>
          <a:lstStyle/>
          <a:p>
            <a:r>
              <a:rPr kumimoji="0" lang="en-US" altLang="zh-TW"/>
              <a:t>Good-natured</a:t>
            </a:r>
          </a:p>
          <a:p>
            <a:r>
              <a:rPr kumimoji="0" lang="en-US" altLang="zh-TW"/>
              <a:t>Cooperative</a:t>
            </a:r>
          </a:p>
          <a:p>
            <a:r>
              <a:rPr kumimoji="0" lang="en-US" altLang="zh-TW"/>
              <a:t>Trusting </a:t>
            </a:r>
          </a:p>
          <a:p>
            <a:endParaRPr kumimoji="0" lang="en-US" altLang="zh-TW"/>
          </a:p>
          <a:p>
            <a:endParaRPr kumimoji="0" lang="zh-TW" altLang="en-US"/>
          </a:p>
          <a:p>
            <a:endParaRPr kumimoji="0" lang="zh-TW"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C7A2C6B-8653-4B63-AE9E-95469BD0EFE6}" type="slidenum">
              <a:rPr lang="zh-TW" altLang="en-US"/>
              <a:pPr/>
              <a:t>11</a:t>
            </a:fld>
            <a:endParaRPr lang="en-US" altLang="zh-TW"/>
          </a:p>
        </p:txBody>
      </p:sp>
      <p:sp>
        <p:nvSpPr>
          <p:cNvPr id="420866" name="Rectangle 2"/>
          <p:cNvSpPr>
            <a:spLocks noGrp="1" noChangeArrowheads="1"/>
          </p:cNvSpPr>
          <p:nvPr>
            <p:ph type="title"/>
          </p:nvPr>
        </p:nvSpPr>
        <p:spPr/>
        <p:txBody>
          <a:bodyPr>
            <a:normAutofit fontScale="90000"/>
          </a:bodyPr>
          <a:lstStyle/>
          <a:p>
            <a:r>
              <a:rPr kumimoji="0" lang="en-US" altLang="zh-TW" b="1"/>
              <a:t>Big Five Model: (</a:t>
            </a:r>
            <a:r>
              <a:rPr kumimoji="0" lang="zh-TW" altLang="en-US" b="1"/>
              <a:t>認真盡責性</a:t>
            </a:r>
            <a:r>
              <a:rPr kumimoji="0" lang="en-US" altLang="zh-TW"/>
              <a:t>)</a:t>
            </a:r>
            <a:r>
              <a:rPr kumimoji="0" lang="en-US" altLang="zh-TW" b="1"/>
              <a:t> Conscientiousness</a:t>
            </a:r>
            <a:endParaRPr kumimoji="0" lang="zh-TW" altLang="en-US" b="1"/>
          </a:p>
        </p:txBody>
      </p:sp>
      <p:sp>
        <p:nvSpPr>
          <p:cNvPr id="420867" name="Rectangle 3"/>
          <p:cNvSpPr>
            <a:spLocks noGrp="1" noChangeArrowheads="1"/>
          </p:cNvSpPr>
          <p:nvPr>
            <p:ph type="body" idx="1"/>
          </p:nvPr>
        </p:nvSpPr>
        <p:spPr>
          <a:noFill/>
          <a:ln/>
        </p:spPr>
        <p:txBody>
          <a:bodyPr/>
          <a:lstStyle/>
          <a:p>
            <a:r>
              <a:rPr kumimoji="0" lang="en-US" altLang="zh-TW"/>
              <a:t>Responsible</a:t>
            </a:r>
          </a:p>
          <a:p>
            <a:r>
              <a:rPr kumimoji="0" lang="en-US" altLang="zh-TW"/>
              <a:t>Dependable</a:t>
            </a:r>
          </a:p>
          <a:p>
            <a:r>
              <a:rPr kumimoji="0" lang="en-US" altLang="zh-TW"/>
              <a:t>Persistent(</a:t>
            </a:r>
            <a:r>
              <a:rPr kumimoji="0" lang="zh-TW" altLang="en-US"/>
              <a:t>堅持不懈的</a:t>
            </a:r>
            <a:r>
              <a:rPr kumimoji="0" lang="en-US" altLang="zh-TW"/>
              <a:t>)</a:t>
            </a:r>
          </a:p>
          <a:p>
            <a:r>
              <a:rPr kumimoji="0" lang="en-US" altLang="zh-TW"/>
              <a:t>Organized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D71BC51-1EB8-4812-9530-D6BF35769DB9}" type="slidenum">
              <a:rPr lang="zh-TW" altLang="en-US"/>
              <a:pPr/>
              <a:t>12</a:t>
            </a:fld>
            <a:endParaRPr lang="en-US" altLang="zh-TW"/>
          </a:p>
        </p:txBody>
      </p:sp>
      <p:sp>
        <p:nvSpPr>
          <p:cNvPr id="421890" name="Rectangle 2"/>
          <p:cNvSpPr>
            <a:spLocks noGrp="1" noChangeArrowheads="1"/>
          </p:cNvSpPr>
          <p:nvPr>
            <p:ph type="title"/>
          </p:nvPr>
        </p:nvSpPr>
        <p:spPr/>
        <p:txBody>
          <a:bodyPr>
            <a:normAutofit fontScale="90000"/>
          </a:bodyPr>
          <a:lstStyle/>
          <a:p>
            <a:r>
              <a:rPr kumimoji="0" lang="en-US" altLang="zh-TW" b="1"/>
              <a:t>Big Five Model: (</a:t>
            </a:r>
            <a:r>
              <a:rPr kumimoji="0" lang="zh-TW" altLang="en-US" b="1"/>
              <a:t>情緒穩定性</a:t>
            </a:r>
            <a:r>
              <a:rPr kumimoji="0" lang="en-US" altLang="zh-TW" b="1"/>
              <a:t>) </a:t>
            </a:r>
            <a:br>
              <a:rPr kumimoji="0" lang="en-US" altLang="zh-TW" b="1"/>
            </a:br>
            <a:r>
              <a:rPr kumimoji="0" lang="en-US" altLang="zh-TW" b="1"/>
              <a:t>Emotional Stability</a:t>
            </a:r>
            <a:endParaRPr kumimoji="0" lang="zh-TW" altLang="en-US" b="1"/>
          </a:p>
        </p:txBody>
      </p:sp>
      <p:sp>
        <p:nvSpPr>
          <p:cNvPr id="421891" name="Rectangle 3"/>
          <p:cNvSpPr>
            <a:spLocks noGrp="1" noChangeArrowheads="1"/>
          </p:cNvSpPr>
          <p:nvPr>
            <p:ph type="body" sz="half" idx="1"/>
          </p:nvPr>
        </p:nvSpPr>
        <p:spPr>
          <a:noFill/>
          <a:ln/>
        </p:spPr>
        <p:txBody>
          <a:bodyPr/>
          <a:lstStyle/>
          <a:p>
            <a:r>
              <a:rPr kumimoji="0" lang="en-US" altLang="zh-TW"/>
              <a:t>Positive </a:t>
            </a:r>
          </a:p>
          <a:p>
            <a:pPr lvl="1"/>
            <a:r>
              <a:rPr kumimoji="0" lang="en-US" altLang="zh-TW"/>
              <a:t>Calm(</a:t>
            </a:r>
            <a:r>
              <a:rPr kumimoji="0" lang="zh-TW" altLang="en-US"/>
              <a:t>鎮靜的</a:t>
            </a:r>
            <a:r>
              <a:rPr kumimoji="0" lang="en-US" altLang="zh-TW"/>
              <a:t>)</a:t>
            </a:r>
          </a:p>
          <a:p>
            <a:pPr lvl="1"/>
            <a:r>
              <a:rPr kumimoji="0" lang="en-US" altLang="zh-TW"/>
              <a:t>Self-confident</a:t>
            </a:r>
          </a:p>
          <a:p>
            <a:pPr lvl="1"/>
            <a:r>
              <a:rPr kumimoji="0" lang="en-US" altLang="zh-TW"/>
              <a:t>Secure(</a:t>
            </a:r>
            <a:r>
              <a:rPr kumimoji="0" lang="zh-TW" altLang="en-US"/>
              <a:t>牢靠的</a:t>
            </a:r>
            <a:r>
              <a:rPr kumimoji="0" lang="en-US" altLang="zh-TW"/>
              <a:t>) under stress</a:t>
            </a:r>
          </a:p>
        </p:txBody>
      </p:sp>
      <p:sp>
        <p:nvSpPr>
          <p:cNvPr id="421892" name="Rectangle 4"/>
          <p:cNvSpPr>
            <a:spLocks noGrp="1" noChangeArrowheads="1"/>
          </p:cNvSpPr>
          <p:nvPr>
            <p:ph type="body" sz="half" idx="2"/>
          </p:nvPr>
        </p:nvSpPr>
        <p:spPr/>
        <p:txBody>
          <a:bodyPr/>
          <a:lstStyle/>
          <a:p>
            <a:r>
              <a:rPr kumimoji="0" lang="en-US" altLang="zh-TW"/>
              <a:t>Negative</a:t>
            </a:r>
          </a:p>
          <a:p>
            <a:pPr lvl="1"/>
            <a:r>
              <a:rPr kumimoji="0" lang="en-US" altLang="zh-TW"/>
              <a:t>Nervous(</a:t>
            </a:r>
            <a:r>
              <a:rPr kumimoji="0" lang="zh-TW" altLang="en-US"/>
              <a:t>緊張不安的</a:t>
            </a:r>
            <a:r>
              <a:rPr kumimoji="0" lang="en-US" altLang="zh-TW"/>
              <a:t>)</a:t>
            </a:r>
          </a:p>
          <a:p>
            <a:pPr lvl="1"/>
            <a:r>
              <a:rPr kumimoji="0" lang="en-US" altLang="zh-TW"/>
              <a:t>Depressed(</a:t>
            </a:r>
            <a:r>
              <a:rPr kumimoji="0" lang="zh-TW" altLang="en-US"/>
              <a:t>憂鬱的</a:t>
            </a:r>
            <a:r>
              <a:rPr kumimoji="0" lang="en-US" altLang="zh-TW"/>
              <a:t>)</a:t>
            </a:r>
          </a:p>
          <a:p>
            <a:pPr lvl="1"/>
            <a:r>
              <a:rPr kumimoji="0" lang="en-US" altLang="zh-TW"/>
              <a:t>Insecure under stress</a:t>
            </a:r>
            <a:endParaRPr kumimoji="0" lang="zh-TW"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F1DAC13-B11D-4D9E-9038-475F768062E2}" type="slidenum">
              <a:rPr lang="zh-TW" altLang="en-US"/>
              <a:pPr/>
              <a:t>13</a:t>
            </a:fld>
            <a:endParaRPr lang="en-US" altLang="zh-TW"/>
          </a:p>
        </p:txBody>
      </p:sp>
      <p:sp>
        <p:nvSpPr>
          <p:cNvPr id="422914" name="Rectangle 2"/>
          <p:cNvSpPr>
            <a:spLocks noGrp="1" noChangeArrowheads="1"/>
          </p:cNvSpPr>
          <p:nvPr>
            <p:ph type="title"/>
          </p:nvPr>
        </p:nvSpPr>
        <p:spPr/>
        <p:txBody>
          <a:bodyPr>
            <a:normAutofit fontScale="90000"/>
          </a:bodyPr>
          <a:lstStyle/>
          <a:p>
            <a:r>
              <a:rPr kumimoji="0" lang="en-US" altLang="zh-TW" b="1"/>
              <a:t>Big Five Model: </a:t>
            </a:r>
            <a:br>
              <a:rPr kumimoji="0" lang="en-US" altLang="zh-TW" b="1"/>
            </a:br>
            <a:r>
              <a:rPr kumimoji="0" lang="en-US" altLang="zh-TW" b="1"/>
              <a:t>Openness to Experience</a:t>
            </a:r>
            <a:endParaRPr kumimoji="0" lang="zh-TW" altLang="en-US" b="1"/>
          </a:p>
        </p:txBody>
      </p:sp>
      <p:sp>
        <p:nvSpPr>
          <p:cNvPr id="422915" name="Rectangle 3"/>
          <p:cNvSpPr>
            <a:spLocks noGrp="1" noChangeArrowheads="1"/>
          </p:cNvSpPr>
          <p:nvPr>
            <p:ph type="body" idx="1"/>
          </p:nvPr>
        </p:nvSpPr>
        <p:spPr>
          <a:noFill/>
          <a:ln/>
        </p:spPr>
        <p:txBody>
          <a:bodyPr/>
          <a:lstStyle/>
          <a:p>
            <a:r>
              <a:rPr kumimoji="0" lang="en-US" altLang="zh-TW"/>
              <a:t>Curious(</a:t>
            </a:r>
            <a:r>
              <a:rPr kumimoji="0" lang="zh-TW" altLang="en-US"/>
              <a:t>好奇的</a:t>
            </a:r>
            <a:r>
              <a:rPr kumimoji="0" lang="en-US" altLang="zh-TW"/>
              <a:t>)</a:t>
            </a:r>
          </a:p>
          <a:p>
            <a:r>
              <a:rPr kumimoji="0" lang="en-US" altLang="zh-TW"/>
              <a:t>Imaginative(</a:t>
            </a:r>
            <a:r>
              <a:rPr kumimoji="0" lang="zh-TW" altLang="en-US"/>
              <a:t>有想像力的</a:t>
            </a:r>
            <a:r>
              <a:rPr kumimoji="0" lang="en-US" altLang="zh-TW"/>
              <a:t>)</a:t>
            </a:r>
          </a:p>
          <a:p>
            <a:r>
              <a:rPr kumimoji="0" lang="en-US" altLang="zh-TW"/>
              <a:t>Artistic</a:t>
            </a:r>
          </a:p>
          <a:p>
            <a:r>
              <a:rPr kumimoji="0" lang="en-US" altLang="zh-TW"/>
              <a:t>Sensitive</a:t>
            </a:r>
            <a:endParaRPr kumimoji="0" lang="zh-TW" altLang="en-US"/>
          </a:p>
          <a:p>
            <a:endParaRPr kumimoji="0" lang="zh-TW" altLang="en-US"/>
          </a:p>
          <a:p>
            <a:endParaRPr kumimoji="0" lang="zh-TW"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4A76A54-3E45-4C7D-995E-705705A08194}" type="slidenum">
              <a:rPr lang="zh-TW" altLang="en-US"/>
              <a:pPr/>
              <a:t>14</a:t>
            </a:fld>
            <a:endParaRPr lang="en-US" altLang="zh-TW"/>
          </a:p>
        </p:txBody>
      </p:sp>
      <p:sp>
        <p:nvSpPr>
          <p:cNvPr id="295938" name="Rectangle 1026"/>
          <p:cNvSpPr>
            <a:spLocks noGrp="1" noChangeArrowheads="1"/>
          </p:cNvSpPr>
          <p:nvPr>
            <p:ph type="title"/>
          </p:nvPr>
        </p:nvSpPr>
        <p:spPr>
          <a:noFill/>
          <a:ln/>
        </p:spPr>
        <p:txBody>
          <a:bodyPr/>
          <a:lstStyle/>
          <a:p>
            <a:r>
              <a:rPr kumimoji="0" lang="en-US" altLang="zh-TW" b="1"/>
              <a:t>Measuring Personality</a:t>
            </a:r>
          </a:p>
        </p:txBody>
      </p:sp>
      <p:pic>
        <p:nvPicPr>
          <p:cNvPr id="295940" name="Picture 1028"/>
          <p:cNvPicPr>
            <a:picLocks noChangeAspect="1" noChangeArrowheads="1"/>
          </p:cNvPicPr>
          <p:nvPr/>
        </p:nvPicPr>
        <p:blipFill>
          <a:blip r:embed="rId3" cstate="print"/>
          <a:srcRect/>
          <a:stretch>
            <a:fillRect/>
          </a:stretch>
        </p:blipFill>
        <p:spPr bwMode="auto">
          <a:xfrm>
            <a:off x="228600" y="2286000"/>
            <a:ext cx="2187575" cy="2608263"/>
          </a:xfrm>
          <a:prstGeom prst="rect">
            <a:avLst/>
          </a:prstGeom>
          <a:noFill/>
          <a:ln w="9525">
            <a:noFill/>
            <a:miter lim="800000"/>
            <a:headEnd/>
            <a:tailEnd/>
          </a:ln>
          <a:effectLst/>
        </p:spPr>
      </p:pic>
      <p:sp>
        <p:nvSpPr>
          <p:cNvPr id="295944" name="Text Box 1032"/>
          <p:cNvSpPr txBox="1">
            <a:spLocks noChangeArrowheads="1"/>
          </p:cNvSpPr>
          <p:nvPr/>
        </p:nvSpPr>
        <p:spPr bwMode="auto">
          <a:xfrm>
            <a:off x="533400" y="3124200"/>
            <a:ext cx="4419600" cy="244475"/>
          </a:xfrm>
          <a:prstGeom prst="rect">
            <a:avLst/>
          </a:prstGeom>
          <a:noFill/>
          <a:ln w="9525">
            <a:noFill/>
            <a:miter lim="800000"/>
            <a:headEnd/>
            <a:tailEnd/>
          </a:ln>
          <a:effectLst/>
        </p:spPr>
        <p:txBody>
          <a:bodyPr>
            <a:spAutoFit/>
          </a:bodyPr>
          <a:lstStyle/>
          <a:p>
            <a:pPr>
              <a:spcBef>
                <a:spcPct val="50000"/>
              </a:spcBef>
            </a:pPr>
            <a:endParaRPr kumimoji="0" lang="zh-TW" altLang="en-US" sz="1000" b="1">
              <a:latin typeface="Arial" charset="0"/>
            </a:endParaRPr>
          </a:p>
        </p:txBody>
      </p:sp>
      <p:sp>
        <p:nvSpPr>
          <p:cNvPr id="295945" name="Rectangle 1033"/>
          <p:cNvSpPr>
            <a:spLocks noGrp="1" noChangeArrowheads="1"/>
          </p:cNvSpPr>
          <p:nvPr>
            <p:ph type="body" idx="1"/>
          </p:nvPr>
        </p:nvSpPr>
        <p:spPr>
          <a:xfrm>
            <a:off x="2590800" y="1981200"/>
            <a:ext cx="5791200" cy="4151313"/>
          </a:xfrm>
          <a:noFill/>
          <a:ln/>
        </p:spPr>
        <p:txBody>
          <a:bodyPr/>
          <a:lstStyle/>
          <a:p>
            <a:pPr>
              <a:buClr>
                <a:schemeClr val="tx1"/>
              </a:buClr>
              <a:buSzTx/>
              <a:buFont typeface="Wingdings" pitchFamily="2" charset="2"/>
              <a:buNone/>
            </a:pPr>
            <a:r>
              <a:rPr kumimoji="0" lang="en-US" altLang="zh-TW" b="1"/>
              <a:t>Personality is Measured By</a:t>
            </a:r>
          </a:p>
          <a:p>
            <a:pPr>
              <a:buFont typeface="Wingdings" pitchFamily="2" charset="2"/>
              <a:buNone/>
            </a:pPr>
            <a:endParaRPr lang="zh-TW" altLang="en-US" sz="1400"/>
          </a:p>
          <a:p>
            <a:r>
              <a:rPr lang="en-US" altLang="zh-TW"/>
              <a:t>Self-report surveys</a:t>
            </a:r>
          </a:p>
          <a:p>
            <a:r>
              <a:rPr lang="en-US" altLang="zh-TW"/>
              <a:t>Observer-rating surveys</a:t>
            </a:r>
          </a:p>
          <a:p>
            <a:r>
              <a:rPr lang="en-US" altLang="zh-TW"/>
              <a:t>Projective measures </a:t>
            </a:r>
          </a:p>
          <a:p>
            <a:pPr lvl="1"/>
            <a:r>
              <a:rPr lang="en-US" altLang="zh-TW" b="1">
                <a:solidFill>
                  <a:srgbClr val="CC6600"/>
                </a:solidFill>
              </a:rPr>
              <a:t>Rorschach Inkblot Test </a:t>
            </a:r>
          </a:p>
          <a:p>
            <a:pPr lvl="1"/>
            <a:r>
              <a:rPr lang="en-US" altLang="zh-TW" b="1">
                <a:solidFill>
                  <a:srgbClr val="CC6600"/>
                </a:solidFill>
              </a:rPr>
              <a:t>Thematic Apperception Test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95940"/>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295945">
                                            <p:txEl>
                                              <p:pRg st="0" end="0"/>
                                            </p:txEl>
                                          </p:spTgt>
                                        </p:tgtEl>
                                        <p:attrNameLst>
                                          <p:attrName>style.visibility</p:attrName>
                                        </p:attrNameLst>
                                      </p:cBhvr>
                                      <p:to>
                                        <p:strVal val="visible"/>
                                      </p:to>
                                    </p:set>
                                    <p:animEffect transition="in" filter="wipe(left)">
                                      <p:cBhvr>
                                        <p:cTn id="10" dur="500"/>
                                        <p:tgtEl>
                                          <p:spTgt spid="295945">
                                            <p:txEl>
                                              <p:pRg st="0" end="0"/>
                                            </p:txEl>
                                          </p:spTgt>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95945">
                                            <p:txEl>
                                              <p:pRg st="2" end="2"/>
                                            </p:txEl>
                                          </p:spTgt>
                                        </p:tgtEl>
                                        <p:attrNameLst>
                                          <p:attrName>style.visibility</p:attrName>
                                        </p:attrNameLst>
                                      </p:cBhvr>
                                      <p:to>
                                        <p:strVal val="visible"/>
                                      </p:to>
                                    </p:set>
                                    <p:animEffect transition="in" filter="wipe(left)">
                                      <p:cBhvr>
                                        <p:cTn id="14" dur="500"/>
                                        <p:tgtEl>
                                          <p:spTgt spid="295945">
                                            <p:txEl>
                                              <p:pRg st="2" end="2"/>
                                            </p:txEl>
                                          </p:spTgt>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295945">
                                            <p:txEl>
                                              <p:pRg st="3" end="3"/>
                                            </p:txEl>
                                          </p:spTgt>
                                        </p:tgtEl>
                                        <p:attrNameLst>
                                          <p:attrName>style.visibility</p:attrName>
                                        </p:attrNameLst>
                                      </p:cBhvr>
                                      <p:to>
                                        <p:strVal val="visible"/>
                                      </p:to>
                                    </p:set>
                                    <p:animEffect transition="in" filter="wipe(left)">
                                      <p:cBhvr>
                                        <p:cTn id="18" dur="500"/>
                                        <p:tgtEl>
                                          <p:spTgt spid="295945">
                                            <p:txEl>
                                              <p:pRg st="3" end="3"/>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5945">
                                            <p:txEl>
                                              <p:pRg st="4" end="4"/>
                                            </p:txEl>
                                          </p:spTgt>
                                        </p:tgtEl>
                                        <p:attrNameLst>
                                          <p:attrName>style.visibility</p:attrName>
                                        </p:attrNameLst>
                                      </p:cBhvr>
                                      <p:to>
                                        <p:strVal val="visible"/>
                                      </p:to>
                                    </p:set>
                                    <p:animEffect transition="in" filter="wipe(left)">
                                      <p:cBhvr>
                                        <p:cTn id="22" dur="500"/>
                                        <p:tgtEl>
                                          <p:spTgt spid="295945">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95945">
                                            <p:txEl>
                                              <p:pRg st="5" end="5"/>
                                            </p:txEl>
                                          </p:spTgt>
                                        </p:tgtEl>
                                        <p:attrNameLst>
                                          <p:attrName>style.visibility</p:attrName>
                                        </p:attrNameLst>
                                      </p:cBhvr>
                                      <p:to>
                                        <p:strVal val="visible"/>
                                      </p:to>
                                    </p:set>
                                    <p:animEffect transition="in" filter="wipe(left)">
                                      <p:cBhvr>
                                        <p:cTn id="25" dur="500"/>
                                        <p:tgtEl>
                                          <p:spTgt spid="295945">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95945">
                                            <p:txEl>
                                              <p:pRg st="6" end="6"/>
                                            </p:txEl>
                                          </p:spTgt>
                                        </p:tgtEl>
                                        <p:attrNameLst>
                                          <p:attrName>style.visibility</p:attrName>
                                        </p:attrNameLst>
                                      </p:cBhvr>
                                      <p:to>
                                        <p:strVal val="visible"/>
                                      </p:to>
                                    </p:set>
                                    <p:animEffect transition="in" filter="wipe(left)">
                                      <p:cBhvr>
                                        <p:cTn id="28" dur="500"/>
                                        <p:tgtEl>
                                          <p:spTgt spid="2959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5"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C8423493-50FA-4182-B20D-004E2DF83FAB}" type="slidenum">
              <a:rPr lang="zh-TW" altLang="en-US"/>
              <a:pPr/>
              <a:t>15</a:t>
            </a:fld>
            <a:endParaRPr lang="en-US" altLang="zh-TW"/>
          </a:p>
        </p:txBody>
      </p:sp>
      <p:sp>
        <p:nvSpPr>
          <p:cNvPr id="264195" name="Rectangle 3"/>
          <p:cNvSpPr>
            <a:spLocks noGrp="1" noChangeArrowheads="1"/>
          </p:cNvSpPr>
          <p:nvPr>
            <p:ph type="title"/>
          </p:nvPr>
        </p:nvSpPr>
        <p:spPr>
          <a:noFill/>
          <a:ln/>
        </p:spPr>
        <p:txBody>
          <a:bodyPr>
            <a:normAutofit fontScale="90000"/>
          </a:bodyPr>
          <a:lstStyle/>
          <a:p>
            <a:r>
              <a:rPr kumimoji="0" lang="en-US" altLang="zh-TW" b="1"/>
              <a:t>Major Personality Attributes Influencing OB</a:t>
            </a:r>
          </a:p>
        </p:txBody>
      </p:sp>
      <p:sp>
        <p:nvSpPr>
          <p:cNvPr id="264196" name="Rectangle 4"/>
          <p:cNvSpPr>
            <a:spLocks noGrp="1" noChangeArrowheads="1"/>
          </p:cNvSpPr>
          <p:nvPr>
            <p:ph type="body" sz="half" idx="1"/>
          </p:nvPr>
        </p:nvSpPr>
        <p:spPr>
          <a:noFill/>
          <a:ln/>
        </p:spPr>
        <p:txBody>
          <a:bodyPr/>
          <a:lstStyle/>
          <a:p>
            <a:r>
              <a:rPr kumimoji="0" lang="en-US" altLang="zh-TW"/>
              <a:t>Core Self-evaluation</a:t>
            </a:r>
          </a:p>
          <a:p>
            <a:pPr lvl="1">
              <a:buClr>
                <a:schemeClr val="folHlink"/>
              </a:buClr>
              <a:buSzPct val="60000"/>
            </a:pPr>
            <a:r>
              <a:rPr kumimoji="0" lang="en-US" altLang="zh-TW" sz="2800"/>
              <a:t>Self-esteem</a:t>
            </a:r>
          </a:p>
          <a:p>
            <a:pPr lvl="1">
              <a:buClr>
                <a:schemeClr val="folHlink"/>
              </a:buClr>
              <a:buSzPct val="60000"/>
            </a:pPr>
            <a:r>
              <a:rPr kumimoji="0" lang="en-US" altLang="zh-TW" sz="2800"/>
              <a:t>Locus of Control</a:t>
            </a:r>
          </a:p>
          <a:p>
            <a:r>
              <a:rPr kumimoji="0" lang="en-US" altLang="zh-TW"/>
              <a:t>Machiavellianism(</a:t>
            </a:r>
            <a:r>
              <a:rPr kumimoji="0" lang="zh-TW" altLang="en-US"/>
              <a:t>權術主義</a:t>
            </a:r>
            <a:r>
              <a:rPr kumimoji="0" lang="en-US" altLang="zh-TW"/>
              <a:t>/</a:t>
            </a:r>
            <a:r>
              <a:rPr kumimoji="0" lang="zh-TW" altLang="en-US"/>
              <a:t>馬基維利主義</a:t>
            </a:r>
            <a:r>
              <a:rPr kumimoji="0" lang="en-US" altLang="zh-TW"/>
              <a:t>)</a:t>
            </a:r>
          </a:p>
          <a:p>
            <a:r>
              <a:rPr kumimoji="0" lang="en-US" altLang="zh-TW"/>
              <a:t>Narcissism(</a:t>
            </a:r>
            <a:r>
              <a:rPr kumimoji="0" lang="zh-TW" altLang="en-US"/>
              <a:t>自戀</a:t>
            </a:r>
            <a:r>
              <a:rPr kumimoji="0" lang="en-US" altLang="zh-TW"/>
              <a:t>)</a:t>
            </a:r>
          </a:p>
        </p:txBody>
      </p:sp>
      <p:sp>
        <p:nvSpPr>
          <p:cNvPr id="264199" name="Rectangle 7"/>
          <p:cNvSpPr>
            <a:spLocks noGrp="1" noChangeArrowheads="1"/>
          </p:cNvSpPr>
          <p:nvPr>
            <p:ph type="body" sz="half" idx="2"/>
          </p:nvPr>
        </p:nvSpPr>
        <p:spPr/>
        <p:txBody>
          <a:bodyPr/>
          <a:lstStyle/>
          <a:p>
            <a:r>
              <a:rPr kumimoji="0" lang="en-US" altLang="zh-TW"/>
              <a:t>Self-monitoring</a:t>
            </a:r>
          </a:p>
          <a:p>
            <a:r>
              <a:rPr kumimoji="0" lang="en-US" altLang="zh-TW"/>
              <a:t>Risk taking</a:t>
            </a:r>
          </a:p>
          <a:p>
            <a:r>
              <a:rPr kumimoji="0" lang="en-US" altLang="zh-TW"/>
              <a:t>Type A vs. Type B personality</a:t>
            </a:r>
          </a:p>
          <a:p>
            <a:r>
              <a:rPr kumimoji="0" lang="en-US" altLang="zh-TW"/>
              <a:t>Proactive Personality</a:t>
            </a:r>
            <a:endParaRPr kumimoji="0" lang="zh-TW" altLang="en-US"/>
          </a:p>
          <a:p>
            <a:endParaRPr lang="zh-TW" altLang="en-US"/>
          </a:p>
        </p:txBody>
      </p:sp>
      <p:sp>
        <p:nvSpPr>
          <p:cNvPr id="448514" name="Text Box 2"/>
          <p:cNvSpPr txBox="1">
            <a:spLocks noChangeArrowheads="1"/>
          </p:cNvSpPr>
          <p:nvPr/>
        </p:nvSpPr>
        <p:spPr bwMode="auto">
          <a:xfrm>
            <a:off x="6461125" y="5822950"/>
            <a:ext cx="620713" cy="366713"/>
          </a:xfrm>
          <a:prstGeom prst="rect">
            <a:avLst/>
          </a:prstGeom>
          <a:noFill/>
          <a:ln w="9525">
            <a:noFill/>
            <a:miter lim="800000"/>
            <a:headEnd/>
            <a:tailEnd/>
          </a:ln>
          <a:effectLst/>
        </p:spPr>
        <p:txBody>
          <a:bodyPr wrap="none">
            <a:spAutoFit/>
          </a:bodyPr>
          <a:lstStyle/>
          <a:p>
            <a:r>
              <a:rPr lang="en-US" altLang="zh-TW"/>
              <a:t>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4196">
                                            <p:txEl>
                                              <p:pRg st="0" end="0"/>
                                            </p:txEl>
                                          </p:spTgt>
                                        </p:tgtEl>
                                        <p:attrNameLst>
                                          <p:attrName>style.visibility</p:attrName>
                                        </p:attrNameLst>
                                      </p:cBhvr>
                                      <p:to>
                                        <p:strVal val="visible"/>
                                      </p:to>
                                    </p:set>
                                    <p:animEffect transition="in" filter="wipe(left)">
                                      <p:cBhvr>
                                        <p:cTn id="7" dur="500"/>
                                        <p:tgtEl>
                                          <p:spTgt spid="26419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4196">
                                            <p:txEl>
                                              <p:pRg st="1" end="1"/>
                                            </p:txEl>
                                          </p:spTgt>
                                        </p:tgtEl>
                                        <p:attrNameLst>
                                          <p:attrName>style.visibility</p:attrName>
                                        </p:attrNameLst>
                                      </p:cBhvr>
                                      <p:to>
                                        <p:strVal val="visible"/>
                                      </p:to>
                                    </p:set>
                                    <p:animEffect transition="in" filter="wipe(left)">
                                      <p:cBhvr>
                                        <p:cTn id="10" dur="500"/>
                                        <p:tgtEl>
                                          <p:spTgt spid="26419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4196">
                                            <p:txEl>
                                              <p:pRg st="2" end="2"/>
                                            </p:txEl>
                                          </p:spTgt>
                                        </p:tgtEl>
                                        <p:attrNameLst>
                                          <p:attrName>style.visibility</p:attrName>
                                        </p:attrNameLst>
                                      </p:cBhvr>
                                      <p:to>
                                        <p:strVal val="visible"/>
                                      </p:to>
                                    </p:set>
                                    <p:animEffect transition="in" filter="wipe(left)">
                                      <p:cBhvr>
                                        <p:cTn id="13" dur="500"/>
                                        <p:tgtEl>
                                          <p:spTgt spid="26419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64196">
                                            <p:txEl>
                                              <p:pRg st="3" end="3"/>
                                            </p:txEl>
                                          </p:spTgt>
                                        </p:tgtEl>
                                        <p:attrNameLst>
                                          <p:attrName>style.visibility</p:attrName>
                                        </p:attrNameLst>
                                      </p:cBhvr>
                                      <p:to>
                                        <p:strVal val="visible"/>
                                      </p:to>
                                    </p:set>
                                    <p:animEffect transition="in" filter="wipe(left)">
                                      <p:cBhvr>
                                        <p:cTn id="18" dur="500"/>
                                        <p:tgtEl>
                                          <p:spTgt spid="26419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4196">
                                            <p:txEl>
                                              <p:pRg st="4" end="4"/>
                                            </p:txEl>
                                          </p:spTgt>
                                        </p:tgtEl>
                                        <p:attrNameLst>
                                          <p:attrName>style.visibility</p:attrName>
                                        </p:attrNameLst>
                                      </p:cBhvr>
                                      <p:to>
                                        <p:strVal val="visible"/>
                                      </p:to>
                                    </p:set>
                                    <p:animEffect transition="in" filter="wipe(left)">
                                      <p:cBhvr>
                                        <p:cTn id="23" dur="500"/>
                                        <p:tgtEl>
                                          <p:spTgt spid="2641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C3E4EAD-9470-4420-8374-0B229C735229}" type="slidenum">
              <a:rPr lang="zh-TW" altLang="en-US"/>
              <a:pPr/>
              <a:t>16</a:t>
            </a:fld>
            <a:endParaRPr lang="en-US" altLang="zh-TW"/>
          </a:p>
        </p:txBody>
      </p:sp>
      <p:sp>
        <p:nvSpPr>
          <p:cNvPr id="265219" name="Rectangle 3"/>
          <p:cNvSpPr>
            <a:spLocks noGrp="1" noChangeArrowheads="1"/>
          </p:cNvSpPr>
          <p:nvPr>
            <p:ph type="title"/>
          </p:nvPr>
        </p:nvSpPr>
        <p:spPr>
          <a:noFill/>
          <a:ln/>
        </p:spPr>
        <p:txBody>
          <a:bodyPr>
            <a:normAutofit fontScale="90000"/>
          </a:bodyPr>
          <a:lstStyle/>
          <a:p>
            <a:r>
              <a:rPr kumimoji="0" lang="en-US" altLang="zh-TW" b="1"/>
              <a:t>Core Self-Evaluation: Two Main Components</a:t>
            </a:r>
          </a:p>
        </p:txBody>
      </p:sp>
      <p:sp>
        <p:nvSpPr>
          <p:cNvPr id="265230" name="Rectangle 14"/>
          <p:cNvSpPr>
            <a:spLocks noGrp="1" noChangeArrowheads="1"/>
          </p:cNvSpPr>
          <p:nvPr>
            <p:ph type="body" idx="1"/>
          </p:nvPr>
        </p:nvSpPr>
        <p:spPr/>
        <p:txBody>
          <a:bodyPr/>
          <a:lstStyle/>
          <a:p>
            <a:pPr>
              <a:lnSpc>
                <a:spcPct val="90000"/>
              </a:lnSpc>
            </a:pPr>
            <a:r>
              <a:rPr kumimoji="0" lang="en-US" altLang="zh-TW" sz="2400" b="1"/>
              <a:t>Self Esteem </a:t>
            </a:r>
          </a:p>
          <a:p>
            <a:pPr lvl="1">
              <a:lnSpc>
                <a:spcPct val="90000"/>
              </a:lnSpc>
            </a:pPr>
            <a:r>
              <a:rPr kumimoji="0" lang="en-US" altLang="zh-TW" sz="2000"/>
              <a:t>Individuals</a:t>
            </a:r>
            <a:r>
              <a:rPr kumimoji="0" lang="en-US" altLang="zh-TW" sz="2000">
                <a:latin typeface="Arial"/>
              </a:rPr>
              <a:t>’</a:t>
            </a:r>
            <a:r>
              <a:rPr kumimoji="0" lang="en-US" altLang="zh-TW" sz="2000"/>
              <a:t> degree of liking or disliking themselves. </a:t>
            </a:r>
          </a:p>
          <a:p>
            <a:pPr>
              <a:lnSpc>
                <a:spcPct val="90000"/>
              </a:lnSpc>
            </a:pPr>
            <a:r>
              <a:rPr kumimoji="0" lang="en-US" altLang="zh-TW" sz="2400" b="1"/>
              <a:t>Locus of Control</a:t>
            </a:r>
          </a:p>
          <a:p>
            <a:pPr lvl="1">
              <a:lnSpc>
                <a:spcPct val="90000"/>
              </a:lnSpc>
            </a:pPr>
            <a:r>
              <a:rPr kumimoji="0" lang="en-US" altLang="zh-TW" sz="2000"/>
              <a:t>The degree to which people believe they are masters of their own fate.</a:t>
            </a:r>
          </a:p>
          <a:p>
            <a:pPr lvl="1">
              <a:lnSpc>
                <a:spcPct val="90000"/>
              </a:lnSpc>
              <a:spcBef>
                <a:spcPct val="50000"/>
              </a:spcBef>
              <a:buClrTx/>
              <a:buSzTx/>
              <a:buFontTx/>
              <a:buChar char="•"/>
            </a:pPr>
            <a:r>
              <a:rPr kumimoji="0" lang="en-US" altLang="zh-TW" sz="2000" b="1"/>
              <a:t>Internals (Internal locus of control) </a:t>
            </a:r>
            <a:br>
              <a:rPr kumimoji="0" lang="en-US" altLang="zh-TW" sz="2000" b="1"/>
            </a:br>
            <a:r>
              <a:rPr kumimoji="0" lang="en-US" altLang="zh-TW" sz="2000"/>
              <a:t>Individuals who believe that they control what happens to them. </a:t>
            </a:r>
            <a:r>
              <a:rPr kumimoji="0" lang="en-US" altLang="zh-TW" sz="2000">
                <a:sym typeface="Wingdings" pitchFamily="2" charset="2"/>
              </a:rPr>
              <a:t> everythings</a:t>
            </a:r>
            <a:endParaRPr kumimoji="0" lang="en-US" altLang="zh-TW" sz="2000"/>
          </a:p>
          <a:p>
            <a:pPr lvl="1">
              <a:lnSpc>
                <a:spcPct val="90000"/>
              </a:lnSpc>
              <a:spcBef>
                <a:spcPct val="50000"/>
              </a:spcBef>
              <a:buClrTx/>
              <a:buSzTx/>
              <a:buFontTx/>
              <a:buChar char="•"/>
            </a:pPr>
            <a:r>
              <a:rPr kumimoji="0" lang="en-US" altLang="zh-TW" sz="2000" b="1"/>
              <a:t>Externals (External locus of control)</a:t>
            </a:r>
            <a:br>
              <a:rPr kumimoji="0" lang="en-US" altLang="zh-TW" sz="2000" b="1"/>
            </a:br>
            <a:r>
              <a:rPr kumimoji="0" lang="en-US" altLang="zh-TW" sz="2000"/>
              <a:t>Individuals who believe that what happens to them is controlled by outside forces such as luck or chance.</a:t>
            </a:r>
            <a:endParaRPr lang="zh-TW" altLang="en-US" sz="20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F7B9C5-B17A-42ED-B1F9-376F3D647D0E}" type="slidenum">
              <a:rPr lang="zh-TW" altLang="en-US"/>
              <a:pPr/>
              <a:t>17</a:t>
            </a:fld>
            <a:endParaRPr lang="en-US" altLang="zh-TW"/>
          </a:p>
        </p:txBody>
      </p:sp>
      <p:sp>
        <p:nvSpPr>
          <p:cNvPr id="266242" name="Rectangle 2"/>
          <p:cNvSpPr>
            <a:spLocks noGrp="1" noChangeArrowheads="1"/>
          </p:cNvSpPr>
          <p:nvPr>
            <p:ph type="title"/>
          </p:nvPr>
        </p:nvSpPr>
        <p:spPr>
          <a:noFill/>
          <a:ln/>
        </p:spPr>
        <p:txBody>
          <a:bodyPr/>
          <a:lstStyle/>
          <a:p>
            <a:r>
              <a:rPr kumimoji="0" lang="en-US" altLang="zh-TW" b="1"/>
              <a:t>Machiavellianism (Mach)</a:t>
            </a:r>
          </a:p>
        </p:txBody>
      </p:sp>
      <p:sp>
        <p:nvSpPr>
          <p:cNvPr id="266245" name="Rectangle 5"/>
          <p:cNvSpPr>
            <a:spLocks noGrp="1" noChangeArrowheads="1"/>
          </p:cNvSpPr>
          <p:nvPr>
            <p:ph type="body" idx="1"/>
          </p:nvPr>
        </p:nvSpPr>
        <p:spPr/>
        <p:txBody>
          <a:bodyPr/>
          <a:lstStyle/>
          <a:p>
            <a:r>
              <a:rPr kumimoji="0" lang="en-US" altLang="zh-TW"/>
              <a:t>Degree to which an individual is pragmatic, maintains emotional distance, and believes that ends can justify means.</a:t>
            </a:r>
          </a:p>
          <a:p>
            <a:r>
              <a:rPr kumimoji="0" lang="en-US" altLang="zh-TW"/>
              <a:t>Some one who Machiavellianism, ability to keep and maintain their emotions</a:t>
            </a:r>
          </a:p>
          <a:p>
            <a:endParaRPr lang="zh-TW"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FC66A12-3E2B-4839-BC42-951866F85EC9}" type="slidenum">
              <a:rPr lang="zh-TW" altLang="en-US"/>
              <a:pPr/>
              <a:t>18</a:t>
            </a:fld>
            <a:endParaRPr lang="en-US" altLang="zh-TW"/>
          </a:p>
        </p:txBody>
      </p:sp>
      <p:sp>
        <p:nvSpPr>
          <p:cNvPr id="430082" name="Rectangle 2"/>
          <p:cNvSpPr>
            <a:spLocks noGrp="1" noChangeArrowheads="1"/>
          </p:cNvSpPr>
          <p:nvPr>
            <p:ph type="title"/>
          </p:nvPr>
        </p:nvSpPr>
        <p:spPr/>
        <p:txBody>
          <a:bodyPr>
            <a:normAutofit fontScale="90000"/>
          </a:bodyPr>
          <a:lstStyle/>
          <a:p>
            <a:r>
              <a:rPr kumimoji="0" lang="en-US" altLang="zh-TW" b="1"/>
              <a:t>Conditions Favoring High Machs</a:t>
            </a:r>
            <a:endParaRPr kumimoji="0" lang="zh-TW" altLang="en-US" b="1"/>
          </a:p>
        </p:txBody>
      </p:sp>
      <p:sp>
        <p:nvSpPr>
          <p:cNvPr id="430083" name="Rectangle 3"/>
          <p:cNvSpPr>
            <a:spLocks noGrp="1" noChangeArrowheads="1"/>
          </p:cNvSpPr>
          <p:nvPr>
            <p:ph type="body" idx="1"/>
          </p:nvPr>
        </p:nvSpPr>
        <p:spPr>
          <a:noFill/>
          <a:ln/>
        </p:spPr>
        <p:txBody>
          <a:bodyPr/>
          <a:lstStyle/>
          <a:p>
            <a:r>
              <a:rPr kumimoji="0" lang="en-US" altLang="zh-TW" b="1"/>
              <a:t>Direct interaction with others</a:t>
            </a:r>
          </a:p>
          <a:p>
            <a:r>
              <a:rPr kumimoji="0" lang="en-US" altLang="zh-TW" b="1"/>
              <a:t>Minimal rules and regulations</a:t>
            </a:r>
          </a:p>
          <a:p>
            <a:r>
              <a:rPr kumimoji="0" lang="en-US" altLang="zh-TW" b="1"/>
              <a:t>Emotions distract(</a:t>
            </a:r>
            <a:r>
              <a:rPr kumimoji="0" lang="zh-TW" altLang="en-US" b="1"/>
              <a:t>分散</a:t>
            </a:r>
            <a:r>
              <a:rPr kumimoji="0" lang="en-US" altLang="zh-TW"/>
              <a:t>)</a:t>
            </a:r>
            <a:r>
              <a:rPr kumimoji="0" lang="en-US" altLang="zh-TW" b="1"/>
              <a:t> for others</a:t>
            </a:r>
          </a:p>
          <a:p>
            <a:endParaRPr kumimoji="0" lang="zh-TW" altLang="en-US" b="1"/>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3F0B6E-BE89-4F06-A646-167E271ABBDE}" type="slidenum">
              <a:rPr lang="zh-TW" altLang="en-US"/>
              <a:pPr/>
              <a:t>19</a:t>
            </a:fld>
            <a:endParaRPr lang="en-US" altLang="zh-TW"/>
          </a:p>
        </p:txBody>
      </p:sp>
      <p:sp>
        <p:nvSpPr>
          <p:cNvPr id="294914" name="Rectangle 1026"/>
          <p:cNvSpPr>
            <a:spLocks noGrp="1" noChangeArrowheads="1"/>
          </p:cNvSpPr>
          <p:nvPr>
            <p:ph type="title"/>
          </p:nvPr>
        </p:nvSpPr>
        <p:spPr>
          <a:noFill/>
          <a:ln/>
        </p:spPr>
        <p:txBody>
          <a:bodyPr/>
          <a:lstStyle/>
          <a:p>
            <a:r>
              <a:rPr kumimoji="0" lang="en-US" altLang="zh-TW" b="1"/>
              <a:t>Narcissism</a:t>
            </a:r>
          </a:p>
        </p:txBody>
      </p:sp>
      <p:sp>
        <p:nvSpPr>
          <p:cNvPr id="294918" name="Rectangle 1030"/>
          <p:cNvSpPr>
            <a:spLocks noGrp="1" noChangeArrowheads="1"/>
          </p:cNvSpPr>
          <p:nvPr>
            <p:ph type="body" idx="1"/>
          </p:nvPr>
        </p:nvSpPr>
        <p:spPr/>
        <p:txBody>
          <a:bodyPr/>
          <a:lstStyle/>
          <a:p>
            <a:r>
              <a:rPr kumimoji="0" lang="en-US" altLang="zh-TW" b="1"/>
              <a:t>A Narcissistic Person </a:t>
            </a:r>
          </a:p>
          <a:p>
            <a:pPr lvl="1"/>
            <a:r>
              <a:rPr kumimoji="0" lang="en-US" altLang="zh-TW"/>
              <a:t>Has grandiose(</a:t>
            </a:r>
            <a:r>
              <a:rPr kumimoji="0" lang="zh-TW" altLang="en-US"/>
              <a:t>誇張的</a:t>
            </a:r>
            <a:r>
              <a:rPr kumimoji="0" lang="en-US" altLang="zh-TW"/>
              <a:t>) sense of self-importance</a:t>
            </a:r>
          </a:p>
          <a:p>
            <a:pPr lvl="1"/>
            <a:r>
              <a:rPr kumimoji="0" lang="en-US" altLang="zh-TW"/>
              <a:t>Requires excessive admiration(</a:t>
            </a:r>
            <a:r>
              <a:rPr kumimoji="0" lang="zh-TW" altLang="en-US"/>
              <a:t>讚美</a:t>
            </a:r>
            <a:r>
              <a:rPr kumimoji="0" lang="en-US" altLang="zh-TW"/>
              <a:t>)</a:t>
            </a:r>
          </a:p>
          <a:p>
            <a:pPr lvl="1"/>
            <a:r>
              <a:rPr kumimoji="0" lang="en-US" altLang="zh-TW"/>
              <a:t>Has a sense of entitlement(</a:t>
            </a:r>
            <a:r>
              <a:rPr kumimoji="0" lang="zh-TW" altLang="en-US"/>
              <a:t>應得的權利</a:t>
            </a:r>
            <a:r>
              <a:rPr kumimoji="0" lang="en-US" altLang="zh-TW"/>
              <a:t>)</a:t>
            </a:r>
          </a:p>
          <a:p>
            <a:pPr lvl="1"/>
            <a:r>
              <a:rPr kumimoji="0" lang="en-US" altLang="zh-TW"/>
              <a:t>Is arrogant(</a:t>
            </a:r>
            <a:r>
              <a:rPr kumimoji="0" lang="zh-TW" altLang="en-US"/>
              <a:t>自負的</a:t>
            </a:r>
            <a:r>
              <a:rPr kumimoji="0" lang="en-US" altLang="zh-TW"/>
              <a:t>)</a:t>
            </a:r>
          </a:p>
          <a:p>
            <a:pPr lvl="1"/>
            <a:r>
              <a:rPr kumimoji="0" lang="en-US" altLang="zh-TW"/>
              <a:t>Tends to be rated as less effective</a:t>
            </a:r>
          </a:p>
          <a:p>
            <a:endParaRPr lang="zh-TW"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Personality</a:t>
            </a:r>
          </a:p>
          <a:p>
            <a:r>
              <a:rPr lang="en-US" sz="3600" dirty="0" smtClean="0"/>
              <a:t>Value &amp; Belief</a:t>
            </a:r>
            <a:endParaRPr lang="en-US" sz="3600" dirty="0" smtClean="0"/>
          </a:p>
          <a:p>
            <a:r>
              <a:rPr lang="en-US" sz="3600" dirty="0" smtClean="0"/>
              <a:t>Culture</a:t>
            </a:r>
            <a:endParaRPr lang="en-US" sz="3600" dirty="0" smtClean="0"/>
          </a:p>
          <a:p>
            <a:r>
              <a:rPr lang="en-US" sz="3600" dirty="0" smtClean="0"/>
              <a:t>Ability &amp; Competencies</a:t>
            </a:r>
          </a:p>
          <a:p>
            <a:r>
              <a:rPr lang="en-US" sz="3600" dirty="0" smtClean="0"/>
              <a:t>Motive</a:t>
            </a:r>
          </a:p>
          <a:p>
            <a:pPr>
              <a:buNone/>
            </a:pPr>
            <a:endParaRPr lang="en-US" sz="36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1F3E3AB-B750-442B-94E3-C1A07C56D140}" type="slidenum">
              <a:rPr lang="zh-TW" altLang="en-US"/>
              <a:pPr/>
              <a:t>20</a:t>
            </a:fld>
            <a:endParaRPr lang="en-US" altLang="zh-TW"/>
          </a:p>
        </p:txBody>
      </p:sp>
      <p:sp>
        <p:nvSpPr>
          <p:cNvPr id="267266" name="Rectangle 2"/>
          <p:cNvSpPr>
            <a:spLocks noGrp="1" noChangeArrowheads="1"/>
          </p:cNvSpPr>
          <p:nvPr>
            <p:ph type="title"/>
          </p:nvPr>
        </p:nvSpPr>
        <p:spPr>
          <a:noFill/>
          <a:ln/>
        </p:spPr>
        <p:txBody>
          <a:bodyPr/>
          <a:lstStyle/>
          <a:p>
            <a:r>
              <a:rPr kumimoji="0" lang="zh-TW" altLang="en-US" b="1"/>
              <a:t> </a:t>
            </a:r>
            <a:r>
              <a:rPr kumimoji="0" lang="en-US" altLang="zh-TW" b="1"/>
              <a:t>Self-Monitoring</a:t>
            </a:r>
          </a:p>
        </p:txBody>
      </p:sp>
      <p:sp>
        <p:nvSpPr>
          <p:cNvPr id="267272" name="Rectangle 8"/>
          <p:cNvSpPr>
            <a:spLocks noGrp="1" noChangeArrowheads="1"/>
          </p:cNvSpPr>
          <p:nvPr>
            <p:ph type="body" idx="1"/>
          </p:nvPr>
        </p:nvSpPr>
        <p:spPr/>
        <p:txBody>
          <a:bodyPr/>
          <a:lstStyle/>
          <a:p>
            <a:r>
              <a:rPr kumimoji="0" lang="en-US" altLang="zh-TW"/>
              <a:t>A personality trait that measures an individual</a:t>
            </a:r>
            <a:r>
              <a:rPr kumimoji="0" lang="en-US" altLang="zh-TW">
                <a:latin typeface="Arial"/>
              </a:rPr>
              <a:t>’</a:t>
            </a:r>
            <a:r>
              <a:rPr kumimoji="0" lang="en-US" altLang="zh-TW"/>
              <a:t>s ability to adjust his or her behavior to external, situational factors.</a:t>
            </a:r>
            <a:endParaRPr kumimoji="0" lang="zh-TW" alt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88F105A-CD31-493F-8EC8-DF398D8A93F7}" type="slidenum">
              <a:rPr lang="zh-TW" altLang="en-US"/>
              <a:pPr/>
              <a:t>21</a:t>
            </a:fld>
            <a:endParaRPr lang="en-US" altLang="zh-TW"/>
          </a:p>
        </p:txBody>
      </p:sp>
      <p:sp>
        <p:nvSpPr>
          <p:cNvPr id="433154" name="Rectangle 2"/>
          <p:cNvSpPr>
            <a:spLocks noGrp="1" noChangeArrowheads="1"/>
          </p:cNvSpPr>
          <p:nvPr>
            <p:ph type="title"/>
          </p:nvPr>
        </p:nvSpPr>
        <p:spPr/>
        <p:txBody>
          <a:bodyPr/>
          <a:lstStyle/>
          <a:p>
            <a:r>
              <a:rPr kumimoji="0" lang="en-US" altLang="zh-TW" b="1"/>
              <a:t>High Self-Monitors</a:t>
            </a:r>
            <a:endParaRPr kumimoji="0" lang="zh-TW" altLang="en-US" b="1"/>
          </a:p>
        </p:txBody>
      </p:sp>
      <p:sp>
        <p:nvSpPr>
          <p:cNvPr id="433156" name="Text Box 4"/>
          <p:cNvSpPr txBox="1">
            <a:spLocks noChangeArrowheads="1"/>
          </p:cNvSpPr>
          <p:nvPr>
            <p:ph type="body" idx="1"/>
          </p:nvPr>
        </p:nvSpPr>
        <p:spPr>
          <a:noFill/>
          <a:ln/>
        </p:spPr>
        <p:txBody>
          <a:bodyPr/>
          <a:lstStyle/>
          <a:p>
            <a:r>
              <a:rPr kumimoji="0" lang="en-US" altLang="zh-TW"/>
              <a:t>Receive better performance ratings</a:t>
            </a:r>
          </a:p>
          <a:p>
            <a:r>
              <a:rPr kumimoji="0" lang="en-US" altLang="zh-TW"/>
              <a:t>Likely to emerge as leaders</a:t>
            </a:r>
          </a:p>
          <a:p>
            <a:r>
              <a:rPr kumimoji="0" lang="en-US" altLang="zh-TW"/>
              <a:t>Show less commitment to their organizations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3156"/>
                                        </p:tgtEl>
                                        <p:attrNameLst>
                                          <p:attrName>style.visibility</p:attrName>
                                        </p:attrNameLst>
                                      </p:cBhvr>
                                      <p:to>
                                        <p:strVal val="visible"/>
                                      </p:to>
                                    </p:set>
                                    <p:animEffect transition="in" filter="wipe(left)">
                                      <p:cBhvr>
                                        <p:cTn id="7" dur="500"/>
                                        <p:tgtEl>
                                          <p:spTgt spid="433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19D300-5295-4ED4-9C08-940684551541}" type="slidenum">
              <a:rPr lang="zh-TW" altLang="en-US"/>
              <a:pPr/>
              <a:t>22</a:t>
            </a:fld>
            <a:endParaRPr lang="en-US" altLang="zh-TW"/>
          </a:p>
        </p:txBody>
      </p:sp>
      <p:sp>
        <p:nvSpPr>
          <p:cNvPr id="436226" name="Rectangle 2"/>
          <p:cNvSpPr>
            <a:spLocks noGrp="1" noChangeArrowheads="1"/>
          </p:cNvSpPr>
          <p:nvPr>
            <p:ph type="title"/>
          </p:nvPr>
        </p:nvSpPr>
        <p:spPr>
          <a:noFill/>
          <a:ln/>
        </p:spPr>
        <p:txBody>
          <a:bodyPr/>
          <a:lstStyle/>
          <a:p>
            <a:r>
              <a:rPr kumimoji="0" lang="en-US" altLang="zh-TW" b="1"/>
              <a:t>Risk Propensity</a:t>
            </a:r>
            <a:endParaRPr kumimoji="0" lang="zh-TW" altLang="en-US" b="1"/>
          </a:p>
        </p:txBody>
      </p:sp>
      <p:sp>
        <p:nvSpPr>
          <p:cNvPr id="436227" name="Rectangle 3"/>
          <p:cNvSpPr>
            <a:spLocks noGrp="1" noChangeArrowheads="1"/>
          </p:cNvSpPr>
          <p:nvPr>
            <p:ph type="body" idx="1"/>
          </p:nvPr>
        </p:nvSpPr>
        <p:spPr/>
        <p:txBody>
          <a:bodyPr/>
          <a:lstStyle/>
          <a:p>
            <a:r>
              <a:rPr lang="en-US" altLang="zh-TW"/>
              <a:t>Aligning managers’ risk-taking propensity(</a:t>
            </a:r>
            <a:r>
              <a:rPr lang="zh-TW" altLang="en-US"/>
              <a:t>性格上的傾向</a:t>
            </a:r>
            <a:r>
              <a:rPr lang="en-US" altLang="zh-TW"/>
              <a:t>) to job requirements should be beneficial to organizations.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6141C7E-F9CF-42B6-B09B-AD325CCA63DD}" type="slidenum">
              <a:rPr lang="zh-TW" altLang="en-US"/>
              <a:pPr/>
              <a:t>23</a:t>
            </a:fld>
            <a:endParaRPr lang="en-US" altLang="zh-TW"/>
          </a:p>
        </p:txBody>
      </p:sp>
      <p:sp>
        <p:nvSpPr>
          <p:cNvPr id="268290" name="Rectangle 2"/>
          <p:cNvSpPr>
            <a:spLocks noGrp="1" noChangeArrowheads="1"/>
          </p:cNvSpPr>
          <p:nvPr>
            <p:ph type="title"/>
          </p:nvPr>
        </p:nvSpPr>
        <p:spPr>
          <a:noFill/>
          <a:ln/>
        </p:spPr>
        <p:txBody>
          <a:bodyPr/>
          <a:lstStyle/>
          <a:p>
            <a:r>
              <a:rPr kumimoji="0" lang="en-US" altLang="zh-TW" b="1"/>
              <a:t>Risk-Taking</a:t>
            </a:r>
          </a:p>
        </p:txBody>
      </p:sp>
      <p:sp>
        <p:nvSpPr>
          <p:cNvPr id="268291" name="Rectangle 3"/>
          <p:cNvSpPr>
            <a:spLocks noGrp="1" noChangeArrowheads="1"/>
          </p:cNvSpPr>
          <p:nvPr>
            <p:ph type="body" sz="half" idx="1"/>
          </p:nvPr>
        </p:nvSpPr>
        <p:spPr/>
        <p:txBody>
          <a:bodyPr/>
          <a:lstStyle/>
          <a:p>
            <a:r>
              <a:rPr lang="en-US" altLang="zh-TW"/>
              <a:t>High Risk-taking Managers</a:t>
            </a:r>
          </a:p>
          <a:p>
            <a:pPr lvl="1"/>
            <a:r>
              <a:rPr lang="en-US" altLang="zh-TW"/>
              <a:t>Make quicker decisions</a:t>
            </a:r>
          </a:p>
          <a:p>
            <a:pPr lvl="1"/>
            <a:r>
              <a:rPr lang="en-US" altLang="zh-TW"/>
              <a:t>Use less information to make decisions</a:t>
            </a:r>
          </a:p>
          <a:p>
            <a:pPr lvl="1"/>
            <a:r>
              <a:rPr lang="en-US" altLang="zh-TW"/>
              <a:t>Operate in smaller and more entrepreneurial(</a:t>
            </a:r>
            <a:r>
              <a:rPr lang="zh-TW" altLang="en-US"/>
              <a:t>創業者的</a:t>
            </a:r>
            <a:r>
              <a:rPr lang="en-US" altLang="zh-TW"/>
              <a:t>) organizations</a:t>
            </a:r>
          </a:p>
        </p:txBody>
      </p:sp>
      <p:sp>
        <p:nvSpPr>
          <p:cNvPr id="268292" name="Rectangle 4"/>
          <p:cNvSpPr>
            <a:spLocks noGrp="1" noChangeArrowheads="1"/>
          </p:cNvSpPr>
          <p:nvPr>
            <p:ph type="body" sz="half" idx="2"/>
          </p:nvPr>
        </p:nvSpPr>
        <p:spPr/>
        <p:txBody>
          <a:bodyPr/>
          <a:lstStyle/>
          <a:p>
            <a:r>
              <a:rPr lang="en-US" altLang="zh-TW"/>
              <a:t>Low Risk-taking Managers</a:t>
            </a:r>
          </a:p>
          <a:p>
            <a:pPr lvl="1"/>
            <a:r>
              <a:rPr lang="en-US" altLang="zh-TW"/>
              <a:t>Are slower to make decisions</a:t>
            </a:r>
          </a:p>
          <a:p>
            <a:pPr lvl="1"/>
            <a:r>
              <a:rPr lang="en-US" altLang="zh-TW"/>
              <a:t>Require more information before making decisions</a:t>
            </a:r>
          </a:p>
          <a:p>
            <a:pPr lvl="1"/>
            <a:r>
              <a:rPr lang="en-US" altLang="zh-TW"/>
              <a:t>Exist in larger organizations with stable environments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Effect transition="in" filter="wipe(left)">
                                      <p:cBhvr>
                                        <p:cTn id="7" dur="500"/>
                                        <p:tgtEl>
                                          <p:spTgt spid="26829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8291">
                                            <p:txEl>
                                              <p:pRg st="1" end="1"/>
                                            </p:txEl>
                                          </p:spTgt>
                                        </p:tgtEl>
                                        <p:attrNameLst>
                                          <p:attrName>style.visibility</p:attrName>
                                        </p:attrNameLst>
                                      </p:cBhvr>
                                      <p:to>
                                        <p:strVal val="visible"/>
                                      </p:to>
                                    </p:set>
                                    <p:animEffect transition="in" filter="wipe(left)">
                                      <p:cBhvr>
                                        <p:cTn id="10" dur="500"/>
                                        <p:tgtEl>
                                          <p:spTgt spid="26829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8291">
                                            <p:txEl>
                                              <p:pRg st="2" end="2"/>
                                            </p:txEl>
                                          </p:spTgt>
                                        </p:tgtEl>
                                        <p:attrNameLst>
                                          <p:attrName>style.visibility</p:attrName>
                                        </p:attrNameLst>
                                      </p:cBhvr>
                                      <p:to>
                                        <p:strVal val="visible"/>
                                      </p:to>
                                    </p:set>
                                    <p:animEffect transition="in" filter="wipe(left)">
                                      <p:cBhvr>
                                        <p:cTn id="13" dur="500"/>
                                        <p:tgtEl>
                                          <p:spTgt spid="26829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8291">
                                            <p:txEl>
                                              <p:pRg st="3" end="3"/>
                                            </p:txEl>
                                          </p:spTgt>
                                        </p:tgtEl>
                                        <p:attrNameLst>
                                          <p:attrName>style.visibility</p:attrName>
                                        </p:attrNameLst>
                                      </p:cBhvr>
                                      <p:to>
                                        <p:strVal val="visible"/>
                                      </p:to>
                                    </p:set>
                                    <p:animEffect transition="in" filter="wipe(left)">
                                      <p:cBhvr>
                                        <p:cTn id="16" dur="500"/>
                                        <p:tgtEl>
                                          <p:spTgt spid="268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3F58983-E2B7-4767-9640-3A285E974301}" type="slidenum">
              <a:rPr lang="zh-TW" altLang="en-US"/>
              <a:pPr/>
              <a:t>24</a:t>
            </a:fld>
            <a:endParaRPr lang="en-US" altLang="zh-TW"/>
          </a:p>
        </p:txBody>
      </p:sp>
      <p:sp>
        <p:nvSpPr>
          <p:cNvPr id="269314" name="Rectangle 2"/>
          <p:cNvSpPr>
            <a:spLocks noGrp="1" noChangeArrowheads="1"/>
          </p:cNvSpPr>
          <p:nvPr>
            <p:ph type="title"/>
          </p:nvPr>
        </p:nvSpPr>
        <p:spPr>
          <a:noFill/>
          <a:ln/>
        </p:spPr>
        <p:txBody>
          <a:bodyPr/>
          <a:lstStyle/>
          <a:p>
            <a:r>
              <a:rPr kumimoji="0" lang="en-US" altLang="zh-TW" b="1"/>
              <a:t>Personality Types</a:t>
            </a:r>
          </a:p>
        </p:txBody>
      </p:sp>
      <p:sp>
        <p:nvSpPr>
          <p:cNvPr id="269318" name="Rectangle 6"/>
          <p:cNvSpPr>
            <a:spLocks noGrp="1" noChangeArrowheads="1"/>
          </p:cNvSpPr>
          <p:nvPr>
            <p:ph type="body" idx="1"/>
          </p:nvPr>
        </p:nvSpPr>
        <p:spPr/>
        <p:txBody>
          <a:bodyPr/>
          <a:lstStyle/>
          <a:p>
            <a:pPr marL="533400" indent="-533400"/>
            <a:r>
              <a:rPr kumimoji="0" lang="en-US" altLang="zh-TW" sz="6000" b="1"/>
              <a:t>Type A vs. Type B</a:t>
            </a:r>
          </a:p>
        </p:txBody>
      </p:sp>
      <p:sp>
        <p:nvSpPr>
          <p:cNvPr id="450560" name="Text Box 0"/>
          <p:cNvSpPr txBox="1">
            <a:spLocks noChangeArrowheads="1"/>
          </p:cNvSpPr>
          <p:nvPr/>
        </p:nvSpPr>
        <p:spPr bwMode="auto">
          <a:xfrm>
            <a:off x="6689725" y="5670550"/>
            <a:ext cx="620713" cy="366713"/>
          </a:xfrm>
          <a:prstGeom prst="rect">
            <a:avLst/>
          </a:prstGeom>
          <a:noFill/>
          <a:ln w="9525">
            <a:noFill/>
            <a:miter lim="800000"/>
            <a:headEnd/>
            <a:tailEnd/>
          </a:ln>
          <a:effectLst/>
        </p:spPr>
        <p:txBody>
          <a:bodyPr wrap="none">
            <a:spAutoFit/>
          </a:bodyPr>
          <a:lstStyle/>
          <a:p>
            <a:r>
              <a:rPr lang="en-US" altLang="zh-TW"/>
              <a:t>next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1757635-2D82-4021-A954-C27A1CC1FD7E}" type="slidenum">
              <a:rPr lang="zh-TW" altLang="en-US"/>
              <a:pPr/>
              <a:t>25</a:t>
            </a:fld>
            <a:endParaRPr lang="en-US" altLang="zh-TW"/>
          </a:p>
        </p:txBody>
      </p:sp>
      <p:sp>
        <p:nvSpPr>
          <p:cNvPr id="438274" name="Rectangle 2"/>
          <p:cNvSpPr>
            <a:spLocks noGrp="1" noChangeArrowheads="1"/>
          </p:cNvSpPr>
          <p:nvPr>
            <p:ph type="title"/>
          </p:nvPr>
        </p:nvSpPr>
        <p:spPr>
          <a:noFill/>
          <a:ln/>
        </p:spPr>
        <p:txBody>
          <a:bodyPr/>
          <a:lstStyle/>
          <a:p>
            <a:r>
              <a:rPr kumimoji="0" lang="en-US" altLang="zh-TW" b="1"/>
              <a:t>Personality Types A</a:t>
            </a:r>
            <a:endParaRPr kumimoji="0" lang="zh-TW" altLang="en-US" b="1"/>
          </a:p>
        </p:txBody>
      </p:sp>
      <p:sp>
        <p:nvSpPr>
          <p:cNvPr id="438275" name="Rectangle 3"/>
          <p:cNvSpPr>
            <a:spLocks noGrp="1" noChangeArrowheads="1"/>
          </p:cNvSpPr>
          <p:nvPr>
            <p:ph type="body" idx="1"/>
          </p:nvPr>
        </p:nvSpPr>
        <p:spPr/>
        <p:txBody>
          <a:bodyPr/>
          <a:lstStyle/>
          <a:p>
            <a:pPr>
              <a:lnSpc>
                <a:spcPct val="90000"/>
              </a:lnSpc>
            </a:pPr>
            <a:r>
              <a:rPr kumimoji="0" lang="en-US" altLang="zh-TW" sz="2400"/>
              <a:t>are always moving, walking, and eating rapidly;</a:t>
            </a:r>
          </a:p>
          <a:p>
            <a:pPr>
              <a:lnSpc>
                <a:spcPct val="90000"/>
              </a:lnSpc>
            </a:pPr>
            <a:r>
              <a:rPr kumimoji="0" lang="en-US" altLang="zh-TW" sz="2400"/>
              <a:t>feel impatient(</a:t>
            </a:r>
            <a:r>
              <a:rPr kumimoji="0" lang="zh-TW" altLang="en-US" sz="2800"/>
              <a:t>無耐心的</a:t>
            </a:r>
            <a:r>
              <a:rPr kumimoji="0" lang="en-US" altLang="zh-TW" sz="2800"/>
              <a:t>)</a:t>
            </a:r>
            <a:r>
              <a:rPr kumimoji="0" lang="en-US" altLang="zh-TW" sz="2400"/>
              <a:t> with the rate at which most events take place;</a:t>
            </a:r>
          </a:p>
          <a:p>
            <a:pPr>
              <a:lnSpc>
                <a:spcPct val="90000"/>
              </a:lnSpc>
            </a:pPr>
            <a:r>
              <a:rPr kumimoji="0" lang="en-US" altLang="zh-TW" sz="2400"/>
              <a:t>strive to think or do two or more things at once;</a:t>
            </a:r>
          </a:p>
          <a:p>
            <a:pPr>
              <a:lnSpc>
                <a:spcPct val="90000"/>
              </a:lnSpc>
            </a:pPr>
            <a:r>
              <a:rPr kumimoji="0" lang="en-US" altLang="zh-TW" sz="2400"/>
              <a:t>cannot cope(</a:t>
            </a:r>
            <a:r>
              <a:rPr kumimoji="0" lang="zh-TW" altLang="en-US" sz="2800"/>
              <a:t>妥善處理</a:t>
            </a:r>
            <a:r>
              <a:rPr kumimoji="0" lang="en-US" altLang="zh-TW" sz="2800"/>
              <a:t>)</a:t>
            </a:r>
            <a:r>
              <a:rPr kumimoji="0" lang="en-US" altLang="zh-TW" sz="2400"/>
              <a:t> with leisure time;</a:t>
            </a:r>
          </a:p>
          <a:p>
            <a:pPr>
              <a:lnSpc>
                <a:spcPct val="90000"/>
              </a:lnSpc>
            </a:pPr>
            <a:r>
              <a:rPr kumimoji="0" lang="en-US" altLang="zh-TW" sz="2400"/>
              <a:t>are obsessed(</a:t>
            </a:r>
            <a:r>
              <a:rPr kumimoji="0" lang="zh-TW" altLang="en-US" sz="2800"/>
              <a:t>迷住</a:t>
            </a:r>
            <a:r>
              <a:rPr kumimoji="0" lang="en-US" altLang="zh-TW" sz="2800"/>
              <a:t>)</a:t>
            </a:r>
            <a:r>
              <a:rPr kumimoji="0" lang="en-US" altLang="zh-TW" sz="2400"/>
              <a:t> with numbers, measuring their success in terms of how many or how much of everything they acquire.</a:t>
            </a:r>
            <a:endParaRPr kumimoji="0" lang="zh-TW" altLang="en-US" sz="240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B60990E-92B1-4814-86C4-DC93EB8FE6EB}" type="slidenum">
              <a:rPr lang="zh-TW" altLang="en-US"/>
              <a:pPr/>
              <a:t>26</a:t>
            </a:fld>
            <a:endParaRPr lang="en-US" altLang="zh-TW"/>
          </a:p>
        </p:txBody>
      </p:sp>
      <p:sp>
        <p:nvSpPr>
          <p:cNvPr id="439298" name="Rectangle 2"/>
          <p:cNvSpPr>
            <a:spLocks noGrp="1" noChangeArrowheads="1"/>
          </p:cNvSpPr>
          <p:nvPr>
            <p:ph type="title"/>
          </p:nvPr>
        </p:nvSpPr>
        <p:spPr>
          <a:noFill/>
          <a:ln/>
        </p:spPr>
        <p:txBody>
          <a:bodyPr/>
          <a:lstStyle/>
          <a:p>
            <a:r>
              <a:rPr kumimoji="0" lang="en-US" altLang="zh-TW" b="1"/>
              <a:t>Personality Types B</a:t>
            </a:r>
            <a:endParaRPr kumimoji="0" lang="zh-TW" altLang="en-US" b="1"/>
          </a:p>
        </p:txBody>
      </p:sp>
      <p:sp>
        <p:nvSpPr>
          <p:cNvPr id="439299" name="Rectangle 3"/>
          <p:cNvSpPr>
            <a:spLocks noGrp="1" noChangeArrowheads="1"/>
          </p:cNvSpPr>
          <p:nvPr>
            <p:ph type="body" idx="1"/>
          </p:nvPr>
        </p:nvSpPr>
        <p:spPr>
          <a:noFill/>
          <a:ln/>
        </p:spPr>
        <p:txBody>
          <a:bodyPr/>
          <a:lstStyle/>
          <a:p>
            <a:pPr>
              <a:lnSpc>
                <a:spcPct val="90000"/>
              </a:lnSpc>
            </a:pPr>
            <a:r>
              <a:rPr kumimoji="0" lang="en-US" altLang="zh-TW" sz="2800"/>
              <a:t>never suffer from a sense of time urgency with its accompanying(</a:t>
            </a:r>
            <a:r>
              <a:rPr kumimoji="0" lang="zh-TW" altLang="en-US" sz="2800"/>
              <a:t>伴隨</a:t>
            </a:r>
            <a:r>
              <a:rPr kumimoji="0" lang="en-US" altLang="zh-TW" sz="2800"/>
              <a:t>)  impatience(</a:t>
            </a:r>
            <a:r>
              <a:rPr kumimoji="0" lang="zh-TW" altLang="en-US"/>
              <a:t>無耐心的</a:t>
            </a:r>
            <a:r>
              <a:rPr kumimoji="0" lang="en-US" altLang="zh-TW"/>
              <a:t>)</a:t>
            </a:r>
            <a:r>
              <a:rPr kumimoji="0" lang="en-US" altLang="zh-TW" sz="2800"/>
              <a:t> ;</a:t>
            </a:r>
          </a:p>
          <a:p>
            <a:pPr>
              <a:lnSpc>
                <a:spcPct val="90000"/>
              </a:lnSpc>
            </a:pPr>
            <a:r>
              <a:rPr kumimoji="0" lang="en-US" altLang="zh-TW" sz="2800"/>
              <a:t>feel no need to display or discuss either their achievements or accomplishments;</a:t>
            </a:r>
          </a:p>
          <a:p>
            <a:pPr>
              <a:lnSpc>
                <a:spcPct val="90000"/>
              </a:lnSpc>
            </a:pPr>
            <a:r>
              <a:rPr kumimoji="0" lang="en-US" altLang="zh-TW" sz="2800"/>
              <a:t>play for fun and relaxation, rather than to exhibit(</a:t>
            </a:r>
            <a:r>
              <a:rPr kumimoji="0" lang="zh-TW" altLang="en-US" sz="2800"/>
              <a:t>顯出</a:t>
            </a:r>
            <a:r>
              <a:rPr kumimoji="0" lang="en-US" altLang="zh-TW" sz="2800"/>
              <a:t>) their superiority(</a:t>
            </a:r>
            <a:r>
              <a:rPr kumimoji="0" lang="zh-TW" altLang="en-US" sz="2800"/>
              <a:t>優勢</a:t>
            </a:r>
            <a:r>
              <a:rPr kumimoji="0" lang="en-US" altLang="zh-TW" sz="2800"/>
              <a:t>) at any cost;</a:t>
            </a:r>
          </a:p>
          <a:p>
            <a:pPr>
              <a:lnSpc>
                <a:spcPct val="90000"/>
              </a:lnSpc>
            </a:pPr>
            <a:r>
              <a:rPr kumimoji="0" lang="en-US" altLang="zh-TW" sz="2800"/>
              <a:t>can relax without guilt(</a:t>
            </a:r>
            <a:r>
              <a:rPr kumimoji="0" lang="zh-TW" altLang="en-US" sz="2800"/>
              <a:t>內疚</a:t>
            </a:r>
            <a:r>
              <a:rPr kumimoji="0" lang="en-US" altLang="zh-TW" sz="2800"/>
              <a:t>).</a:t>
            </a:r>
            <a:endParaRPr kumimoji="0" lang="zh-TW" altLang="en-US" sz="28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511E45E-EF5F-4790-8BC6-706BB2D31DBE}" type="slidenum">
              <a:rPr lang="zh-TW" altLang="en-US"/>
              <a:pPr/>
              <a:t>27</a:t>
            </a:fld>
            <a:endParaRPr lang="en-US" altLang="zh-TW"/>
          </a:p>
        </p:txBody>
      </p:sp>
      <p:sp>
        <p:nvSpPr>
          <p:cNvPr id="270338" name="Rectangle 2"/>
          <p:cNvSpPr>
            <a:spLocks noGrp="1" noChangeArrowheads="1"/>
          </p:cNvSpPr>
          <p:nvPr>
            <p:ph type="title"/>
          </p:nvPr>
        </p:nvSpPr>
        <p:spPr>
          <a:noFill/>
          <a:ln/>
        </p:spPr>
        <p:txBody>
          <a:bodyPr/>
          <a:lstStyle/>
          <a:p>
            <a:r>
              <a:rPr kumimoji="0" lang="en-US" altLang="zh-TW" b="1"/>
              <a:t>Proactive Personality</a:t>
            </a:r>
          </a:p>
        </p:txBody>
      </p:sp>
      <p:sp>
        <p:nvSpPr>
          <p:cNvPr id="270343" name="Rectangle 7"/>
          <p:cNvSpPr>
            <a:spLocks noGrp="1" noChangeArrowheads="1"/>
          </p:cNvSpPr>
          <p:nvPr>
            <p:ph type="body" idx="1"/>
          </p:nvPr>
        </p:nvSpPr>
        <p:spPr>
          <a:noFill/>
          <a:ln/>
        </p:spPr>
        <p:txBody>
          <a:bodyPr/>
          <a:lstStyle/>
          <a:p>
            <a:pPr>
              <a:lnSpc>
                <a:spcPct val="90000"/>
              </a:lnSpc>
            </a:pPr>
            <a:endParaRPr kumimoji="0" lang="en-US" altLang="zh-TW"/>
          </a:p>
          <a:p>
            <a:pPr>
              <a:lnSpc>
                <a:spcPct val="90000"/>
              </a:lnSpc>
            </a:pPr>
            <a:r>
              <a:rPr kumimoji="0" lang="en-US" altLang="zh-TW"/>
              <a:t>Identifies opportunities, shows initiative, takes action, and perseveres(</a:t>
            </a:r>
            <a:r>
              <a:rPr kumimoji="0" lang="zh-TW" altLang="en-US"/>
              <a:t>堅持不懈</a:t>
            </a:r>
            <a:r>
              <a:rPr kumimoji="0" lang="en-US" altLang="zh-TW"/>
              <a:t>) until meaningful change occurs. </a:t>
            </a:r>
          </a:p>
          <a:p>
            <a:pPr>
              <a:lnSpc>
                <a:spcPct val="90000"/>
              </a:lnSpc>
            </a:pPr>
            <a:r>
              <a:rPr kumimoji="0" lang="en-US" altLang="zh-TW"/>
              <a:t>Creates positive change in the environment, regardless or even in spite(</a:t>
            </a:r>
            <a:r>
              <a:rPr kumimoji="0" lang="zh-TW" altLang="en-US"/>
              <a:t>惡意對待</a:t>
            </a:r>
            <a:r>
              <a:rPr kumimoji="0" lang="en-US" altLang="zh-TW"/>
              <a:t>) of constraints or obstacles(</a:t>
            </a:r>
            <a:r>
              <a:rPr kumimoji="0" lang="zh-TW" altLang="en-US"/>
              <a:t>妨礙</a:t>
            </a:r>
            <a:r>
              <a:rPr kumimoji="0" lang="en-US" altLang="zh-TW"/>
              <a:t>).</a:t>
            </a:r>
            <a:endParaRPr kumimoji="0" lang="zh-TW" alt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81EEC6-E84D-46C7-8E4A-FDCD20D0C498}" type="slidenum">
              <a:rPr lang="zh-TW" altLang="en-US"/>
              <a:pPr/>
              <a:t>28</a:t>
            </a:fld>
            <a:endParaRPr lang="en-US" altLang="zh-TW"/>
          </a:p>
        </p:txBody>
      </p:sp>
      <p:sp>
        <p:nvSpPr>
          <p:cNvPr id="449538" name="Rectangle 2"/>
          <p:cNvSpPr>
            <a:spLocks noGrp="1" noChangeArrowheads="1"/>
          </p:cNvSpPr>
          <p:nvPr>
            <p:ph type="title"/>
          </p:nvPr>
        </p:nvSpPr>
        <p:spPr>
          <a:noFill/>
          <a:ln/>
        </p:spPr>
        <p:txBody>
          <a:bodyPr>
            <a:normAutofit fontScale="90000"/>
          </a:bodyPr>
          <a:lstStyle/>
          <a:p>
            <a:r>
              <a:rPr kumimoji="0" lang="en-US" altLang="zh-TW" b="1"/>
              <a:t>Personality and National Culture</a:t>
            </a:r>
            <a:endParaRPr kumimoji="0" lang="zh-TW" altLang="en-US" b="1"/>
          </a:p>
        </p:txBody>
      </p:sp>
      <p:sp>
        <p:nvSpPr>
          <p:cNvPr id="449539" name="Rectangle 3"/>
          <p:cNvSpPr>
            <a:spLocks noGrp="1" noChangeArrowheads="1"/>
          </p:cNvSpPr>
          <p:nvPr>
            <p:ph type="body" idx="1"/>
          </p:nvPr>
        </p:nvSpPr>
        <p:spPr/>
        <p:txBody>
          <a:bodyPr/>
          <a:lstStyle/>
          <a:p>
            <a:r>
              <a:rPr lang="en-US" altLang="zh-TW" sz="2800"/>
              <a:t>Individualistic vs. collectivistic</a:t>
            </a:r>
          </a:p>
          <a:p>
            <a:pPr lvl="1"/>
            <a:r>
              <a:rPr lang="en-US" altLang="zh-TW" sz="2400"/>
              <a:t>The Big Five Model appear to predict a bit better in Individualistic culture then in collectivistic</a:t>
            </a:r>
          </a:p>
          <a:p>
            <a:r>
              <a:rPr lang="en-US" altLang="zh-TW" sz="2800"/>
              <a:t>There are no common personality types for a given country.</a:t>
            </a:r>
          </a:p>
          <a:p>
            <a:r>
              <a:rPr lang="en-US" altLang="zh-TW" sz="2800"/>
              <a:t>A country</a:t>
            </a:r>
            <a:r>
              <a:rPr lang="en-US" altLang="zh-TW" sz="2800">
                <a:latin typeface="Arial"/>
              </a:rPr>
              <a:t>’</a:t>
            </a:r>
            <a:r>
              <a:rPr lang="en-US" altLang="zh-TW" sz="2800"/>
              <a:t>s culture influences the dominant personality characteristics of its population, like locus of control and Type A personality.</a:t>
            </a:r>
          </a:p>
          <a:p>
            <a:pPr lvl="1"/>
            <a:endParaRPr lang="en-US" altLang="zh-TW" sz="24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E20A4DF-D9FB-4016-9FFA-3829EADF22D3}" type="slidenum">
              <a:rPr lang="zh-TW" altLang="en-US"/>
              <a:pPr/>
              <a:t>29</a:t>
            </a:fld>
            <a:endParaRPr lang="en-US" altLang="zh-TW"/>
          </a:p>
        </p:txBody>
      </p:sp>
      <p:sp>
        <p:nvSpPr>
          <p:cNvPr id="296963" name="Rectangle 3"/>
          <p:cNvSpPr>
            <a:spLocks noGrp="1" noChangeArrowheads="1"/>
          </p:cNvSpPr>
          <p:nvPr>
            <p:ph type="body" idx="1"/>
          </p:nvPr>
        </p:nvSpPr>
        <p:spPr>
          <a:xfrm>
            <a:off x="1182688" y="2017713"/>
            <a:ext cx="7772400" cy="2641600"/>
          </a:xfrm>
          <a:noFill/>
          <a:ln/>
        </p:spPr>
        <p:txBody>
          <a:bodyPr/>
          <a:lstStyle/>
          <a:p>
            <a:pPr>
              <a:lnSpc>
                <a:spcPct val="90000"/>
              </a:lnSpc>
            </a:pPr>
            <a:r>
              <a:rPr kumimoji="0" lang="en-US" altLang="zh-TW"/>
              <a:t>Definition: Mode of conduct or end state is personally or socially preferable (tenure, age, gender, etc)</a:t>
            </a:r>
          </a:p>
          <a:p>
            <a:pPr lvl="1">
              <a:lnSpc>
                <a:spcPct val="90000"/>
              </a:lnSpc>
            </a:pPr>
            <a:r>
              <a:rPr kumimoji="0" lang="en-US" altLang="zh-TW"/>
              <a:t>i.e., what is right &amp; good</a:t>
            </a:r>
          </a:p>
          <a:p>
            <a:pPr>
              <a:lnSpc>
                <a:spcPct val="90000"/>
              </a:lnSpc>
            </a:pPr>
            <a:r>
              <a:rPr kumimoji="0" lang="en-US" altLang="zh-TW"/>
              <a:t>Note: Values Vary by Cohort(</a:t>
            </a:r>
            <a:r>
              <a:rPr kumimoji="0" lang="zh-TW" altLang="en-US"/>
              <a:t>同伴</a:t>
            </a:r>
            <a:r>
              <a:rPr kumimoji="0" lang="en-US" altLang="zh-TW"/>
              <a:t>)</a:t>
            </a:r>
          </a:p>
        </p:txBody>
      </p:sp>
      <p:sp>
        <p:nvSpPr>
          <p:cNvPr id="296968" name="Rectangle 8"/>
          <p:cNvSpPr>
            <a:spLocks noChangeArrowheads="1"/>
          </p:cNvSpPr>
          <p:nvPr>
            <p:ph type="title"/>
          </p:nvPr>
        </p:nvSpPr>
        <p:spPr>
          <a:xfrm>
            <a:off x="1295400" y="228600"/>
            <a:ext cx="6858000" cy="1371600"/>
          </a:xfrm>
          <a:noFill/>
          <a:ln/>
        </p:spPr>
        <p:txBody>
          <a:bodyPr/>
          <a:lstStyle/>
          <a:p>
            <a:r>
              <a:rPr kumimoji="0" lang="en-US" altLang="zh-TW" b="1"/>
              <a:t>Values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1B5B19-F93D-487E-8701-3F7170556E59}" type="slidenum">
              <a:rPr lang="zh-TW" altLang="en-US"/>
              <a:pPr/>
              <a:t>3</a:t>
            </a:fld>
            <a:endParaRPr lang="en-US" altLang="zh-TW"/>
          </a:p>
        </p:txBody>
      </p:sp>
      <p:sp>
        <p:nvSpPr>
          <p:cNvPr id="260098" name="Rectangle 2"/>
          <p:cNvSpPr>
            <a:spLocks noGrp="1" noChangeArrowheads="1"/>
          </p:cNvSpPr>
          <p:nvPr>
            <p:ph type="title"/>
          </p:nvPr>
        </p:nvSpPr>
        <p:spPr>
          <a:noFill/>
          <a:ln/>
        </p:spPr>
        <p:txBody>
          <a:bodyPr/>
          <a:lstStyle/>
          <a:p>
            <a:r>
              <a:rPr kumimoji="0" lang="en-US" altLang="zh-TW" b="1"/>
              <a:t>What is Personality?</a:t>
            </a:r>
          </a:p>
        </p:txBody>
      </p:sp>
      <p:sp>
        <p:nvSpPr>
          <p:cNvPr id="260104" name="Rectangle 8"/>
          <p:cNvSpPr>
            <a:spLocks noGrp="1" noChangeArrowheads="1"/>
          </p:cNvSpPr>
          <p:nvPr>
            <p:ph type="body" idx="1"/>
          </p:nvPr>
        </p:nvSpPr>
        <p:spPr/>
        <p:txBody>
          <a:bodyPr/>
          <a:lstStyle/>
          <a:p>
            <a:r>
              <a:rPr kumimoji="0" lang="en-US" altLang="zh-TW" b="1"/>
              <a:t>Personality</a:t>
            </a:r>
          </a:p>
          <a:p>
            <a:pPr lvl="1"/>
            <a:r>
              <a:rPr kumimoji="0" lang="en-US" altLang="zh-TW"/>
              <a:t>The sum total of ways in which an individual reacts and interacts with others; measurable traits a person exhibits.</a:t>
            </a:r>
          </a:p>
          <a:p>
            <a:r>
              <a:rPr kumimoji="0" lang="en-US" altLang="zh-TW" b="1"/>
              <a:t>Personality Traits</a:t>
            </a:r>
          </a:p>
          <a:p>
            <a:pPr lvl="1"/>
            <a:r>
              <a:rPr kumimoji="0" lang="en-US" altLang="zh-TW"/>
              <a:t>Enduring characteristics that describe an individual</a:t>
            </a:r>
            <a:r>
              <a:rPr kumimoji="0" lang="en-US" altLang="zh-TW">
                <a:latin typeface="Arial"/>
              </a:rPr>
              <a:t>’</a:t>
            </a:r>
            <a:r>
              <a:rPr kumimoji="0" lang="en-US" altLang="zh-TW"/>
              <a:t>s behavior.</a:t>
            </a:r>
          </a:p>
          <a:p>
            <a:endParaRPr lang="zh-TW" altLang="en-US"/>
          </a:p>
        </p:txBody>
      </p:sp>
    </p:spTree>
  </p:cSld>
  <p:clrMapOvr>
    <a:masterClrMapping/>
  </p:clrMapOvr>
  <p:transition>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5B1C1F-AD30-48CF-83E3-679926FD827D}" type="slidenum">
              <a:rPr lang="zh-TW" altLang="en-US"/>
              <a:pPr/>
              <a:t>30</a:t>
            </a:fld>
            <a:endParaRPr lang="en-US" altLang="zh-TW"/>
          </a:p>
        </p:txBody>
      </p:sp>
      <p:sp>
        <p:nvSpPr>
          <p:cNvPr id="443394" name="Rectangle 2"/>
          <p:cNvSpPr>
            <a:spLocks noGrp="1" noChangeArrowheads="1"/>
          </p:cNvSpPr>
          <p:nvPr>
            <p:ph type="title"/>
          </p:nvPr>
        </p:nvSpPr>
        <p:spPr>
          <a:noFill/>
          <a:ln/>
        </p:spPr>
        <p:txBody>
          <a:bodyPr/>
          <a:lstStyle/>
          <a:p>
            <a:r>
              <a:rPr kumimoji="0" lang="en-US" altLang="zh-TW" b="1"/>
              <a:t>Value System</a:t>
            </a:r>
            <a:endParaRPr kumimoji="0" lang="zh-TW" altLang="en-US" b="1"/>
          </a:p>
        </p:txBody>
      </p:sp>
      <p:sp>
        <p:nvSpPr>
          <p:cNvPr id="443395" name="Rectangle 3"/>
          <p:cNvSpPr>
            <a:spLocks noGrp="1" noChangeArrowheads="1"/>
          </p:cNvSpPr>
          <p:nvPr>
            <p:ph type="body" idx="1"/>
          </p:nvPr>
        </p:nvSpPr>
        <p:spPr/>
        <p:txBody>
          <a:bodyPr/>
          <a:lstStyle/>
          <a:p>
            <a:r>
              <a:rPr lang="en-US" altLang="zh-TW" b="1"/>
              <a:t>A hierarchy based on a ranking of an individual’s values in terms of their intensity(</a:t>
            </a:r>
            <a:r>
              <a:rPr lang="zh-TW" altLang="en-US" b="1"/>
              <a:t>強度</a:t>
            </a:r>
            <a:r>
              <a:rPr lang="en-US" altLang="zh-TW"/>
              <a:t>)</a:t>
            </a:r>
            <a:r>
              <a:rPr lang="en-US" altLang="zh-TW" b="1"/>
              <a:t>.</a:t>
            </a:r>
          </a:p>
          <a:p>
            <a:endParaRPr lang="zh-TW" alt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D701FB-EF9E-43D6-8E0B-2D586CD7D834}" type="slidenum">
              <a:rPr lang="zh-TW" altLang="en-US"/>
              <a:pPr/>
              <a:t>31</a:t>
            </a:fld>
            <a:endParaRPr lang="en-US" altLang="zh-TW"/>
          </a:p>
        </p:txBody>
      </p:sp>
      <p:sp>
        <p:nvSpPr>
          <p:cNvPr id="310274" name="Rectangle 2"/>
          <p:cNvSpPr>
            <a:spLocks noGrp="1" noChangeArrowheads="1"/>
          </p:cNvSpPr>
          <p:nvPr>
            <p:ph type="title"/>
          </p:nvPr>
        </p:nvSpPr>
        <p:spPr>
          <a:noFill/>
          <a:ln/>
        </p:spPr>
        <p:txBody>
          <a:bodyPr/>
          <a:lstStyle/>
          <a:p>
            <a:r>
              <a:rPr kumimoji="0" lang="en-US" altLang="zh-TW" b="1"/>
              <a:t>Importance of Values</a:t>
            </a:r>
          </a:p>
        </p:txBody>
      </p:sp>
      <p:sp>
        <p:nvSpPr>
          <p:cNvPr id="310275" name="Rectangle 3"/>
          <p:cNvSpPr>
            <a:spLocks noGrp="1" noChangeArrowheads="1"/>
          </p:cNvSpPr>
          <p:nvPr>
            <p:ph type="body" idx="1"/>
          </p:nvPr>
        </p:nvSpPr>
        <p:spPr>
          <a:xfrm>
            <a:off x="1182688" y="2139950"/>
            <a:ext cx="7772400" cy="4489450"/>
          </a:xfrm>
        </p:spPr>
        <p:txBody>
          <a:bodyPr>
            <a:normAutofit lnSpcReduction="10000"/>
          </a:bodyPr>
          <a:lstStyle/>
          <a:p>
            <a:pPr>
              <a:spcBef>
                <a:spcPct val="50000"/>
              </a:spcBef>
            </a:pPr>
            <a:r>
              <a:rPr lang="en-US" altLang="zh-TW" sz="2800"/>
              <a:t>Provide understanding of the attitudes, motivation, and behaviors of individuals and cultures.</a:t>
            </a:r>
          </a:p>
          <a:p>
            <a:pPr>
              <a:spcBef>
                <a:spcPct val="50000"/>
              </a:spcBef>
            </a:pPr>
            <a:r>
              <a:rPr lang="en-US" altLang="zh-TW" sz="2800"/>
              <a:t>Influence our perception of the world around us.</a:t>
            </a:r>
          </a:p>
          <a:p>
            <a:pPr>
              <a:spcBef>
                <a:spcPct val="50000"/>
              </a:spcBef>
            </a:pPr>
            <a:r>
              <a:rPr lang="en-US" altLang="zh-TW" sz="2800"/>
              <a:t>Represent interpretations of </a:t>
            </a:r>
            <a:r>
              <a:rPr lang="en-US" altLang="zh-TW" sz="2800">
                <a:latin typeface="Arial"/>
              </a:rPr>
              <a:t>“</a:t>
            </a:r>
            <a:r>
              <a:rPr lang="en-US" altLang="zh-TW" sz="2800"/>
              <a:t>right</a:t>
            </a:r>
            <a:r>
              <a:rPr lang="en-US" altLang="zh-TW" sz="2800">
                <a:latin typeface="Arial"/>
              </a:rPr>
              <a:t>”</a:t>
            </a:r>
            <a:r>
              <a:rPr lang="en-US" altLang="zh-TW" sz="2800"/>
              <a:t> and </a:t>
            </a:r>
            <a:r>
              <a:rPr lang="en-US" altLang="zh-TW" sz="2800">
                <a:latin typeface="Arial"/>
              </a:rPr>
              <a:t>“</a:t>
            </a:r>
            <a:r>
              <a:rPr lang="en-US" altLang="zh-TW" sz="2800"/>
              <a:t>wrong.</a:t>
            </a:r>
            <a:r>
              <a:rPr lang="en-US" altLang="zh-TW" sz="2800">
                <a:latin typeface="Arial"/>
              </a:rPr>
              <a:t>”</a:t>
            </a:r>
            <a:endParaRPr lang="en-US" altLang="zh-TW" sz="2800"/>
          </a:p>
          <a:p>
            <a:pPr>
              <a:spcBef>
                <a:spcPct val="50000"/>
              </a:spcBef>
            </a:pPr>
            <a:r>
              <a:rPr lang="en-US" altLang="zh-TW" sz="2800"/>
              <a:t>Imply(</a:t>
            </a:r>
            <a:r>
              <a:rPr lang="zh-TW" altLang="en-US"/>
              <a:t>暗示</a:t>
            </a:r>
            <a:r>
              <a:rPr lang="en-US" altLang="zh-TW"/>
              <a:t>)</a:t>
            </a:r>
            <a:r>
              <a:rPr lang="en-US" altLang="zh-TW" sz="2800"/>
              <a:t> that some behaviors or outcomes are preferred over others.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A29A8D8-6E7D-4AB2-A491-C5A4CB7FA2B3}" type="slidenum">
              <a:rPr lang="zh-TW" altLang="en-US"/>
              <a:pPr/>
              <a:t>32</a:t>
            </a:fld>
            <a:endParaRPr lang="en-US" altLang="zh-TW"/>
          </a:p>
        </p:txBody>
      </p:sp>
      <p:sp>
        <p:nvSpPr>
          <p:cNvPr id="311298" name="Rectangle 1026"/>
          <p:cNvSpPr>
            <a:spLocks noGrp="1" noChangeArrowheads="1"/>
          </p:cNvSpPr>
          <p:nvPr>
            <p:ph type="title"/>
          </p:nvPr>
        </p:nvSpPr>
        <p:spPr>
          <a:noFill/>
          <a:ln/>
        </p:spPr>
        <p:txBody>
          <a:bodyPr>
            <a:normAutofit fontScale="90000"/>
          </a:bodyPr>
          <a:lstStyle/>
          <a:p>
            <a:r>
              <a:rPr kumimoji="0" lang="en-US" altLang="zh-TW" b="1"/>
              <a:t>Types of Values </a:t>
            </a:r>
            <a:r>
              <a:rPr kumimoji="0" lang="en-US" altLang="zh-TW" b="1">
                <a:latin typeface="Arial"/>
                <a:cs typeface="Arial" charset="0"/>
              </a:rPr>
              <a:t>–</a:t>
            </a:r>
            <a:r>
              <a:rPr kumimoji="0" lang="en-US" altLang="zh-TW" b="1"/>
              <a:t> Rokeach Value Survey</a:t>
            </a:r>
          </a:p>
        </p:txBody>
      </p:sp>
      <p:sp>
        <p:nvSpPr>
          <p:cNvPr id="311303" name="Rectangle 1031"/>
          <p:cNvSpPr>
            <a:spLocks noGrp="1" noChangeArrowheads="1"/>
          </p:cNvSpPr>
          <p:nvPr>
            <p:ph type="body" sz="half" idx="1"/>
          </p:nvPr>
        </p:nvSpPr>
        <p:spPr/>
        <p:txBody>
          <a:bodyPr/>
          <a:lstStyle/>
          <a:p>
            <a:r>
              <a:rPr kumimoji="0" lang="en-US" altLang="zh-TW" b="1"/>
              <a:t>Terminal Values</a:t>
            </a:r>
          </a:p>
          <a:p>
            <a:pPr lvl="1"/>
            <a:r>
              <a:rPr kumimoji="0" lang="en-US" altLang="zh-TW"/>
              <a:t>Desirable end-states of existence; the goals that a person would like to achieve during his or her lifetime.</a:t>
            </a:r>
            <a:endParaRPr kumimoji="0" lang="zh-TW" altLang="en-US"/>
          </a:p>
        </p:txBody>
      </p:sp>
      <p:sp>
        <p:nvSpPr>
          <p:cNvPr id="311304" name="Rectangle 1032"/>
          <p:cNvSpPr>
            <a:spLocks noGrp="1" noChangeArrowheads="1"/>
          </p:cNvSpPr>
          <p:nvPr>
            <p:ph type="body" sz="half" idx="2"/>
          </p:nvPr>
        </p:nvSpPr>
        <p:spPr/>
        <p:txBody>
          <a:bodyPr/>
          <a:lstStyle/>
          <a:p>
            <a:r>
              <a:rPr kumimoji="0" lang="en-US" altLang="zh-TW" b="1"/>
              <a:t>Instrumental Values</a:t>
            </a:r>
          </a:p>
          <a:p>
            <a:pPr lvl="1"/>
            <a:r>
              <a:rPr kumimoji="0" lang="en-US" altLang="zh-TW"/>
              <a:t>Preferable modes of behavior or means of achieving one</a:t>
            </a:r>
            <a:r>
              <a:rPr kumimoji="0" lang="en-US" altLang="zh-TW">
                <a:latin typeface="Arial"/>
              </a:rPr>
              <a:t>’</a:t>
            </a:r>
            <a:r>
              <a:rPr kumimoji="0" lang="en-US" altLang="zh-TW"/>
              <a:t>s terminal values.</a:t>
            </a:r>
          </a:p>
          <a:p>
            <a:endParaRPr lang="zh-TW" alt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E7F903DD-E0CF-4301-BE29-1CD30092410E}" type="slidenum">
              <a:rPr lang="zh-TW" altLang="en-US"/>
              <a:pPr/>
              <a:t>33</a:t>
            </a:fld>
            <a:endParaRPr lang="en-US" altLang="zh-TW"/>
          </a:p>
        </p:txBody>
      </p:sp>
      <p:sp>
        <p:nvSpPr>
          <p:cNvPr id="312322" name="Rectangle 2"/>
          <p:cNvSpPr>
            <a:spLocks noGrp="1" noChangeArrowheads="1"/>
          </p:cNvSpPr>
          <p:nvPr>
            <p:ph type="title"/>
          </p:nvPr>
        </p:nvSpPr>
        <p:spPr>
          <a:xfrm>
            <a:off x="609600" y="2286000"/>
            <a:ext cx="2438400" cy="2971800"/>
          </a:xfrm>
          <a:noFill/>
          <a:ln/>
        </p:spPr>
        <p:txBody>
          <a:bodyPr/>
          <a:lstStyle/>
          <a:p>
            <a:r>
              <a:rPr kumimoji="0" lang="en-US" altLang="zh-TW" sz="4000" b="1"/>
              <a:t>Values in the Rokeach</a:t>
            </a:r>
            <a:br>
              <a:rPr kumimoji="0" lang="en-US" altLang="zh-TW" sz="4000" b="1"/>
            </a:br>
            <a:r>
              <a:rPr kumimoji="0" lang="en-US" altLang="zh-TW" sz="4000" b="1"/>
              <a:t>Survey</a:t>
            </a:r>
          </a:p>
        </p:txBody>
      </p:sp>
      <p:pic>
        <p:nvPicPr>
          <p:cNvPr id="312323" name="Picture 3"/>
          <p:cNvPicPr>
            <a:picLocks noChangeAspect="1" noChangeArrowheads="1"/>
          </p:cNvPicPr>
          <p:nvPr/>
        </p:nvPicPr>
        <p:blipFill>
          <a:blip r:embed="rId3" cstate="print"/>
          <a:srcRect/>
          <a:stretch>
            <a:fillRect/>
          </a:stretch>
        </p:blipFill>
        <p:spPr bwMode="auto">
          <a:xfrm>
            <a:off x="3505200" y="457200"/>
            <a:ext cx="5105400" cy="5791200"/>
          </a:xfrm>
          <a:prstGeom prst="rect">
            <a:avLst/>
          </a:prstGeom>
          <a:noFill/>
          <a:ln w="12700">
            <a:solidFill>
              <a:schemeClr val="tx1"/>
            </a:solidFill>
            <a:miter lim="800000"/>
            <a:headEnd/>
            <a:tailEnd/>
          </a:ln>
          <a:effectLst>
            <a:outerShdw dist="135003" dir="2471156" algn="ctr" rotWithShape="0">
              <a:srgbClr val="DDDDDD"/>
            </a:outerShdw>
          </a:effectLst>
        </p:spPr>
      </p:pic>
      <p:sp>
        <p:nvSpPr>
          <p:cNvPr id="317577" name="Text Box 1161"/>
          <p:cNvSpPr txBox="1">
            <a:spLocks noChangeArrowheads="1"/>
          </p:cNvSpPr>
          <p:nvPr/>
        </p:nvSpPr>
        <p:spPr bwMode="auto">
          <a:xfrm>
            <a:off x="7848600" y="3581400"/>
            <a:ext cx="1098550" cy="366713"/>
          </a:xfrm>
          <a:prstGeom prst="rect">
            <a:avLst/>
          </a:prstGeom>
          <a:noFill/>
          <a:ln w="9525">
            <a:noFill/>
            <a:miter lim="800000"/>
            <a:headEnd/>
            <a:tailEnd/>
          </a:ln>
          <a:effectLst/>
        </p:spPr>
        <p:txBody>
          <a:bodyPr wrap="none">
            <a:spAutoFit/>
          </a:bodyPr>
          <a:lstStyle/>
          <a:p>
            <a:r>
              <a:rPr lang="zh-TW" altLang="en-US"/>
              <a:t>內心和諧</a:t>
            </a:r>
          </a:p>
        </p:txBody>
      </p:sp>
      <p:sp>
        <p:nvSpPr>
          <p:cNvPr id="317578" name="Text Box 1162"/>
          <p:cNvSpPr txBox="1">
            <a:spLocks noChangeArrowheads="1"/>
          </p:cNvSpPr>
          <p:nvPr/>
        </p:nvSpPr>
        <p:spPr bwMode="auto">
          <a:xfrm>
            <a:off x="6400800" y="4648200"/>
            <a:ext cx="1098550" cy="366713"/>
          </a:xfrm>
          <a:prstGeom prst="rect">
            <a:avLst/>
          </a:prstGeom>
          <a:noFill/>
          <a:ln w="9525">
            <a:noFill/>
            <a:miter lim="800000"/>
            <a:headEnd/>
            <a:tailEnd/>
          </a:ln>
          <a:effectLst/>
        </p:spPr>
        <p:txBody>
          <a:bodyPr wrap="none">
            <a:spAutoFit/>
          </a:bodyPr>
          <a:lstStyle/>
          <a:p>
            <a:r>
              <a:rPr lang="zh-TW" altLang="en-US"/>
              <a:t>普渡眾生</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2323"/>
                                        </p:tgtEl>
                                        <p:attrNameLst>
                                          <p:attrName>style.visibility</p:attrName>
                                        </p:attrNameLst>
                                      </p:cBhvr>
                                      <p:to>
                                        <p:strVal val="visible"/>
                                      </p:to>
                                    </p:set>
                                    <p:animEffect transition="in" filter="wipe(up)">
                                      <p:cBhvr>
                                        <p:cTn id="7" dur="500"/>
                                        <p:tgtEl>
                                          <p:spTgt spid="312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0752E95F-8DB9-4A32-90F9-4EEF6B95948D}" type="slidenum">
              <a:rPr lang="zh-TW" altLang="en-US"/>
              <a:pPr/>
              <a:t>34</a:t>
            </a:fld>
            <a:endParaRPr lang="en-US" altLang="zh-TW"/>
          </a:p>
        </p:txBody>
      </p:sp>
      <p:pic>
        <p:nvPicPr>
          <p:cNvPr id="313346" name="Picture 2"/>
          <p:cNvPicPr>
            <a:picLocks noChangeAspect="1" noChangeArrowheads="1"/>
          </p:cNvPicPr>
          <p:nvPr/>
        </p:nvPicPr>
        <p:blipFill>
          <a:blip r:embed="rId3" cstate="print"/>
          <a:srcRect/>
          <a:stretch>
            <a:fillRect/>
          </a:stretch>
        </p:blipFill>
        <p:spPr bwMode="auto">
          <a:xfrm>
            <a:off x="4038600" y="457200"/>
            <a:ext cx="4876800" cy="5867400"/>
          </a:xfrm>
          <a:prstGeom prst="rect">
            <a:avLst/>
          </a:prstGeom>
          <a:noFill/>
          <a:ln w="12700">
            <a:solidFill>
              <a:schemeClr val="tx1"/>
            </a:solidFill>
            <a:miter lim="800000"/>
            <a:headEnd/>
            <a:tailEnd/>
          </a:ln>
          <a:effectLst>
            <a:outerShdw dist="135003" dir="2471156" algn="ctr" rotWithShape="0">
              <a:srgbClr val="DDDDDD"/>
            </a:outerShdw>
          </a:effectLst>
        </p:spPr>
      </p:pic>
      <p:sp>
        <p:nvSpPr>
          <p:cNvPr id="313347" name="Rectangle 3"/>
          <p:cNvSpPr>
            <a:spLocks noGrp="1" noChangeArrowheads="1"/>
          </p:cNvSpPr>
          <p:nvPr>
            <p:ph type="title"/>
          </p:nvPr>
        </p:nvSpPr>
        <p:spPr>
          <a:xfrm>
            <a:off x="609600" y="2209800"/>
            <a:ext cx="2438400" cy="3048000"/>
          </a:xfrm>
          <a:noFill/>
          <a:ln/>
        </p:spPr>
        <p:txBody>
          <a:bodyPr/>
          <a:lstStyle/>
          <a:p>
            <a:r>
              <a:rPr kumimoji="0" lang="en-US" altLang="zh-TW" sz="4000" b="1"/>
              <a:t>Values in the Rokeach Survey</a:t>
            </a:r>
          </a:p>
        </p:txBody>
      </p:sp>
      <p:sp>
        <p:nvSpPr>
          <p:cNvPr id="313350" name="Text Box 6"/>
          <p:cNvSpPr txBox="1">
            <a:spLocks noChangeArrowheads="1"/>
          </p:cNvSpPr>
          <p:nvPr/>
        </p:nvSpPr>
        <p:spPr bwMode="auto">
          <a:xfrm>
            <a:off x="7908925" y="2782888"/>
            <a:ext cx="641350" cy="366712"/>
          </a:xfrm>
          <a:prstGeom prst="rect">
            <a:avLst/>
          </a:prstGeom>
          <a:noFill/>
          <a:ln w="9525">
            <a:noFill/>
            <a:miter lim="800000"/>
            <a:headEnd/>
            <a:tailEnd/>
          </a:ln>
          <a:effectLst/>
        </p:spPr>
        <p:txBody>
          <a:bodyPr wrap="none">
            <a:spAutoFit/>
          </a:bodyPr>
          <a:lstStyle/>
          <a:p>
            <a:r>
              <a:rPr lang="zh-TW" altLang="en-US"/>
              <a:t>寬恕</a:t>
            </a:r>
          </a:p>
        </p:txBody>
      </p:sp>
      <p:sp>
        <p:nvSpPr>
          <p:cNvPr id="313352" name="Text Box 8"/>
          <p:cNvSpPr txBox="1">
            <a:spLocks noChangeArrowheads="1"/>
          </p:cNvSpPr>
          <p:nvPr/>
        </p:nvSpPr>
        <p:spPr bwMode="auto">
          <a:xfrm>
            <a:off x="7315200" y="4953000"/>
            <a:ext cx="641350" cy="366713"/>
          </a:xfrm>
          <a:prstGeom prst="rect">
            <a:avLst/>
          </a:prstGeom>
          <a:noFill/>
          <a:ln w="9525">
            <a:noFill/>
            <a:miter lim="800000"/>
            <a:headEnd/>
            <a:tailEnd/>
          </a:ln>
          <a:effectLst/>
        </p:spPr>
        <p:txBody>
          <a:bodyPr wrap="none">
            <a:spAutoFit/>
          </a:bodyPr>
          <a:lstStyle/>
          <a:p>
            <a:r>
              <a:rPr lang="zh-TW" altLang="en-US"/>
              <a:t>忠順</a:t>
            </a:r>
          </a:p>
        </p:txBody>
      </p:sp>
      <p:sp>
        <p:nvSpPr>
          <p:cNvPr id="313353" name="Text Box 9"/>
          <p:cNvSpPr txBox="1">
            <a:spLocks noChangeArrowheads="1"/>
          </p:cNvSpPr>
          <p:nvPr/>
        </p:nvSpPr>
        <p:spPr bwMode="auto">
          <a:xfrm>
            <a:off x="7756525" y="5221288"/>
            <a:ext cx="1098550" cy="366712"/>
          </a:xfrm>
          <a:prstGeom prst="rect">
            <a:avLst/>
          </a:prstGeom>
          <a:noFill/>
          <a:ln w="9525">
            <a:noFill/>
            <a:miter lim="800000"/>
            <a:headEnd/>
            <a:tailEnd/>
          </a:ln>
          <a:effectLst/>
        </p:spPr>
        <p:txBody>
          <a:bodyPr wrap="none">
            <a:spAutoFit/>
          </a:bodyPr>
          <a:lstStyle/>
          <a:p>
            <a:r>
              <a:rPr lang="zh-TW" altLang="en-US"/>
              <a:t>謙恭有禮</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3346"/>
                                        </p:tgtEl>
                                        <p:attrNameLst>
                                          <p:attrName>style.visibility</p:attrName>
                                        </p:attrNameLst>
                                      </p:cBhvr>
                                      <p:to>
                                        <p:strVal val="visible"/>
                                      </p:to>
                                    </p:set>
                                    <p:animEffect transition="in" filter="wipe(up)">
                                      <p:cBhvr>
                                        <p:cTn id="7" dur="500"/>
                                        <p:tgtEl>
                                          <p:spTgt spid="313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093398BE-6024-4478-BF6D-185CD456E8E5}" type="slidenum">
              <a:rPr lang="zh-TW" altLang="en-US"/>
              <a:pPr/>
              <a:t>35</a:t>
            </a:fld>
            <a:endParaRPr lang="en-US" altLang="zh-TW"/>
          </a:p>
        </p:txBody>
      </p:sp>
      <p:pic>
        <p:nvPicPr>
          <p:cNvPr id="314370" name="Picture 2"/>
          <p:cNvPicPr>
            <a:picLocks noChangeAspect="1" noChangeArrowheads="1"/>
          </p:cNvPicPr>
          <p:nvPr/>
        </p:nvPicPr>
        <p:blipFill>
          <a:blip r:embed="rId3" cstate="print"/>
          <a:srcRect t="3078" b="3078"/>
          <a:stretch>
            <a:fillRect/>
          </a:stretch>
        </p:blipFill>
        <p:spPr bwMode="auto">
          <a:xfrm>
            <a:off x="5486400" y="3429000"/>
            <a:ext cx="3467100" cy="2787650"/>
          </a:xfrm>
          <a:prstGeom prst="rect">
            <a:avLst/>
          </a:prstGeom>
          <a:noFill/>
          <a:ln w="12700">
            <a:solidFill>
              <a:schemeClr val="tx1"/>
            </a:solidFill>
            <a:miter lim="800000"/>
            <a:headEnd/>
            <a:tailEnd/>
          </a:ln>
          <a:effectLst>
            <a:outerShdw dist="135003" dir="2471156" algn="ctr" rotWithShape="0">
              <a:srgbClr val="DDDDDD"/>
            </a:outerShdw>
          </a:effectLst>
        </p:spPr>
      </p:pic>
      <p:sp>
        <p:nvSpPr>
          <p:cNvPr id="314371" name="Rectangle 3"/>
          <p:cNvSpPr>
            <a:spLocks noGrp="1" noChangeArrowheads="1"/>
          </p:cNvSpPr>
          <p:nvPr>
            <p:ph type="title"/>
          </p:nvPr>
        </p:nvSpPr>
        <p:spPr>
          <a:xfrm>
            <a:off x="1295400" y="457200"/>
            <a:ext cx="4038600" cy="2667000"/>
          </a:xfrm>
          <a:noFill/>
          <a:ln/>
        </p:spPr>
        <p:txBody>
          <a:bodyPr>
            <a:normAutofit fontScale="90000"/>
          </a:bodyPr>
          <a:lstStyle/>
          <a:p>
            <a:r>
              <a:rPr kumimoji="0" lang="en-US" altLang="zh-TW" sz="3600" b="1"/>
              <a:t>Mean Value Rankings of Executives, Union Members, and Activists</a:t>
            </a:r>
          </a:p>
        </p:txBody>
      </p:sp>
      <p:pic>
        <p:nvPicPr>
          <p:cNvPr id="314372" name="Picture 4"/>
          <p:cNvPicPr>
            <a:picLocks noChangeAspect="1" noChangeArrowheads="1"/>
          </p:cNvPicPr>
          <p:nvPr/>
        </p:nvPicPr>
        <p:blipFill>
          <a:blip r:embed="rId4" cstate="print"/>
          <a:srcRect t="3067" b="3067"/>
          <a:stretch>
            <a:fillRect/>
          </a:stretch>
        </p:blipFill>
        <p:spPr bwMode="auto">
          <a:xfrm>
            <a:off x="1371600" y="3429000"/>
            <a:ext cx="3400425" cy="2797175"/>
          </a:xfrm>
          <a:prstGeom prst="rect">
            <a:avLst/>
          </a:prstGeom>
          <a:noFill/>
          <a:ln w="12700">
            <a:solidFill>
              <a:schemeClr val="tx1"/>
            </a:solidFill>
            <a:miter lim="800000"/>
            <a:headEnd/>
            <a:tailEnd/>
          </a:ln>
          <a:effectLst>
            <a:outerShdw dist="135003" dir="2471156" algn="ctr" rotWithShape="0">
              <a:srgbClr val="DDDDDD"/>
            </a:outerShdw>
          </a:effectLst>
        </p:spPr>
      </p:pic>
      <p:pic>
        <p:nvPicPr>
          <p:cNvPr id="314373" name="Picture 5"/>
          <p:cNvPicPr>
            <a:picLocks noChangeAspect="1" noChangeArrowheads="1"/>
          </p:cNvPicPr>
          <p:nvPr/>
        </p:nvPicPr>
        <p:blipFill>
          <a:blip r:embed="rId5" cstate="print"/>
          <a:srcRect t="3049" b="3049"/>
          <a:stretch>
            <a:fillRect/>
          </a:stretch>
        </p:blipFill>
        <p:spPr bwMode="auto">
          <a:xfrm>
            <a:off x="5562600" y="381000"/>
            <a:ext cx="3390900" cy="2816225"/>
          </a:xfrm>
          <a:prstGeom prst="rect">
            <a:avLst/>
          </a:prstGeom>
          <a:noFill/>
          <a:ln w="12700">
            <a:solidFill>
              <a:schemeClr val="tx1"/>
            </a:solidFill>
            <a:miter lim="800000"/>
            <a:headEnd/>
            <a:tailEnd/>
          </a:ln>
          <a:effectLst>
            <a:outerShdw dist="135003" dir="2471156" algn="ctr" rotWithShape="0">
              <a:srgbClr val="DDDDDD">
                <a:alpha val="50000"/>
              </a:srgbClr>
            </a:outerShdw>
          </a:effectLst>
        </p:spPr>
      </p:pic>
      <p:sp>
        <p:nvSpPr>
          <p:cNvPr id="318475" name="Text Box 1035"/>
          <p:cNvSpPr txBox="1">
            <a:spLocks noChangeArrowheads="1"/>
          </p:cNvSpPr>
          <p:nvPr/>
        </p:nvSpPr>
        <p:spPr bwMode="auto">
          <a:xfrm>
            <a:off x="3565525" y="3460750"/>
            <a:ext cx="815975" cy="366713"/>
          </a:xfrm>
          <a:prstGeom prst="rect">
            <a:avLst/>
          </a:prstGeom>
          <a:noFill/>
          <a:ln w="9525">
            <a:noFill/>
            <a:miter lim="800000"/>
            <a:headEnd/>
            <a:tailEnd/>
          </a:ln>
          <a:effectLst/>
        </p:spPr>
        <p:txBody>
          <a:bodyPr wrap="none">
            <a:spAutoFit/>
          </a:bodyPr>
          <a:lstStyle/>
          <a:p>
            <a:r>
              <a:rPr lang="en-US" altLang="zh-TW"/>
              <a:t>(</a:t>
            </a:r>
            <a:r>
              <a:rPr lang="zh-TW" altLang="en-US"/>
              <a:t>主管</a:t>
            </a:r>
            <a:r>
              <a:rPr lang="en-US" altLang="zh-TW"/>
              <a:t>)</a:t>
            </a:r>
          </a:p>
        </p:txBody>
      </p:sp>
      <p:sp>
        <p:nvSpPr>
          <p:cNvPr id="318476" name="Text Box 1036"/>
          <p:cNvSpPr txBox="1">
            <a:spLocks noChangeArrowheads="1"/>
          </p:cNvSpPr>
          <p:nvPr/>
        </p:nvSpPr>
        <p:spPr bwMode="auto">
          <a:xfrm>
            <a:off x="8153400" y="381000"/>
            <a:ext cx="815975" cy="366713"/>
          </a:xfrm>
          <a:prstGeom prst="rect">
            <a:avLst/>
          </a:prstGeom>
          <a:noFill/>
          <a:ln w="9525">
            <a:noFill/>
            <a:miter lim="800000"/>
            <a:headEnd/>
            <a:tailEnd/>
          </a:ln>
          <a:effectLst/>
        </p:spPr>
        <p:txBody>
          <a:bodyPr wrap="none">
            <a:spAutoFit/>
          </a:bodyPr>
          <a:lstStyle/>
          <a:p>
            <a:r>
              <a:rPr lang="en-US" altLang="zh-TW"/>
              <a:t>(</a:t>
            </a:r>
            <a:r>
              <a:rPr lang="zh-TW" altLang="en-US"/>
              <a:t>工會</a:t>
            </a:r>
            <a:r>
              <a:rPr lang="en-US" altLang="zh-TW"/>
              <a:t>)</a:t>
            </a:r>
          </a:p>
        </p:txBody>
      </p:sp>
      <p:sp>
        <p:nvSpPr>
          <p:cNvPr id="318477" name="Text Box 1037"/>
          <p:cNvSpPr txBox="1">
            <a:spLocks noChangeArrowheads="1"/>
          </p:cNvSpPr>
          <p:nvPr/>
        </p:nvSpPr>
        <p:spPr bwMode="auto">
          <a:xfrm>
            <a:off x="7620000" y="3429000"/>
            <a:ext cx="1273175" cy="366713"/>
          </a:xfrm>
          <a:prstGeom prst="rect">
            <a:avLst/>
          </a:prstGeom>
          <a:noFill/>
          <a:ln w="9525">
            <a:noFill/>
            <a:miter lim="800000"/>
            <a:headEnd/>
            <a:tailEnd/>
          </a:ln>
          <a:effectLst/>
        </p:spPr>
        <p:txBody>
          <a:bodyPr wrap="none">
            <a:spAutoFit/>
          </a:bodyPr>
          <a:lstStyle/>
          <a:p>
            <a:r>
              <a:rPr lang="en-US" altLang="zh-TW"/>
              <a:t>(</a:t>
            </a:r>
            <a:r>
              <a:rPr lang="zh-TW" altLang="en-US"/>
              <a:t>社區運動</a:t>
            </a:r>
            <a:r>
              <a:rPr lang="en-US" altLang="zh-TW"/>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4372"/>
                                        </p:tgtEl>
                                        <p:attrNameLst>
                                          <p:attrName>style.visibility</p:attrName>
                                        </p:attrNameLst>
                                      </p:cBhvr>
                                      <p:to>
                                        <p:strVal val="visible"/>
                                      </p:to>
                                    </p:set>
                                    <p:animEffect transition="in" filter="wipe(up)">
                                      <p:cBhvr>
                                        <p:cTn id="7" dur="500"/>
                                        <p:tgtEl>
                                          <p:spTgt spid="3143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14373"/>
                                        </p:tgtEl>
                                        <p:attrNameLst>
                                          <p:attrName>style.visibility</p:attrName>
                                        </p:attrNameLst>
                                      </p:cBhvr>
                                      <p:to>
                                        <p:strVal val="visible"/>
                                      </p:to>
                                    </p:set>
                                    <p:animEffect transition="in" filter="wipe(up)">
                                      <p:cBhvr>
                                        <p:cTn id="11" dur="500"/>
                                        <p:tgtEl>
                                          <p:spTgt spid="31437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4370"/>
                                        </p:tgtEl>
                                        <p:attrNameLst>
                                          <p:attrName>style.visibility</p:attrName>
                                        </p:attrNameLst>
                                      </p:cBhvr>
                                      <p:to>
                                        <p:strVal val="visible"/>
                                      </p:to>
                                    </p:set>
                                    <p:animEffect transition="in" filter="wipe(up)">
                                      <p:cBhvr>
                                        <p:cTn id="15" dur="500"/>
                                        <p:tgtEl>
                                          <p:spTgt spid="314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fld id="{5A7E3CE5-9571-42DB-BB21-707A709F8B87}" type="slidenum">
              <a:rPr lang="zh-TW" altLang="en-US"/>
              <a:pPr/>
              <a:t>36</a:t>
            </a:fld>
            <a:endParaRPr lang="en-US" altLang="zh-TW"/>
          </a:p>
        </p:txBody>
      </p:sp>
      <p:sp>
        <p:nvSpPr>
          <p:cNvPr id="451586" name="Rectangle 2"/>
          <p:cNvSpPr>
            <a:spLocks noGrp="1" noChangeArrowheads="1"/>
          </p:cNvSpPr>
          <p:nvPr>
            <p:ph type="title"/>
          </p:nvPr>
        </p:nvSpPr>
        <p:spPr>
          <a:noFill/>
          <a:ln/>
        </p:spPr>
        <p:txBody>
          <a:bodyPr/>
          <a:lstStyle/>
          <a:p>
            <a:r>
              <a:rPr kumimoji="0" lang="en-US" altLang="zh-TW" sz="4000" b="1"/>
              <a:t>Contemporary Work Cohorts</a:t>
            </a:r>
            <a:endParaRPr kumimoji="0" lang="zh-TW" altLang="en-US" sz="4000" b="1"/>
          </a:p>
        </p:txBody>
      </p:sp>
      <p:graphicFrame>
        <p:nvGraphicFramePr>
          <p:cNvPr id="451750" name="Group 166"/>
          <p:cNvGraphicFramePr>
            <a:graphicFrameLocks noGrp="1"/>
          </p:cNvGraphicFramePr>
          <p:nvPr>
            <p:ph type="tbl" idx="1"/>
          </p:nvPr>
        </p:nvGraphicFramePr>
        <p:xfrm>
          <a:off x="381000" y="2133600"/>
          <a:ext cx="8534400" cy="4206876"/>
        </p:xfrm>
        <a:graphic>
          <a:graphicData uri="http://schemas.openxmlformats.org/drawingml/2006/table">
            <a:tbl>
              <a:tblPr/>
              <a:tblGrid>
                <a:gridCol w="1219200"/>
                <a:gridCol w="1524000"/>
                <a:gridCol w="1622425"/>
                <a:gridCol w="4168775"/>
              </a:tblGrid>
              <a:tr h="8223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2400" b="1" i="0" u="none" strike="noStrike" cap="none" normalizeH="0" baseline="0" smtClean="0">
                          <a:ln>
                            <a:noFill/>
                          </a:ln>
                          <a:solidFill>
                            <a:schemeClr val="tx1"/>
                          </a:solidFill>
                          <a:effectLst/>
                          <a:latin typeface="Tahoma" pitchFamily="34" charset="0"/>
                          <a:ea typeface="新細明體" pitchFamily="18" charset="-120"/>
                        </a:rPr>
                        <a:t>Cohort</a:t>
                      </a:r>
                      <a:endParaRPr kumimoji="1" lang="zh-TW" altLang="en-US" sz="2400" b="1" i="0" u="none" strike="noStrike" cap="none" normalizeH="0" baseline="0" smtClean="0">
                        <a:ln>
                          <a:noFill/>
                        </a:ln>
                        <a:solidFill>
                          <a:schemeClr val="tx1"/>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Enter the Workforce</a:t>
                      </a: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Approx. Current 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Dominant Work Values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Veterans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smtClean="0">
                          <a:ln>
                            <a:noFill/>
                          </a:ln>
                          <a:solidFill>
                            <a:schemeClr val="tx1"/>
                          </a:solidFill>
                          <a:effectLst/>
                          <a:latin typeface="Tahoma" pitchFamily="34" charset="0"/>
                          <a:ea typeface="新細明體" pitchFamily="18" charset="-120"/>
                        </a:rPr>
                        <a:t>退伍軍人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1950s or early 1960s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Hardworking, conservative, conforming, loyalty to the organization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Boomers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smtClean="0">
                          <a:ln>
                            <a:noFill/>
                          </a:ln>
                          <a:solidFill>
                            <a:schemeClr val="tx1"/>
                          </a:solidFill>
                          <a:effectLst/>
                          <a:latin typeface="Tahoma" pitchFamily="34" charset="0"/>
                          <a:ea typeface="新細明體" pitchFamily="18" charset="-120"/>
                        </a:rPr>
                        <a:t>嬰兒潮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1965-1985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Early 40s to mid-60s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Success, achievement, ambition, dislike of authority, loyalty to career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Xers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1985-2000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Late 20s to early 40s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Work/life balance, team-oriented, dislike of rule, loyalty to relationship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Nexters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2000 to present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Under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0" i="0" u="none" strike="noStrike" cap="none" normalizeH="0" baseline="0" smtClean="0">
                          <a:ln>
                            <a:noFill/>
                          </a:ln>
                          <a:solidFill>
                            <a:schemeClr val="tx1"/>
                          </a:solidFill>
                          <a:effectLst/>
                          <a:latin typeface="Tahoma" pitchFamily="34" charset="0"/>
                          <a:ea typeface="新細明體" pitchFamily="18" charset="-120"/>
                        </a:rPr>
                        <a:t>Confident, financial success, self-reliant but team-oriented, loyalty to both self and relationship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BC98013C-539C-40B4-BC69-AD5E3C284136}" type="slidenum">
              <a:rPr lang="zh-TW" altLang="en-US"/>
              <a:pPr/>
              <a:t>37</a:t>
            </a:fld>
            <a:endParaRPr lang="en-US" altLang="zh-TW"/>
          </a:p>
        </p:txBody>
      </p:sp>
      <p:sp>
        <p:nvSpPr>
          <p:cNvPr id="316418" name="Rectangle 2"/>
          <p:cNvSpPr>
            <a:spLocks noGrp="1" noChangeArrowheads="1"/>
          </p:cNvSpPr>
          <p:nvPr>
            <p:ph type="title"/>
          </p:nvPr>
        </p:nvSpPr>
        <p:spPr>
          <a:noFill/>
          <a:ln/>
        </p:spPr>
        <p:txBody>
          <a:bodyPr>
            <a:normAutofit fontScale="90000"/>
          </a:bodyPr>
          <a:lstStyle/>
          <a:p>
            <a:r>
              <a:rPr kumimoji="0" lang="en-US" altLang="zh-TW" b="1"/>
              <a:t>Values, Loyalty, and Ethical Behavior</a:t>
            </a:r>
          </a:p>
        </p:txBody>
      </p:sp>
      <p:sp>
        <p:nvSpPr>
          <p:cNvPr id="316419" name="AutoShape 3"/>
          <p:cNvSpPr>
            <a:spLocks noChangeArrowheads="1"/>
          </p:cNvSpPr>
          <p:nvPr/>
        </p:nvSpPr>
        <p:spPr bwMode="blackWhite">
          <a:xfrm>
            <a:off x="1752600" y="2057400"/>
            <a:ext cx="5638800" cy="4419600"/>
          </a:xfrm>
          <a:prstGeom prst="triangle">
            <a:avLst>
              <a:gd name="adj" fmla="val 50000"/>
            </a:avLst>
          </a:prstGeom>
          <a:solidFill>
            <a:srgbClr val="CC6600"/>
          </a:solidFill>
          <a:ln w="12700">
            <a:solidFill>
              <a:schemeClr val="tx1"/>
            </a:solidFill>
            <a:miter lim="800000"/>
            <a:headEnd/>
            <a:tailEnd/>
          </a:ln>
          <a:effectLst>
            <a:outerShdw dist="107763" dir="2700000" algn="ctr" rotWithShape="0">
              <a:schemeClr val="bg2"/>
            </a:outerShdw>
          </a:effectLst>
        </p:spPr>
        <p:txBody>
          <a:bodyPr wrap="none" tIns="3154680" bIns="0" anchor="b" anchorCtr="1"/>
          <a:lstStyle/>
          <a:p>
            <a:pPr algn="ctr"/>
            <a:r>
              <a:rPr kumimoji="0" lang="en-US" altLang="zh-TW" sz="3200" b="1">
                <a:solidFill>
                  <a:srgbClr val="FFFFCC"/>
                </a:solidFill>
                <a:effectLst>
                  <a:outerShdw blurRad="38100" dist="38100" dir="2700000" algn="tl">
                    <a:srgbClr val="000000"/>
                  </a:outerShdw>
                </a:effectLst>
                <a:latin typeface="Times New Roman" pitchFamily="18" charset="0"/>
              </a:rPr>
              <a:t>Ethical Climate in</a:t>
            </a:r>
            <a:br>
              <a:rPr kumimoji="0" lang="en-US" altLang="zh-TW" sz="3200" b="1">
                <a:solidFill>
                  <a:srgbClr val="FFFFCC"/>
                </a:solidFill>
                <a:effectLst>
                  <a:outerShdw blurRad="38100" dist="38100" dir="2700000" algn="tl">
                    <a:srgbClr val="000000"/>
                  </a:outerShdw>
                </a:effectLst>
                <a:latin typeface="Times New Roman" pitchFamily="18" charset="0"/>
              </a:rPr>
            </a:br>
            <a:r>
              <a:rPr kumimoji="0" lang="en-US" altLang="zh-TW" sz="3200" b="1">
                <a:solidFill>
                  <a:srgbClr val="FFFFCC"/>
                </a:solidFill>
                <a:effectLst>
                  <a:outerShdw blurRad="38100" dist="38100" dir="2700000" algn="tl">
                    <a:srgbClr val="000000"/>
                  </a:outerShdw>
                </a:effectLst>
                <a:latin typeface="Times New Roman" pitchFamily="18" charset="0"/>
              </a:rPr>
              <a:t>the Organization</a:t>
            </a:r>
          </a:p>
        </p:txBody>
      </p:sp>
      <p:sp>
        <p:nvSpPr>
          <p:cNvPr id="316420" name="AutoShape 4"/>
          <p:cNvSpPr>
            <a:spLocks noChangeArrowheads="1"/>
          </p:cNvSpPr>
          <p:nvPr/>
        </p:nvSpPr>
        <p:spPr bwMode="blackWhite">
          <a:xfrm>
            <a:off x="4327525" y="3200400"/>
            <a:ext cx="495300" cy="1447800"/>
          </a:xfrm>
          <a:prstGeom prst="downArrow">
            <a:avLst>
              <a:gd name="adj1" fmla="val 50639"/>
              <a:gd name="adj2" fmla="val 54253"/>
            </a:avLst>
          </a:prstGeom>
          <a:solidFill>
            <a:srgbClr val="FFFFCC"/>
          </a:solidFill>
          <a:ln w="9525">
            <a:solidFill>
              <a:schemeClr val="tx1"/>
            </a:solidFill>
            <a:miter lim="800000"/>
            <a:headEnd/>
            <a:tailEnd/>
          </a:ln>
          <a:effectLst/>
        </p:spPr>
        <p:txBody>
          <a:bodyPr wrap="none" anchor="ctr"/>
          <a:lstStyle/>
          <a:p>
            <a:pPr algn="ctr"/>
            <a:endParaRPr kumimoji="0" lang="zh-TW" altLang="en-US" sz="2400">
              <a:solidFill>
                <a:schemeClr val="bg1"/>
              </a:solidFill>
              <a:latin typeface="Times New Roman" pitchFamily="18" charset="0"/>
            </a:endParaRPr>
          </a:p>
        </p:txBody>
      </p:sp>
      <p:sp>
        <p:nvSpPr>
          <p:cNvPr id="316421" name="Text Box 5"/>
          <p:cNvSpPr txBox="1">
            <a:spLocks noChangeArrowheads="1"/>
          </p:cNvSpPr>
          <p:nvPr/>
        </p:nvSpPr>
        <p:spPr bwMode="blackWhite">
          <a:xfrm>
            <a:off x="3124200" y="2286000"/>
            <a:ext cx="2921000" cy="911225"/>
          </a:xfrm>
          <a:prstGeom prst="rect">
            <a:avLst/>
          </a:prstGeom>
          <a:solidFill>
            <a:srgbClr val="CC6600"/>
          </a:solidFill>
          <a:ln w="12700">
            <a:solidFill>
              <a:schemeClr val="tx1"/>
            </a:solidFill>
            <a:miter lim="800000"/>
            <a:headEnd/>
            <a:tailEnd/>
          </a:ln>
          <a:effectLst/>
        </p:spPr>
        <p:txBody>
          <a:bodyPr anchor="ctr" anchorCtr="1"/>
          <a:lstStyle/>
          <a:p>
            <a:pPr algn="ctr">
              <a:spcBef>
                <a:spcPct val="50000"/>
              </a:spcBef>
            </a:pPr>
            <a:r>
              <a:rPr kumimoji="0" lang="en-US" altLang="zh-TW" sz="2000" b="1">
                <a:solidFill>
                  <a:schemeClr val="bg1"/>
                </a:solidFill>
                <a:effectLst>
                  <a:outerShdw blurRad="38100" dist="38100" dir="2700000" algn="tl">
                    <a:srgbClr val="000000"/>
                  </a:outerShdw>
                </a:effectLst>
              </a:rPr>
              <a:t>Ethical Values and Behaviors of Leaders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16419"/>
                                        </p:tgtEl>
                                        <p:attrNameLst>
                                          <p:attrName>style.visibility</p:attrName>
                                        </p:attrNameLst>
                                      </p:cBhvr>
                                      <p:to>
                                        <p:strVal val="visible"/>
                                      </p:to>
                                    </p:set>
                                    <p:animEffect transition="in" filter="slide(fromBottom)">
                                      <p:cBhvr>
                                        <p:cTn id="7" dur="500"/>
                                        <p:tgtEl>
                                          <p:spTgt spid="31641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16421"/>
                                        </p:tgtEl>
                                        <p:attrNameLst>
                                          <p:attrName>style.visibility</p:attrName>
                                        </p:attrNameLst>
                                      </p:cBhvr>
                                      <p:to>
                                        <p:strVal val="visible"/>
                                      </p:to>
                                    </p:set>
                                    <p:animEffect transition="in" filter="box(in)">
                                      <p:cBhvr>
                                        <p:cTn id="11" dur="500"/>
                                        <p:tgtEl>
                                          <p:spTgt spid="316421"/>
                                        </p:tgtEl>
                                      </p:cBhvr>
                                    </p:animEffect>
                                  </p:childTnLst>
                                </p:cTn>
                              </p:par>
                            </p:childTnLst>
                          </p:cTn>
                        </p:par>
                        <p:par>
                          <p:cTn id="12" fill="hold">
                            <p:stCondLst>
                              <p:cond delay="1000"/>
                            </p:stCondLst>
                            <p:childTnLst>
                              <p:par>
                                <p:cTn id="13" presetID="17" presetClass="entr" presetSubtype="1" fill="hold" grpId="0" nodeType="afterEffect">
                                  <p:stCondLst>
                                    <p:cond delay="0"/>
                                  </p:stCondLst>
                                  <p:childTnLst>
                                    <p:set>
                                      <p:cBhvr>
                                        <p:cTn id="14" dur="1" fill="hold">
                                          <p:stCondLst>
                                            <p:cond delay="0"/>
                                          </p:stCondLst>
                                        </p:cTn>
                                        <p:tgtEl>
                                          <p:spTgt spid="316420"/>
                                        </p:tgtEl>
                                        <p:attrNameLst>
                                          <p:attrName>style.visibility</p:attrName>
                                        </p:attrNameLst>
                                      </p:cBhvr>
                                      <p:to>
                                        <p:strVal val="visible"/>
                                      </p:to>
                                    </p:set>
                                    <p:anim calcmode="lin" valueType="num">
                                      <p:cBhvr>
                                        <p:cTn id="15" dur="500" fill="hold"/>
                                        <p:tgtEl>
                                          <p:spTgt spid="316420"/>
                                        </p:tgtEl>
                                        <p:attrNameLst>
                                          <p:attrName>ppt_x</p:attrName>
                                        </p:attrNameLst>
                                      </p:cBhvr>
                                      <p:tavLst>
                                        <p:tav tm="0">
                                          <p:val>
                                            <p:strVal val="#ppt_x"/>
                                          </p:val>
                                        </p:tav>
                                        <p:tav tm="100000">
                                          <p:val>
                                            <p:strVal val="#ppt_x"/>
                                          </p:val>
                                        </p:tav>
                                      </p:tavLst>
                                    </p:anim>
                                    <p:anim calcmode="lin" valueType="num">
                                      <p:cBhvr>
                                        <p:cTn id="16" dur="500" fill="hold"/>
                                        <p:tgtEl>
                                          <p:spTgt spid="316420"/>
                                        </p:tgtEl>
                                        <p:attrNameLst>
                                          <p:attrName>ppt_y</p:attrName>
                                        </p:attrNameLst>
                                      </p:cBhvr>
                                      <p:tavLst>
                                        <p:tav tm="0">
                                          <p:val>
                                            <p:strVal val="#ppt_y-#ppt_h/2"/>
                                          </p:val>
                                        </p:tav>
                                        <p:tav tm="100000">
                                          <p:val>
                                            <p:strVal val="#ppt_y"/>
                                          </p:val>
                                        </p:tav>
                                      </p:tavLst>
                                    </p:anim>
                                    <p:anim calcmode="lin" valueType="num">
                                      <p:cBhvr>
                                        <p:cTn id="17" dur="500" fill="hold"/>
                                        <p:tgtEl>
                                          <p:spTgt spid="316420"/>
                                        </p:tgtEl>
                                        <p:attrNameLst>
                                          <p:attrName>ppt_w</p:attrName>
                                        </p:attrNameLst>
                                      </p:cBhvr>
                                      <p:tavLst>
                                        <p:tav tm="0">
                                          <p:val>
                                            <p:strVal val="#ppt_w"/>
                                          </p:val>
                                        </p:tav>
                                        <p:tav tm="100000">
                                          <p:val>
                                            <p:strVal val="#ppt_w"/>
                                          </p:val>
                                        </p:tav>
                                      </p:tavLst>
                                    </p:anim>
                                    <p:anim calcmode="lin" valueType="num">
                                      <p:cBhvr>
                                        <p:cTn id="18" dur="500" fill="hold"/>
                                        <p:tgtEl>
                                          <p:spTgt spid="3164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animBg="1" autoUpdateAnimBg="0"/>
      <p:bldP spid="316420" grpId="0" animBg="1" autoUpdateAnimBg="0"/>
      <p:bldP spid="316421"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FFD5ED5-EC67-407B-839B-333B269D0CFF}" type="slidenum">
              <a:rPr lang="zh-TW" altLang="en-US"/>
              <a:pPr/>
              <a:t>38</a:t>
            </a:fld>
            <a:endParaRPr lang="en-US" altLang="zh-TW"/>
          </a:p>
        </p:txBody>
      </p:sp>
      <p:sp>
        <p:nvSpPr>
          <p:cNvPr id="321544" name="Rectangle 8"/>
          <p:cNvSpPr>
            <a:spLocks noGrp="1" noChangeArrowheads="1"/>
          </p:cNvSpPr>
          <p:nvPr>
            <p:ph type="title"/>
          </p:nvPr>
        </p:nvSpPr>
        <p:spPr>
          <a:noFill/>
          <a:ln/>
        </p:spPr>
        <p:txBody>
          <a:bodyPr>
            <a:normAutofit fontScale="90000"/>
          </a:bodyPr>
          <a:lstStyle/>
          <a:p>
            <a:r>
              <a:rPr kumimoji="0" lang="en-US" altLang="zh-TW" b="1"/>
              <a:t>Values across Cultures: Hofstede</a:t>
            </a:r>
            <a:r>
              <a:rPr kumimoji="0" lang="en-US" altLang="zh-TW" b="1">
                <a:latin typeface="Arial"/>
              </a:rPr>
              <a:t>’</a:t>
            </a:r>
            <a:r>
              <a:rPr kumimoji="0" lang="en-US" altLang="zh-TW" b="1"/>
              <a:t>s Framework </a:t>
            </a:r>
            <a:endParaRPr kumimoji="0" lang="zh-TW" altLang="en-US" b="1"/>
          </a:p>
        </p:txBody>
      </p:sp>
      <p:sp>
        <p:nvSpPr>
          <p:cNvPr id="321545" name="Rectangle 9"/>
          <p:cNvSpPr>
            <a:spLocks noGrp="1" noChangeArrowheads="1"/>
          </p:cNvSpPr>
          <p:nvPr>
            <p:ph type="body" idx="1"/>
          </p:nvPr>
        </p:nvSpPr>
        <p:spPr/>
        <p:txBody>
          <a:bodyPr/>
          <a:lstStyle/>
          <a:p>
            <a:r>
              <a:rPr lang="en-US" altLang="zh-TW"/>
              <a:t>Power Distance</a:t>
            </a:r>
          </a:p>
          <a:p>
            <a:r>
              <a:rPr lang="en-US" altLang="zh-TW"/>
              <a:t>Individualism vs. Collectivism</a:t>
            </a:r>
          </a:p>
          <a:p>
            <a:r>
              <a:rPr lang="en-US" altLang="zh-TW"/>
              <a:t>Masculinity(</a:t>
            </a:r>
            <a:r>
              <a:rPr lang="zh-TW" altLang="en-US"/>
              <a:t>剛毅</a:t>
            </a:r>
            <a:r>
              <a:rPr lang="en-US" altLang="zh-TW"/>
              <a:t>) vs. Femininity(</a:t>
            </a:r>
            <a:r>
              <a:rPr lang="zh-TW" altLang="en-US"/>
              <a:t>嬌柔</a:t>
            </a:r>
            <a:r>
              <a:rPr lang="en-US" altLang="zh-TW"/>
              <a:t>)</a:t>
            </a:r>
          </a:p>
          <a:p>
            <a:r>
              <a:rPr lang="en-US" altLang="zh-TW"/>
              <a:t>Uncertainty Avoidance</a:t>
            </a:r>
          </a:p>
          <a:p>
            <a:r>
              <a:rPr lang="en-US" altLang="zh-TW"/>
              <a:t>Long-term and Short-term orientation</a:t>
            </a:r>
            <a:endParaRPr lang="zh-TW" altLang="en-US"/>
          </a:p>
        </p:txBody>
      </p:sp>
      <p:sp>
        <p:nvSpPr>
          <p:cNvPr id="321546" name="Text Box 10"/>
          <p:cNvSpPr txBox="1">
            <a:spLocks noChangeArrowheads="1"/>
          </p:cNvSpPr>
          <p:nvPr/>
        </p:nvSpPr>
        <p:spPr bwMode="auto">
          <a:xfrm>
            <a:off x="6765925" y="5899150"/>
            <a:ext cx="620713" cy="366713"/>
          </a:xfrm>
          <a:prstGeom prst="rect">
            <a:avLst/>
          </a:prstGeom>
          <a:noFill/>
          <a:ln w="9525">
            <a:noFill/>
            <a:miter lim="800000"/>
            <a:headEnd/>
            <a:tailEnd/>
          </a:ln>
          <a:effectLst/>
        </p:spPr>
        <p:txBody>
          <a:bodyPr wrap="none">
            <a:spAutoFit/>
          </a:bodyPr>
          <a:lstStyle/>
          <a:p>
            <a:r>
              <a:rPr lang="en-US" altLang="zh-TW"/>
              <a:t>next</a:t>
            </a: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784884A-CFF6-4B63-86AD-0159EA2A49DF}" type="slidenum">
              <a:rPr lang="zh-TW" altLang="en-US"/>
              <a:pPr/>
              <a:t>39</a:t>
            </a:fld>
            <a:endParaRPr lang="en-US" altLang="zh-TW"/>
          </a:p>
        </p:txBody>
      </p:sp>
      <p:sp>
        <p:nvSpPr>
          <p:cNvPr id="317442" name="Rectangle 2"/>
          <p:cNvSpPr>
            <a:spLocks noGrp="1" noChangeArrowheads="1"/>
          </p:cNvSpPr>
          <p:nvPr>
            <p:ph type="title"/>
          </p:nvPr>
        </p:nvSpPr>
        <p:spPr>
          <a:noFill/>
          <a:ln/>
        </p:spPr>
        <p:txBody>
          <a:bodyPr>
            <a:normAutofit fontScale="90000"/>
          </a:bodyPr>
          <a:lstStyle/>
          <a:p>
            <a:r>
              <a:rPr kumimoji="0" lang="en-US" altLang="zh-TW" sz="3600" b="1"/>
              <a:t>Hofstede</a:t>
            </a:r>
            <a:r>
              <a:rPr kumimoji="0" lang="en-US" altLang="zh-TW" sz="3600" b="1">
                <a:latin typeface="Arial"/>
              </a:rPr>
              <a:t>’</a:t>
            </a:r>
            <a:r>
              <a:rPr kumimoji="0" lang="en-US" altLang="zh-TW" sz="3600" b="1"/>
              <a:t>s Cultures Framework: Power Distance</a:t>
            </a:r>
          </a:p>
        </p:txBody>
      </p:sp>
      <p:sp>
        <p:nvSpPr>
          <p:cNvPr id="454656" name="Rectangle 0"/>
          <p:cNvSpPr>
            <a:spLocks noGrp="1" noChangeArrowheads="1"/>
          </p:cNvSpPr>
          <p:nvPr>
            <p:ph type="body" idx="1"/>
          </p:nvPr>
        </p:nvSpPr>
        <p:spPr/>
        <p:txBody>
          <a:bodyPr/>
          <a:lstStyle/>
          <a:p>
            <a:r>
              <a:rPr kumimoji="0" lang="en-US" altLang="zh-TW" sz="2800"/>
              <a:t>The extent to which a society accepts that power in institutions and organizations is distributed unequally.</a:t>
            </a:r>
          </a:p>
          <a:p>
            <a:r>
              <a:rPr kumimoji="0" lang="en-US" altLang="zh-TW" sz="2800" i="1"/>
              <a:t>Low</a:t>
            </a:r>
            <a:r>
              <a:rPr kumimoji="0" lang="en-US" altLang="zh-TW" sz="2800"/>
              <a:t> distance: relatively equal power between those with status/wealth and those without status/wealth</a:t>
            </a:r>
          </a:p>
          <a:p>
            <a:r>
              <a:rPr kumimoji="0" lang="en-US" altLang="zh-TW" sz="2800" i="1"/>
              <a:t>High</a:t>
            </a:r>
            <a:r>
              <a:rPr kumimoji="0" lang="en-US" altLang="zh-TW" sz="2800"/>
              <a:t> distance: extremely unequal power distribution between those with status/wealth and those without status/wealth</a:t>
            </a:r>
            <a:endParaRPr lang="zh-TW" altLang="en-US" sz="28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D6AD6C9-7157-446B-81FA-2D9EB13913A5}" type="slidenum">
              <a:rPr lang="zh-TW" altLang="en-US"/>
              <a:pPr/>
              <a:t>4</a:t>
            </a:fld>
            <a:endParaRPr lang="en-US" altLang="zh-TW"/>
          </a:p>
        </p:txBody>
      </p:sp>
      <p:sp>
        <p:nvSpPr>
          <p:cNvPr id="414722" name="Rectangle 2"/>
          <p:cNvSpPr>
            <a:spLocks noGrp="1" noChangeArrowheads="1"/>
          </p:cNvSpPr>
          <p:nvPr>
            <p:ph type="title"/>
          </p:nvPr>
        </p:nvSpPr>
        <p:spPr/>
        <p:txBody>
          <a:bodyPr/>
          <a:lstStyle/>
          <a:p>
            <a:r>
              <a:rPr kumimoji="0" lang="en-US" altLang="zh-TW" b="1"/>
              <a:t>Personality Determinants</a:t>
            </a:r>
            <a:endParaRPr kumimoji="0" lang="zh-TW" altLang="en-US" b="1"/>
          </a:p>
        </p:txBody>
      </p:sp>
      <p:sp>
        <p:nvSpPr>
          <p:cNvPr id="414724" name="Text Box 4"/>
          <p:cNvSpPr txBox="1">
            <a:spLocks noChangeArrowheads="1"/>
          </p:cNvSpPr>
          <p:nvPr>
            <p:ph type="body" idx="1"/>
          </p:nvPr>
        </p:nvSpPr>
        <p:spPr>
          <a:noFill/>
          <a:ln/>
        </p:spPr>
        <p:txBody>
          <a:bodyPr/>
          <a:lstStyle/>
          <a:p>
            <a:r>
              <a:rPr kumimoji="0" lang="en-US" altLang="zh-TW" b="1"/>
              <a:t>Heredity(</a:t>
            </a:r>
            <a:r>
              <a:rPr kumimoji="0" lang="zh-TW" altLang="en-US" b="1"/>
              <a:t>遺傳</a:t>
            </a:r>
            <a:r>
              <a:rPr kumimoji="0" lang="en-US" altLang="zh-TW" b="1"/>
              <a:t>)</a:t>
            </a:r>
          </a:p>
          <a:p>
            <a:r>
              <a:rPr kumimoji="0" lang="en-US" altLang="zh-TW" b="1"/>
              <a:t>Environment</a:t>
            </a:r>
          </a:p>
          <a:p>
            <a:r>
              <a:rPr kumimoji="0" lang="en-US" altLang="zh-TW" b="1"/>
              <a:t>Situation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4724">
                                            <p:txEl>
                                              <p:pRg st="0" end="0"/>
                                            </p:txEl>
                                          </p:spTgt>
                                        </p:tgtEl>
                                        <p:attrNameLst>
                                          <p:attrName>style.visibility</p:attrName>
                                        </p:attrNameLst>
                                      </p:cBhvr>
                                      <p:to>
                                        <p:strVal val="visible"/>
                                      </p:to>
                                    </p:set>
                                    <p:animEffect transition="in" filter="box(in)">
                                      <p:cBhvr>
                                        <p:cTn id="7" dur="500"/>
                                        <p:tgtEl>
                                          <p:spTgt spid="4147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4724">
                                            <p:txEl>
                                              <p:pRg st="1" end="1"/>
                                            </p:txEl>
                                          </p:spTgt>
                                        </p:tgtEl>
                                        <p:attrNameLst>
                                          <p:attrName>style.visibility</p:attrName>
                                        </p:attrNameLst>
                                      </p:cBhvr>
                                      <p:to>
                                        <p:strVal val="visible"/>
                                      </p:to>
                                    </p:set>
                                    <p:animEffect transition="in" filter="box(in)">
                                      <p:cBhvr>
                                        <p:cTn id="12" dur="500"/>
                                        <p:tgtEl>
                                          <p:spTgt spid="4147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4724">
                                            <p:txEl>
                                              <p:pRg st="2" end="2"/>
                                            </p:txEl>
                                          </p:spTgt>
                                        </p:tgtEl>
                                        <p:attrNameLst>
                                          <p:attrName>style.visibility</p:attrName>
                                        </p:attrNameLst>
                                      </p:cBhvr>
                                      <p:to>
                                        <p:strVal val="visible"/>
                                      </p:to>
                                    </p:set>
                                    <p:animEffect transition="in" filter="box(in)">
                                      <p:cBhvr>
                                        <p:cTn id="17" dur="500"/>
                                        <p:tgtEl>
                                          <p:spTgt spid="4147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8BC48D8-13C5-4CBE-8864-59664FE36146}" type="slidenum">
              <a:rPr lang="zh-TW" altLang="en-US"/>
              <a:pPr/>
              <a:t>40</a:t>
            </a:fld>
            <a:endParaRPr lang="en-US" altLang="zh-TW"/>
          </a:p>
        </p:txBody>
      </p:sp>
      <p:sp>
        <p:nvSpPr>
          <p:cNvPr id="318466" name="Rectangle 1026"/>
          <p:cNvSpPr>
            <a:spLocks noGrp="1" noChangeArrowheads="1"/>
          </p:cNvSpPr>
          <p:nvPr>
            <p:ph type="title"/>
          </p:nvPr>
        </p:nvSpPr>
        <p:spPr>
          <a:noFill/>
          <a:ln/>
        </p:spPr>
        <p:txBody>
          <a:bodyPr>
            <a:normAutofit fontScale="90000"/>
          </a:bodyPr>
          <a:lstStyle/>
          <a:p>
            <a:r>
              <a:rPr kumimoji="0" lang="en-US" altLang="zh-TW" sz="3600" b="1"/>
              <a:t>Hofstede</a:t>
            </a:r>
            <a:r>
              <a:rPr kumimoji="0" lang="en-US" altLang="zh-TW" sz="3600" b="1">
                <a:latin typeface="Arial"/>
              </a:rPr>
              <a:t>’</a:t>
            </a:r>
            <a:r>
              <a:rPr kumimoji="0" lang="en-US" altLang="zh-TW" sz="3600" b="1"/>
              <a:t>s Cultures Framework: Individualism vs. Collectivism</a:t>
            </a:r>
          </a:p>
        </p:txBody>
      </p:sp>
      <p:sp>
        <p:nvSpPr>
          <p:cNvPr id="271365" name="Rectangle 5"/>
          <p:cNvSpPr>
            <a:spLocks noGrp="1" noChangeArrowheads="1"/>
          </p:cNvSpPr>
          <p:nvPr>
            <p:ph type="body" sz="half" idx="1"/>
          </p:nvPr>
        </p:nvSpPr>
        <p:spPr/>
        <p:txBody>
          <a:bodyPr/>
          <a:lstStyle/>
          <a:p>
            <a:r>
              <a:rPr kumimoji="0" lang="zh-TW" altLang="en-US"/>
              <a:t> </a:t>
            </a:r>
            <a:r>
              <a:rPr kumimoji="0" lang="en-US" altLang="zh-TW" b="1"/>
              <a:t>Individualism           </a:t>
            </a:r>
            <a:r>
              <a:rPr kumimoji="0" lang="en-US" altLang="zh-TW" b="1" i="1"/>
              <a:t>    </a:t>
            </a:r>
          </a:p>
          <a:p>
            <a:pPr lvl="1"/>
            <a:r>
              <a:rPr kumimoji="0" lang="en-US" altLang="zh-TW"/>
              <a:t>The degree to which people prefer to act as individuals rather than a member of groups.</a:t>
            </a:r>
          </a:p>
          <a:p>
            <a:endParaRPr lang="zh-TW" altLang="en-US"/>
          </a:p>
        </p:txBody>
      </p:sp>
      <p:sp>
        <p:nvSpPr>
          <p:cNvPr id="271366" name="Rectangle 6"/>
          <p:cNvSpPr>
            <a:spLocks noGrp="1" noChangeArrowheads="1"/>
          </p:cNvSpPr>
          <p:nvPr>
            <p:ph type="body" sz="half" idx="2"/>
          </p:nvPr>
        </p:nvSpPr>
        <p:spPr/>
        <p:txBody>
          <a:bodyPr/>
          <a:lstStyle/>
          <a:p>
            <a:r>
              <a:rPr kumimoji="0" lang="zh-TW" altLang="en-US"/>
              <a:t> </a:t>
            </a:r>
            <a:r>
              <a:rPr kumimoji="0" lang="en-US" altLang="zh-TW" b="1"/>
              <a:t>Collectivism</a:t>
            </a:r>
          </a:p>
          <a:p>
            <a:pPr lvl="1"/>
            <a:r>
              <a:rPr kumimoji="0" lang="en-US" altLang="zh-TW"/>
              <a:t>A tight social framework in which people expect others in groups of which they are a part to look after them and protect them.</a:t>
            </a:r>
          </a:p>
          <a:p>
            <a:endParaRPr lang="zh-TW" alt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CAA1F381-DCA1-4738-B600-8524850CEFFD}" type="slidenum">
              <a:rPr lang="zh-TW" altLang="en-US"/>
              <a:pPr/>
              <a:t>41</a:t>
            </a:fld>
            <a:endParaRPr lang="en-US" altLang="zh-TW"/>
          </a:p>
        </p:txBody>
      </p:sp>
      <p:sp>
        <p:nvSpPr>
          <p:cNvPr id="319490" name="Rectangle 2"/>
          <p:cNvSpPr>
            <a:spLocks noGrp="1" noChangeArrowheads="1"/>
          </p:cNvSpPr>
          <p:nvPr>
            <p:ph type="title"/>
          </p:nvPr>
        </p:nvSpPr>
        <p:spPr>
          <a:noFill/>
          <a:ln/>
        </p:spPr>
        <p:txBody>
          <a:bodyPr>
            <a:normAutofit fontScale="90000"/>
          </a:bodyPr>
          <a:lstStyle/>
          <a:p>
            <a:r>
              <a:rPr kumimoji="0" lang="en-US" altLang="zh-TW" sz="3600" b="1"/>
              <a:t>Hofstede</a:t>
            </a:r>
            <a:r>
              <a:rPr kumimoji="0" lang="en-US" altLang="zh-TW" sz="3600" b="1">
                <a:latin typeface="Arial"/>
              </a:rPr>
              <a:t>’</a:t>
            </a:r>
            <a:r>
              <a:rPr kumimoji="0" lang="en-US" altLang="zh-TW" sz="3600" b="1"/>
              <a:t>s Cultures Framework: Masculinity vs. Femininity</a:t>
            </a:r>
          </a:p>
        </p:txBody>
      </p:sp>
      <p:sp>
        <p:nvSpPr>
          <p:cNvPr id="319498" name="Rectangle 10"/>
          <p:cNvSpPr>
            <a:spLocks noGrp="1" noChangeArrowheads="1"/>
          </p:cNvSpPr>
          <p:nvPr>
            <p:ph type="body" sz="half" idx="1"/>
          </p:nvPr>
        </p:nvSpPr>
        <p:spPr/>
        <p:txBody>
          <a:bodyPr/>
          <a:lstStyle/>
          <a:p>
            <a:r>
              <a:rPr kumimoji="0" lang="en-US" altLang="zh-TW" b="1"/>
              <a:t>Masculinity</a:t>
            </a:r>
          </a:p>
          <a:p>
            <a:pPr lvl="1"/>
            <a:r>
              <a:rPr kumimoji="0" lang="en-US" altLang="zh-TW"/>
              <a:t>The extent to which the society values work roles of achievement, power, and control, and where assertiveness and materialism are also valued.</a:t>
            </a:r>
            <a:endParaRPr kumimoji="0" lang="zh-TW" altLang="en-US"/>
          </a:p>
        </p:txBody>
      </p:sp>
      <p:sp>
        <p:nvSpPr>
          <p:cNvPr id="319499" name="Rectangle 11"/>
          <p:cNvSpPr>
            <a:spLocks noGrp="1" noChangeArrowheads="1"/>
          </p:cNvSpPr>
          <p:nvPr>
            <p:ph type="body" sz="half" idx="2"/>
          </p:nvPr>
        </p:nvSpPr>
        <p:spPr/>
        <p:txBody>
          <a:bodyPr/>
          <a:lstStyle/>
          <a:p>
            <a:r>
              <a:rPr kumimoji="0" lang="en-US" altLang="zh-TW" b="1"/>
              <a:t>Femininity</a:t>
            </a:r>
          </a:p>
          <a:p>
            <a:pPr lvl="1"/>
            <a:r>
              <a:rPr kumimoji="0" lang="en-US" altLang="zh-TW"/>
              <a:t>The extent to which there is little differentiation between roles for men and women. </a:t>
            </a:r>
          </a:p>
          <a:p>
            <a:endParaRPr lang="zh-TW" altLang="en-US"/>
          </a:p>
        </p:txBody>
      </p:sp>
      <p:sp>
        <p:nvSpPr>
          <p:cNvPr id="319496" name="Text Box 8"/>
          <p:cNvSpPr txBox="1">
            <a:spLocks noChangeArrowheads="1"/>
          </p:cNvSpPr>
          <p:nvPr/>
        </p:nvSpPr>
        <p:spPr bwMode="auto">
          <a:xfrm>
            <a:off x="4114800" y="1295400"/>
            <a:ext cx="685800" cy="396875"/>
          </a:xfrm>
          <a:prstGeom prst="rect">
            <a:avLst/>
          </a:prstGeom>
          <a:noFill/>
          <a:ln w="9525">
            <a:noFill/>
            <a:miter lim="800000"/>
            <a:headEnd/>
            <a:tailEnd/>
          </a:ln>
          <a:effectLst/>
        </p:spPr>
        <p:txBody>
          <a:bodyPr>
            <a:spAutoFit/>
          </a:bodyPr>
          <a:lstStyle/>
          <a:p>
            <a:pPr>
              <a:spcBef>
                <a:spcPct val="50000"/>
              </a:spcBef>
            </a:pPr>
            <a:r>
              <a:rPr kumimoji="0" lang="en-US" altLang="zh-TW" sz="2000" b="1" i="1">
                <a:latin typeface="Arial" charset="0"/>
              </a:rPr>
              <a:t>Vs.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5C546DFF-AA3B-4E3D-8502-F8CFE400657E}" type="slidenum">
              <a:rPr lang="zh-TW" altLang="en-US"/>
              <a:pPr/>
              <a:t>42</a:t>
            </a:fld>
            <a:endParaRPr lang="en-US" altLang="zh-TW"/>
          </a:p>
        </p:txBody>
      </p:sp>
      <p:sp>
        <p:nvSpPr>
          <p:cNvPr id="320514" name="Rectangle 1026"/>
          <p:cNvSpPr>
            <a:spLocks noGrp="1" noChangeArrowheads="1"/>
          </p:cNvSpPr>
          <p:nvPr>
            <p:ph type="title"/>
          </p:nvPr>
        </p:nvSpPr>
        <p:spPr>
          <a:noFill/>
          <a:ln/>
        </p:spPr>
        <p:txBody>
          <a:bodyPr>
            <a:normAutofit fontScale="90000"/>
          </a:bodyPr>
          <a:lstStyle/>
          <a:p>
            <a:r>
              <a:rPr kumimoji="0" lang="en-US" altLang="zh-TW" sz="3600" b="1"/>
              <a:t>Hofstede</a:t>
            </a:r>
            <a:r>
              <a:rPr kumimoji="0" lang="en-US" altLang="zh-TW" sz="3600" b="1">
                <a:latin typeface="Arial"/>
              </a:rPr>
              <a:t>’</a:t>
            </a:r>
            <a:r>
              <a:rPr kumimoji="0" lang="en-US" altLang="zh-TW" sz="3600" b="1"/>
              <a:t>s Cultures Framework: Uncertainty Avoidance</a:t>
            </a:r>
          </a:p>
        </p:txBody>
      </p:sp>
      <p:sp>
        <p:nvSpPr>
          <p:cNvPr id="273415" name="Rectangle 7"/>
          <p:cNvSpPr>
            <a:spLocks noGrp="1" noChangeArrowheads="1"/>
          </p:cNvSpPr>
          <p:nvPr>
            <p:ph type="body" sz="half" idx="1"/>
          </p:nvPr>
        </p:nvSpPr>
        <p:spPr>
          <a:xfrm>
            <a:off x="1182688" y="3352800"/>
            <a:ext cx="3810000" cy="2779713"/>
          </a:xfrm>
        </p:spPr>
        <p:txBody>
          <a:bodyPr/>
          <a:lstStyle/>
          <a:p>
            <a:pPr>
              <a:spcBef>
                <a:spcPct val="50000"/>
              </a:spcBef>
              <a:buClrTx/>
              <a:buSzTx/>
              <a:buFontTx/>
              <a:buChar char="•"/>
            </a:pPr>
            <a:r>
              <a:rPr kumimoji="0" lang="en-US" altLang="zh-TW" b="1"/>
              <a:t>High Uncertainty Avoidance:  Society does not like ambiguous situations &amp; tries to avoid them. </a:t>
            </a:r>
            <a:endParaRPr lang="zh-TW" altLang="en-US"/>
          </a:p>
        </p:txBody>
      </p:sp>
      <p:sp>
        <p:nvSpPr>
          <p:cNvPr id="273416" name="Rectangle 8"/>
          <p:cNvSpPr>
            <a:spLocks noGrp="1" noChangeArrowheads="1"/>
          </p:cNvSpPr>
          <p:nvPr>
            <p:ph type="body" sz="half" idx="2"/>
          </p:nvPr>
        </p:nvSpPr>
        <p:spPr>
          <a:xfrm>
            <a:off x="5145088" y="3352800"/>
            <a:ext cx="3810000" cy="2779713"/>
          </a:xfrm>
        </p:spPr>
        <p:txBody>
          <a:bodyPr/>
          <a:lstStyle/>
          <a:p>
            <a:pPr>
              <a:spcBef>
                <a:spcPct val="50000"/>
              </a:spcBef>
              <a:buClrTx/>
              <a:buSzTx/>
              <a:buFontTx/>
              <a:buChar char="•"/>
            </a:pPr>
            <a:r>
              <a:rPr kumimoji="0" lang="en-US" altLang="zh-TW" b="1"/>
              <a:t>Low Uncertainty Avoidance:  Society does not mind ambiguous situations &amp; embraces them.  </a:t>
            </a:r>
          </a:p>
          <a:p>
            <a:endParaRPr lang="zh-TW" altLang="en-US"/>
          </a:p>
        </p:txBody>
      </p:sp>
      <p:sp>
        <p:nvSpPr>
          <p:cNvPr id="320516" name="Text Box 1028"/>
          <p:cNvSpPr txBox="1">
            <a:spLocks noChangeArrowheads="1"/>
          </p:cNvSpPr>
          <p:nvPr/>
        </p:nvSpPr>
        <p:spPr bwMode="auto">
          <a:xfrm>
            <a:off x="914400" y="1328738"/>
            <a:ext cx="7010400" cy="457200"/>
          </a:xfrm>
          <a:prstGeom prst="rect">
            <a:avLst/>
          </a:prstGeom>
          <a:noFill/>
          <a:ln w="9525">
            <a:noFill/>
            <a:miter lim="800000"/>
            <a:headEnd/>
            <a:tailEnd/>
          </a:ln>
          <a:effectLst/>
        </p:spPr>
        <p:txBody>
          <a:bodyPr>
            <a:spAutoFit/>
          </a:bodyPr>
          <a:lstStyle/>
          <a:p>
            <a:pPr>
              <a:spcBef>
                <a:spcPct val="50000"/>
              </a:spcBef>
            </a:pPr>
            <a:endParaRPr kumimoji="0" lang="en-US" altLang="zh-TW" sz="2400"/>
          </a:p>
        </p:txBody>
      </p:sp>
      <p:sp>
        <p:nvSpPr>
          <p:cNvPr id="273417" name="Text Box 9"/>
          <p:cNvSpPr txBox="1">
            <a:spLocks noChangeArrowheads="1"/>
          </p:cNvSpPr>
          <p:nvPr/>
        </p:nvSpPr>
        <p:spPr bwMode="auto">
          <a:xfrm>
            <a:off x="1508125" y="1860550"/>
            <a:ext cx="7331075" cy="1187450"/>
          </a:xfrm>
          <a:prstGeom prst="rect">
            <a:avLst/>
          </a:prstGeom>
          <a:noFill/>
          <a:ln w="9525" algn="ctr">
            <a:noFill/>
            <a:miter lim="800000"/>
            <a:headEnd/>
            <a:tailEnd/>
          </a:ln>
          <a:effectLst/>
        </p:spPr>
        <p:txBody>
          <a:bodyPr/>
          <a:lstStyle/>
          <a:p>
            <a:pPr marL="342900" indent="-342900">
              <a:spcBef>
                <a:spcPct val="20000"/>
              </a:spcBef>
              <a:buClr>
                <a:schemeClr val="folHlink"/>
              </a:buClr>
              <a:buSzPct val="60000"/>
              <a:buFont typeface="Wingdings" pitchFamily="2" charset="2"/>
              <a:buChar char="n"/>
            </a:pPr>
            <a:r>
              <a:rPr kumimoji="0" lang="en-US" altLang="zh-TW" sz="2800"/>
              <a:t>The extent to which a society feels threatened by uncertain and ambiguous situations and tries to avoid them.</a:t>
            </a:r>
          </a:p>
          <a:p>
            <a:pPr marL="342900" indent="-342900">
              <a:spcBef>
                <a:spcPct val="20000"/>
              </a:spcBef>
              <a:buClr>
                <a:schemeClr val="folHlink"/>
              </a:buClr>
              <a:buSzPct val="60000"/>
              <a:buFont typeface="Wingdings" pitchFamily="2" charset="2"/>
              <a:buChar char="n"/>
            </a:pPr>
            <a:endParaRPr kumimoji="0" lang="zh-TW"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320516"/>
                                        </p:tgtEl>
                                        <p:attrNameLst>
                                          <p:attrName>style.visibility</p:attrName>
                                        </p:attrNameLst>
                                      </p:cBhvr>
                                      <p:to>
                                        <p:strVal val="visible"/>
                                      </p:to>
                                    </p:set>
                                    <p:animEffect transition="in" filter="wipe(left)">
                                      <p:cBhvr>
                                        <p:cTn id="7" dur="500"/>
                                        <p:tgtEl>
                                          <p:spTgt spid="320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CBFD6BA2-AA6D-47B1-9216-6850B2F37CFF}" type="slidenum">
              <a:rPr lang="zh-TW" altLang="en-US"/>
              <a:pPr/>
              <a:t>43</a:t>
            </a:fld>
            <a:endParaRPr lang="en-US" altLang="zh-TW"/>
          </a:p>
        </p:txBody>
      </p:sp>
      <p:sp>
        <p:nvSpPr>
          <p:cNvPr id="321538" name="Rectangle 2"/>
          <p:cNvSpPr>
            <a:spLocks noGrp="1" noChangeArrowheads="1"/>
          </p:cNvSpPr>
          <p:nvPr>
            <p:ph type="title"/>
          </p:nvPr>
        </p:nvSpPr>
        <p:spPr>
          <a:noFill/>
          <a:ln/>
        </p:spPr>
        <p:txBody>
          <a:bodyPr/>
          <a:lstStyle/>
          <a:p>
            <a:r>
              <a:rPr kumimoji="0" lang="en-US" altLang="zh-TW" sz="3200" b="1"/>
              <a:t>Hofstede</a:t>
            </a:r>
            <a:r>
              <a:rPr kumimoji="0" lang="en-US" altLang="zh-TW" sz="3200" b="1">
                <a:latin typeface="Arial"/>
              </a:rPr>
              <a:t>’</a:t>
            </a:r>
            <a:r>
              <a:rPr kumimoji="0" lang="en-US" altLang="zh-TW" sz="3200" b="1"/>
              <a:t>s Cultures Framework: Long-term/Short-term orientation</a:t>
            </a:r>
          </a:p>
        </p:txBody>
      </p:sp>
      <p:sp>
        <p:nvSpPr>
          <p:cNvPr id="324613" name="Rectangle 5"/>
          <p:cNvSpPr>
            <a:spLocks noGrp="1" noChangeArrowheads="1"/>
          </p:cNvSpPr>
          <p:nvPr>
            <p:ph type="body" sz="half" idx="1"/>
          </p:nvPr>
        </p:nvSpPr>
        <p:spPr/>
        <p:txBody>
          <a:bodyPr/>
          <a:lstStyle/>
          <a:p>
            <a:r>
              <a:rPr kumimoji="0" lang="en-US" altLang="zh-TW" b="1"/>
              <a:t>Long-term Orientation</a:t>
            </a:r>
          </a:p>
          <a:p>
            <a:pPr lvl="1"/>
            <a:r>
              <a:rPr kumimoji="0" lang="en-US" altLang="zh-TW"/>
              <a:t>A national culture attribute that emphasizes the future, thrift, and persistence.</a:t>
            </a:r>
            <a:endParaRPr kumimoji="0" lang="zh-TW" altLang="en-US"/>
          </a:p>
        </p:txBody>
      </p:sp>
      <p:sp>
        <p:nvSpPr>
          <p:cNvPr id="324614" name="Rectangle 6"/>
          <p:cNvSpPr>
            <a:spLocks noGrp="1" noChangeArrowheads="1"/>
          </p:cNvSpPr>
          <p:nvPr>
            <p:ph type="body" sz="half" idx="2"/>
          </p:nvPr>
        </p:nvSpPr>
        <p:spPr/>
        <p:txBody>
          <a:bodyPr/>
          <a:lstStyle/>
          <a:p>
            <a:r>
              <a:rPr kumimoji="0" lang="en-US" altLang="zh-TW" b="1"/>
              <a:t>Short-term Orientation</a:t>
            </a:r>
          </a:p>
          <a:p>
            <a:pPr lvl="1"/>
            <a:r>
              <a:rPr kumimoji="0" lang="en-US" altLang="zh-TW"/>
              <a:t>A national culture attribute that emphasizes the present and the here and now. </a:t>
            </a:r>
          </a:p>
          <a:p>
            <a:endParaRPr lang="zh-TW" altLang="en-US"/>
          </a:p>
        </p:txBody>
      </p:sp>
      <p:sp>
        <p:nvSpPr>
          <p:cNvPr id="321543" name="Text Box 7"/>
          <p:cNvSpPr txBox="1">
            <a:spLocks noChangeArrowheads="1"/>
          </p:cNvSpPr>
          <p:nvPr/>
        </p:nvSpPr>
        <p:spPr bwMode="auto">
          <a:xfrm>
            <a:off x="4038600" y="1295400"/>
            <a:ext cx="685800" cy="396875"/>
          </a:xfrm>
          <a:prstGeom prst="rect">
            <a:avLst/>
          </a:prstGeom>
          <a:noFill/>
          <a:ln w="9525">
            <a:noFill/>
            <a:miter lim="800000"/>
            <a:headEnd/>
            <a:tailEnd/>
          </a:ln>
          <a:effectLst/>
        </p:spPr>
        <p:txBody>
          <a:bodyPr>
            <a:spAutoFit/>
          </a:bodyPr>
          <a:lstStyle/>
          <a:p>
            <a:pPr>
              <a:spcBef>
                <a:spcPct val="50000"/>
              </a:spcBef>
            </a:pPr>
            <a:r>
              <a:rPr kumimoji="0" lang="en-US" altLang="zh-TW" sz="2000" b="1" i="1">
                <a:latin typeface="Arial" charset="0"/>
              </a:rPr>
              <a:t>Vs.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96CA7B0-B223-4D40-8B42-BF109D5A5B75}" type="slidenum">
              <a:rPr lang="zh-TW" altLang="en-US"/>
              <a:pPr/>
              <a:t>44</a:t>
            </a:fld>
            <a:endParaRPr lang="en-US" altLang="zh-TW"/>
          </a:p>
        </p:txBody>
      </p:sp>
      <p:sp>
        <p:nvSpPr>
          <p:cNvPr id="462850" name="Rectangle 2"/>
          <p:cNvSpPr>
            <a:spLocks noGrp="1" noChangeArrowheads="1"/>
          </p:cNvSpPr>
          <p:nvPr>
            <p:ph type="title"/>
          </p:nvPr>
        </p:nvSpPr>
        <p:spPr>
          <a:noFill/>
          <a:ln/>
        </p:spPr>
        <p:txBody>
          <a:bodyPr>
            <a:normAutofit fontScale="90000"/>
          </a:bodyPr>
          <a:lstStyle/>
          <a:p>
            <a:r>
              <a:rPr kumimoji="0" lang="en-US" altLang="zh-TW" b="1"/>
              <a:t>The GLOBLE Framework for Assessing Cultures</a:t>
            </a:r>
          </a:p>
        </p:txBody>
      </p:sp>
      <p:sp>
        <p:nvSpPr>
          <p:cNvPr id="462851" name="Rectangle 3"/>
          <p:cNvSpPr>
            <a:spLocks noGrp="1" noChangeArrowheads="1"/>
          </p:cNvSpPr>
          <p:nvPr>
            <p:ph type="body" idx="1"/>
          </p:nvPr>
        </p:nvSpPr>
        <p:spPr/>
        <p:txBody>
          <a:bodyPr/>
          <a:lstStyle/>
          <a:p>
            <a:pPr>
              <a:lnSpc>
                <a:spcPct val="80000"/>
              </a:lnSpc>
            </a:pPr>
            <a:r>
              <a:rPr lang="en-US" altLang="zh-TW" sz="2800"/>
              <a:t>Assertiveness(</a:t>
            </a:r>
            <a:r>
              <a:rPr lang="zh-TW" altLang="en-US" sz="2800"/>
              <a:t>自信</a:t>
            </a:r>
            <a:r>
              <a:rPr lang="en-US" altLang="zh-TW" sz="2800"/>
              <a:t>)</a:t>
            </a:r>
          </a:p>
          <a:p>
            <a:pPr>
              <a:lnSpc>
                <a:spcPct val="80000"/>
              </a:lnSpc>
            </a:pPr>
            <a:r>
              <a:rPr lang="en-US" altLang="zh-TW" sz="2800"/>
              <a:t>Future orientation</a:t>
            </a:r>
          </a:p>
          <a:p>
            <a:pPr>
              <a:lnSpc>
                <a:spcPct val="80000"/>
              </a:lnSpc>
            </a:pPr>
            <a:r>
              <a:rPr lang="en-US" altLang="zh-TW" sz="2800"/>
              <a:t>Gender differentiation</a:t>
            </a:r>
          </a:p>
          <a:p>
            <a:pPr>
              <a:lnSpc>
                <a:spcPct val="80000"/>
              </a:lnSpc>
            </a:pPr>
            <a:r>
              <a:rPr lang="en-US" altLang="zh-TW" sz="2800"/>
              <a:t>Uncertainty avoidance</a:t>
            </a:r>
          </a:p>
          <a:p>
            <a:pPr>
              <a:lnSpc>
                <a:spcPct val="80000"/>
              </a:lnSpc>
            </a:pPr>
            <a:r>
              <a:rPr lang="en-US" altLang="zh-TW" sz="2800"/>
              <a:t>Power distance</a:t>
            </a:r>
          </a:p>
          <a:p>
            <a:pPr>
              <a:lnSpc>
                <a:spcPct val="80000"/>
              </a:lnSpc>
            </a:pPr>
            <a:r>
              <a:rPr lang="en-US" altLang="zh-TW" sz="2800"/>
              <a:t>Individualism/Collectivism</a:t>
            </a:r>
          </a:p>
          <a:p>
            <a:pPr>
              <a:lnSpc>
                <a:spcPct val="80000"/>
              </a:lnSpc>
            </a:pPr>
            <a:r>
              <a:rPr lang="en-US" altLang="zh-TW" sz="2800"/>
              <a:t>In-group collectivism</a:t>
            </a:r>
          </a:p>
          <a:p>
            <a:pPr>
              <a:lnSpc>
                <a:spcPct val="80000"/>
              </a:lnSpc>
            </a:pPr>
            <a:r>
              <a:rPr lang="en-US" altLang="zh-TW" sz="2800"/>
              <a:t>Performance orientation</a:t>
            </a:r>
          </a:p>
          <a:p>
            <a:pPr>
              <a:lnSpc>
                <a:spcPct val="80000"/>
              </a:lnSpc>
            </a:pPr>
            <a:r>
              <a:rPr lang="en-US" altLang="zh-TW" sz="2800"/>
              <a:t>Humane orientation</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04D7CDD3-7569-4303-9096-557CB0AF35F1}" type="slidenum">
              <a:rPr lang="zh-TW" altLang="en-US"/>
              <a:pPr/>
              <a:t>45</a:t>
            </a:fld>
            <a:endParaRPr lang="en-US" altLang="zh-TW"/>
          </a:p>
        </p:txBody>
      </p:sp>
      <p:sp>
        <p:nvSpPr>
          <p:cNvPr id="271362" name="Rectangle 2"/>
          <p:cNvSpPr>
            <a:spLocks noGrp="1" noChangeArrowheads="1"/>
          </p:cNvSpPr>
          <p:nvPr>
            <p:ph type="title"/>
          </p:nvPr>
        </p:nvSpPr>
        <p:spPr>
          <a:noFill/>
          <a:ln/>
        </p:spPr>
        <p:txBody>
          <a:bodyPr/>
          <a:lstStyle/>
          <a:p>
            <a:r>
              <a:rPr kumimoji="0" lang="en-US" altLang="zh-TW" b="1"/>
              <a:t>Achieving Person-Job Fit</a:t>
            </a:r>
          </a:p>
        </p:txBody>
      </p:sp>
      <p:sp>
        <p:nvSpPr>
          <p:cNvPr id="271363" name="Text Box 3"/>
          <p:cNvSpPr txBox="1">
            <a:spLocks noChangeArrowheads="1"/>
          </p:cNvSpPr>
          <p:nvPr/>
        </p:nvSpPr>
        <p:spPr bwMode="gray">
          <a:xfrm>
            <a:off x="5029200" y="2133600"/>
            <a:ext cx="3276600" cy="3733800"/>
          </a:xfrm>
          <a:prstGeom prst="rect">
            <a:avLst/>
          </a:prstGeom>
          <a:solidFill>
            <a:srgbClr val="CC6600"/>
          </a:solidFill>
          <a:ln w="12700">
            <a:solidFill>
              <a:schemeClr val="tx1"/>
            </a:solidFill>
            <a:miter lim="800000"/>
            <a:headEnd/>
            <a:tailEnd/>
          </a:ln>
          <a:effectLst>
            <a:outerShdw dist="135003" dir="2471156" algn="ctr" rotWithShape="0">
              <a:srgbClr val="DDDDDD"/>
            </a:outerShdw>
          </a:effectLst>
        </p:spPr>
        <p:txBody>
          <a:bodyPr anchor="ctr"/>
          <a:lstStyle/>
          <a:p>
            <a:pPr marL="395288" indent="-173038">
              <a:spcBef>
                <a:spcPct val="35000"/>
              </a:spcBef>
            </a:pPr>
            <a:r>
              <a:rPr kumimoji="0" lang="en-US" altLang="zh-TW" sz="2400" b="1">
                <a:solidFill>
                  <a:srgbClr val="FFFFCC"/>
                </a:solidFill>
                <a:latin typeface="Arial" charset="0"/>
              </a:rPr>
              <a:t>Personality Types</a:t>
            </a:r>
          </a:p>
          <a:p>
            <a:pPr marL="395288" indent="-173038">
              <a:spcBef>
                <a:spcPct val="35000"/>
              </a:spcBef>
              <a:buFontTx/>
              <a:buChar char="•"/>
            </a:pPr>
            <a:r>
              <a:rPr kumimoji="0" lang="en-US" altLang="zh-TW" sz="2400" b="1">
                <a:solidFill>
                  <a:schemeClr val="bg1"/>
                </a:solidFill>
                <a:latin typeface="Arial" charset="0"/>
              </a:rPr>
              <a:t>Realistic</a:t>
            </a:r>
          </a:p>
          <a:p>
            <a:pPr marL="395288" indent="-173038">
              <a:spcBef>
                <a:spcPct val="35000"/>
              </a:spcBef>
              <a:buFontTx/>
              <a:buChar char="•"/>
            </a:pPr>
            <a:r>
              <a:rPr kumimoji="0" lang="en-US" altLang="zh-TW" sz="2400" b="1">
                <a:solidFill>
                  <a:schemeClr val="bg1"/>
                </a:solidFill>
                <a:latin typeface="Arial" charset="0"/>
              </a:rPr>
              <a:t>Investigative</a:t>
            </a:r>
          </a:p>
          <a:p>
            <a:pPr marL="395288" indent="-173038">
              <a:spcBef>
                <a:spcPct val="35000"/>
              </a:spcBef>
              <a:buFontTx/>
              <a:buChar char="•"/>
            </a:pPr>
            <a:r>
              <a:rPr kumimoji="0" lang="en-US" altLang="zh-TW" sz="2400" b="1">
                <a:solidFill>
                  <a:schemeClr val="bg1"/>
                </a:solidFill>
                <a:latin typeface="Arial" charset="0"/>
              </a:rPr>
              <a:t>Social</a:t>
            </a:r>
          </a:p>
          <a:p>
            <a:pPr marL="395288" indent="-173038">
              <a:spcBef>
                <a:spcPct val="35000"/>
              </a:spcBef>
              <a:buFontTx/>
              <a:buChar char="•"/>
            </a:pPr>
            <a:r>
              <a:rPr kumimoji="0" lang="en-US" altLang="zh-TW" sz="2400" b="1">
                <a:solidFill>
                  <a:schemeClr val="bg1"/>
                </a:solidFill>
                <a:latin typeface="Arial" charset="0"/>
              </a:rPr>
              <a:t>Conventional</a:t>
            </a:r>
          </a:p>
          <a:p>
            <a:pPr marL="395288" indent="-173038">
              <a:spcBef>
                <a:spcPct val="35000"/>
              </a:spcBef>
              <a:buFontTx/>
              <a:buChar char="•"/>
            </a:pPr>
            <a:r>
              <a:rPr kumimoji="0" lang="en-US" altLang="zh-TW" sz="2400" b="1">
                <a:solidFill>
                  <a:schemeClr val="bg1"/>
                </a:solidFill>
                <a:latin typeface="Arial" charset="0"/>
              </a:rPr>
              <a:t>Enterprising</a:t>
            </a:r>
          </a:p>
          <a:p>
            <a:pPr marL="395288" indent="-173038">
              <a:spcBef>
                <a:spcPct val="35000"/>
              </a:spcBef>
              <a:buFontTx/>
              <a:buChar char="•"/>
            </a:pPr>
            <a:r>
              <a:rPr kumimoji="0" lang="en-US" altLang="zh-TW" sz="2400" b="1">
                <a:solidFill>
                  <a:schemeClr val="bg1"/>
                </a:solidFill>
                <a:latin typeface="Arial" charset="0"/>
              </a:rPr>
              <a:t>Artistic</a:t>
            </a:r>
          </a:p>
        </p:txBody>
      </p:sp>
      <p:sp>
        <p:nvSpPr>
          <p:cNvPr id="271364" name="Text Box 4"/>
          <p:cNvSpPr txBox="1">
            <a:spLocks noChangeArrowheads="1"/>
          </p:cNvSpPr>
          <p:nvPr/>
        </p:nvSpPr>
        <p:spPr bwMode="auto">
          <a:xfrm>
            <a:off x="914400" y="2209800"/>
            <a:ext cx="3852863" cy="3195638"/>
          </a:xfrm>
          <a:prstGeom prst="rect">
            <a:avLst/>
          </a:prstGeom>
          <a:noFill/>
          <a:ln w="9525">
            <a:noFill/>
            <a:miter lim="800000"/>
            <a:headEnd/>
            <a:tailEnd/>
          </a:ln>
          <a:effectLst/>
        </p:spPr>
        <p:txBody>
          <a:bodyPr>
            <a:spAutoFit/>
          </a:bodyPr>
          <a:lstStyle/>
          <a:p>
            <a:pPr>
              <a:spcBef>
                <a:spcPct val="50000"/>
              </a:spcBef>
            </a:pPr>
            <a:r>
              <a:rPr kumimoji="0" lang="en-US" altLang="zh-TW" sz="2400" b="1">
                <a:latin typeface="Arial" charset="0"/>
              </a:rPr>
              <a:t>Personality-Job Fit Theory (Holland)</a:t>
            </a:r>
          </a:p>
          <a:p>
            <a:pPr>
              <a:spcBef>
                <a:spcPct val="50000"/>
              </a:spcBef>
            </a:pPr>
            <a:r>
              <a:rPr kumimoji="0" lang="en-US" altLang="zh-TW" sz="2400"/>
              <a:t>Identifies six personality types and proposes that the fit between personality type and occupational environment determines satisfaction and turnover.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1364"/>
                                        </p:tgtEl>
                                        <p:attrNameLst>
                                          <p:attrName>style.visibility</p:attrName>
                                        </p:attrNameLst>
                                      </p:cBhvr>
                                      <p:to>
                                        <p:strVal val="visible"/>
                                      </p:to>
                                    </p:set>
                                    <p:animEffect transition="in" filter="wipe(up)">
                                      <p:cBhvr>
                                        <p:cTn id="7" dur="500"/>
                                        <p:tgtEl>
                                          <p:spTgt spid="27136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71363"/>
                                        </p:tgtEl>
                                        <p:attrNameLst>
                                          <p:attrName>style.visibility</p:attrName>
                                        </p:attrNameLst>
                                      </p:cBhvr>
                                      <p:to>
                                        <p:strVal val="visible"/>
                                      </p:to>
                                    </p:set>
                                    <p:animEffect transition="in" filter="box(in)">
                                      <p:cBhvr>
                                        <p:cTn id="11" dur="500"/>
                                        <p:tgtEl>
                                          <p:spTgt spid="271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animBg="1" autoUpdateAnimBg="0"/>
      <p:bldP spid="27136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03890E0F-C77D-489A-9E4E-B115AE0BD6EF}" type="slidenum">
              <a:rPr lang="zh-TW" altLang="en-US"/>
              <a:pPr/>
              <a:t>46</a:t>
            </a:fld>
            <a:endParaRPr lang="en-US" altLang="zh-TW"/>
          </a:p>
        </p:txBody>
      </p:sp>
      <p:pic>
        <p:nvPicPr>
          <p:cNvPr id="272386" name="Picture 2"/>
          <p:cNvPicPr>
            <a:picLocks noChangeAspect="1" noChangeArrowheads="1"/>
          </p:cNvPicPr>
          <p:nvPr/>
        </p:nvPicPr>
        <p:blipFill>
          <a:blip r:embed="rId3" cstate="print"/>
          <a:srcRect r="598" b="1537"/>
          <a:stretch>
            <a:fillRect/>
          </a:stretch>
        </p:blipFill>
        <p:spPr bwMode="auto">
          <a:xfrm>
            <a:off x="1981200" y="1676400"/>
            <a:ext cx="5238750" cy="5053013"/>
          </a:xfrm>
          <a:prstGeom prst="rect">
            <a:avLst/>
          </a:prstGeom>
          <a:noFill/>
          <a:ln w="9525" algn="ctr">
            <a:noFill/>
            <a:miter lim="800000"/>
            <a:headEnd/>
            <a:tailEnd/>
          </a:ln>
          <a:effectLst/>
        </p:spPr>
      </p:pic>
      <p:sp>
        <p:nvSpPr>
          <p:cNvPr id="272387" name="Rectangle 3"/>
          <p:cNvSpPr>
            <a:spLocks noGrp="1" noChangeArrowheads="1"/>
          </p:cNvSpPr>
          <p:nvPr>
            <p:ph type="title"/>
          </p:nvPr>
        </p:nvSpPr>
        <p:spPr>
          <a:xfrm>
            <a:off x="1295400" y="228600"/>
            <a:ext cx="7391400" cy="1295400"/>
          </a:xfrm>
          <a:noFill/>
          <a:ln/>
        </p:spPr>
        <p:txBody>
          <a:bodyPr/>
          <a:lstStyle/>
          <a:p>
            <a:r>
              <a:rPr kumimoji="0" lang="en-US" altLang="zh-TW" sz="3200" b="1"/>
              <a:t>Holland</a:t>
            </a:r>
            <a:r>
              <a:rPr kumimoji="0" lang="en-US" altLang="zh-TW" sz="3200" b="1">
                <a:latin typeface="Arial"/>
              </a:rPr>
              <a:t>’</a:t>
            </a:r>
            <a:r>
              <a:rPr kumimoji="0" lang="en-US" altLang="zh-TW" sz="3200" b="1"/>
              <a:t>s Typology of Personality</a:t>
            </a:r>
            <a:br>
              <a:rPr kumimoji="0" lang="en-US" altLang="zh-TW" sz="3200" b="1"/>
            </a:br>
            <a:r>
              <a:rPr kumimoji="0" lang="en-US" altLang="zh-TW" sz="3200" b="1"/>
              <a:t>and Congruent Occupations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wipe(up)">
                                      <p:cBhvr>
                                        <p:cTn id="7" dur="500"/>
                                        <p:tgtEl>
                                          <p:spTgt spid="272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86D77ADC-96A7-45F1-92F1-E73E56846EDD}" type="slidenum">
              <a:rPr lang="zh-TW" altLang="en-US"/>
              <a:pPr/>
              <a:t>47</a:t>
            </a:fld>
            <a:endParaRPr lang="en-US" altLang="zh-TW"/>
          </a:p>
        </p:txBody>
      </p:sp>
      <p:pic>
        <p:nvPicPr>
          <p:cNvPr id="273410" name="Picture 2"/>
          <p:cNvPicPr>
            <a:picLocks noChangeAspect="1" noChangeArrowheads="1"/>
          </p:cNvPicPr>
          <p:nvPr/>
        </p:nvPicPr>
        <p:blipFill>
          <a:blip r:embed="rId3" cstate="print"/>
          <a:srcRect/>
          <a:stretch>
            <a:fillRect/>
          </a:stretch>
        </p:blipFill>
        <p:spPr bwMode="auto">
          <a:xfrm>
            <a:off x="2133600" y="2057400"/>
            <a:ext cx="5029200" cy="4608513"/>
          </a:xfrm>
          <a:prstGeom prst="rect">
            <a:avLst/>
          </a:prstGeom>
          <a:noFill/>
          <a:ln w="9525">
            <a:solidFill>
              <a:srgbClr val="CC6600"/>
            </a:solidFill>
            <a:miter lim="800000"/>
            <a:headEnd/>
            <a:tailEnd/>
          </a:ln>
          <a:effectLst/>
        </p:spPr>
      </p:pic>
      <p:sp>
        <p:nvSpPr>
          <p:cNvPr id="273411" name="Rectangle 3"/>
          <p:cNvSpPr>
            <a:spLocks noGrp="1" noChangeArrowheads="1"/>
          </p:cNvSpPr>
          <p:nvPr>
            <p:ph type="title"/>
          </p:nvPr>
        </p:nvSpPr>
        <p:spPr>
          <a:xfrm>
            <a:off x="1143000" y="381000"/>
            <a:ext cx="7391400" cy="1143000"/>
          </a:xfrm>
          <a:noFill/>
          <a:ln/>
        </p:spPr>
        <p:txBody>
          <a:bodyPr>
            <a:normAutofit fontScale="90000"/>
          </a:bodyPr>
          <a:lstStyle/>
          <a:p>
            <a:r>
              <a:rPr kumimoji="0" lang="en-US" altLang="zh-TW" sz="3600" b="1"/>
              <a:t>Relationships among Occupational Personality Types</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73410"/>
                                        </p:tgtEl>
                                        <p:attrNameLst>
                                          <p:attrName>style.visibility</p:attrName>
                                        </p:attrNameLst>
                                      </p:cBhvr>
                                      <p:to>
                                        <p:strVal val="visible"/>
                                      </p:to>
                                    </p:set>
                                    <p:animEffect transition="in" filter="box(in)">
                                      <p:cBhvr>
                                        <p:cTn id="7" dur="500"/>
                                        <p:tgtEl>
                                          <p:spTgt spid="273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99552D-550C-4CE5-A72C-0B2A5799A179}" type="slidenum">
              <a:rPr lang="zh-TW" altLang="en-US"/>
              <a:pPr/>
              <a:t>48</a:t>
            </a:fld>
            <a:endParaRPr lang="en-US" altLang="zh-TW"/>
          </a:p>
        </p:txBody>
      </p:sp>
      <p:sp>
        <p:nvSpPr>
          <p:cNvPr id="324610" name="Rectangle 2"/>
          <p:cNvSpPr>
            <a:spLocks noGrp="1" noChangeArrowheads="1"/>
          </p:cNvSpPr>
          <p:nvPr>
            <p:ph type="title"/>
          </p:nvPr>
        </p:nvSpPr>
        <p:spPr>
          <a:noFill/>
          <a:ln/>
        </p:spPr>
        <p:txBody>
          <a:bodyPr>
            <a:normAutofit fontScale="90000"/>
          </a:bodyPr>
          <a:lstStyle/>
          <a:p>
            <a:r>
              <a:rPr kumimoji="0" lang="en-US" altLang="zh-TW" b="1"/>
              <a:t>Organizational Culture Profile (OCP)</a:t>
            </a:r>
          </a:p>
        </p:txBody>
      </p:sp>
      <p:sp>
        <p:nvSpPr>
          <p:cNvPr id="460802" name="Rectangle 2"/>
          <p:cNvSpPr>
            <a:spLocks noGrp="1" noChangeArrowheads="1"/>
          </p:cNvSpPr>
          <p:nvPr>
            <p:ph type="body" idx="1"/>
          </p:nvPr>
        </p:nvSpPr>
        <p:spPr/>
        <p:txBody>
          <a:bodyPr/>
          <a:lstStyle/>
          <a:p>
            <a:r>
              <a:rPr lang="en-US" altLang="zh-TW"/>
              <a:t>Useful for determining </a:t>
            </a:r>
            <a:r>
              <a:rPr lang="en-US" altLang="zh-TW" u="sng"/>
              <a:t>person-organization fit</a:t>
            </a:r>
          </a:p>
          <a:p>
            <a:r>
              <a:rPr lang="en-US" altLang="zh-TW"/>
              <a:t>Survey that forces choices/rankings of one</a:t>
            </a:r>
            <a:r>
              <a:rPr lang="en-US" altLang="zh-TW">
                <a:latin typeface="Arial"/>
              </a:rPr>
              <a:t>’</a:t>
            </a:r>
            <a:r>
              <a:rPr lang="en-US" altLang="zh-TW"/>
              <a:t>s personal values</a:t>
            </a:r>
          </a:p>
          <a:p>
            <a:r>
              <a:rPr lang="en-US" altLang="zh-TW"/>
              <a:t>Helpful for identifying most important values to look for in an organization (in efforts to create a good fit)</a:t>
            </a:r>
            <a:endParaRPr lang="zh-TW" alt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TW">
                <a:ea typeface="新細明體" pitchFamily="18" charset="-120"/>
              </a:rPr>
              <a:t>Ability</a:t>
            </a:r>
          </a:p>
        </p:txBody>
      </p:sp>
      <p:sp>
        <p:nvSpPr>
          <p:cNvPr id="16393" name="Rectangle 9"/>
          <p:cNvSpPr>
            <a:spLocks noGrp="1" noChangeArrowheads="1"/>
          </p:cNvSpPr>
          <p:nvPr>
            <p:ph type="body" idx="1"/>
          </p:nvPr>
        </p:nvSpPr>
        <p:spPr>
          <a:xfrm>
            <a:off x="468313" y="1628775"/>
            <a:ext cx="8305800" cy="3529013"/>
          </a:xfrm>
        </p:spPr>
        <p:txBody>
          <a:bodyPr/>
          <a:lstStyle/>
          <a:p>
            <a:pPr>
              <a:lnSpc>
                <a:spcPct val="80000"/>
              </a:lnSpc>
            </a:pPr>
            <a:r>
              <a:rPr lang="en-US" altLang="zh-TW" sz="2800">
                <a:ea typeface="新細明體" pitchFamily="18" charset="-120"/>
              </a:rPr>
              <a:t>Why we concern</a:t>
            </a:r>
          </a:p>
          <a:p>
            <a:pPr lvl="1">
              <a:lnSpc>
                <a:spcPct val="80000"/>
              </a:lnSpc>
            </a:pPr>
            <a:r>
              <a:rPr lang="en-US" altLang="zh-TW" sz="2400">
                <a:ea typeface="新細明體" pitchFamily="18" charset="-120"/>
              </a:rPr>
              <a:t>by knowing how people different in abilities, we may use the knowledge to increase /enhance people’s performance</a:t>
            </a:r>
          </a:p>
          <a:p>
            <a:pPr lvl="1">
              <a:lnSpc>
                <a:spcPct val="80000"/>
              </a:lnSpc>
              <a:buFontTx/>
              <a:buNone/>
            </a:pPr>
            <a:endParaRPr lang="en-US" altLang="zh-TW" sz="2400">
              <a:ea typeface="新細明體" pitchFamily="18" charset="-120"/>
            </a:endParaRPr>
          </a:p>
          <a:p>
            <a:pPr>
              <a:lnSpc>
                <a:spcPct val="80000"/>
              </a:lnSpc>
            </a:pPr>
            <a:r>
              <a:rPr lang="en-US" altLang="zh-TW" sz="2800">
                <a:ea typeface="新細明體" pitchFamily="18" charset="-120"/>
              </a:rPr>
              <a:t>What is ability</a:t>
            </a:r>
          </a:p>
          <a:p>
            <a:pPr lvl="1">
              <a:lnSpc>
                <a:spcPct val="80000"/>
              </a:lnSpc>
            </a:pPr>
            <a:r>
              <a:rPr lang="en-US" altLang="zh-TW" sz="2400">
                <a:ea typeface="新細明體" pitchFamily="18" charset="-120"/>
              </a:rPr>
              <a:t>An individual’s capacity to perform the various tasks in a job.</a:t>
            </a:r>
          </a:p>
          <a:p>
            <a:pPr lvl="1">
              <a:lnSpc>
                <a:spcPct val="80000"/>
              </a:lnSpc>
            </a:pPr>
            <a:r>
              <a:rPr lang="en-US" altLang="zh-TW" sz="2400">
                <a:ea typeface="新細明體" pitchFamily="18" charset="-120"/>
              </a:rPr>
              <a:t>Made up of two factors:</a:t>
            </a:r>
            <a:r>
              <a:rPr lang="en-US" altLang="zh-TW" sz="2400">
                <a:solidFill>
                  <a:srgbClr val="FF6600"/>
                </a:solidFill>
                <a:ea typeface="新細明體" pitchFamily="18" charset="-120"/>
              </a:rPr>
              <a:t> Intellectual </a:t>
            </a:r>
            <a:r>
              <a:rPr lang="en-US" altLang="zh-TW" sz="2400">
                <a:ea typeface="新細明體" pitchFamily="18" charset="-120"/>
              </a:rPr>
              <a:t>and </a:t>
            </a:r>
            <a:r>
              <a:rPr lang="en-US" altLang="zh-TW" sz="2400">
                <a:solidFill>
                  <a:srgbClr val="FF6600"/>
                </a:solidFill>
                <a:ea typeface="新細明體" pitchFamily="18" charset="-120"/>
              </a:rPr>
              <a:t>physical</a:t>
            </a:r>
          </a:p>
        </p:txBody>
      </p:sp>
      <p:grpSp>
        <p:nvGrpSpPr>
          <p:cNvPr id="2" name="Group 16"/>
          <p:cNvGrpSpPr>
            <a:grpSpLocks/>
          </p:cNvGrpSpPr>
          <p:nvPr/>
        </p:nvGrpSpPr>
        <p:grpSpPr bwMode="auto">
          <a:xfrm>
            <a:off x="2484438" y="5084763"/>
            <a:ext cx="3814762" cy="1341437"/>
            <a:chOff x="1565" y="3203"/>
            <a:chExt cx="2403" cy="845"/>
          </a:xfrm>
        </p:grpSpPr>
        <p:sp>
          <p:nvSpPr>
            <p:cNvPr id="16394" name="Oval 10"/>
            <p:cNvSpPr>
              <a:spLocks noChangeArrowheads="1"/>
            </p:cNvSpPr>
            <p:nvPr/>
          </p:nvSpPr>
          <p:spPr bwMode="auto">
            <a:xfrm>
              <a:off x="2426" y="3203"/>
              <a:ext cx="771" cy="363"/>
            </a:xfrm>
            <a:prstGeom prst="ellipse">
              <a:avLst/>
            </a:prstGeom>
            <a:solidFill>
              <a:srgbClr val="EAEAEA"/>
            </a:solidFill>
            <a:ln w="12700" cap="sq">
              <a:solidFill>
                <a:schemeClr val="tx1"/>
              </a:solidFill>
              <a:round/>
              <a:headEnd type="none" w="sm" len="sm"/>
              <a:tailEnd type="none" w="sm" len="sm"/>
            </a:ln>
            <a:effectLst/>
          </p:spPr>
          <p:txBody>
            <a:bodyPr wrap="none" anchor="ctr"/>
            <a:lstStyle/>
            <a:p>
              <a:pPr algn="ctr"/>
              <a:r>
                <a:rPr lang="en-US" altLang="zh-TW"/>
                <a:t>Ability</a:t>
              </a:r>
            </a:p>
          </p:txBody>
        </p:sp>
        <p:sp>
          <p:nvSpPr>
            <p:cNvPr id="16395" name="Line 11"/>
            <p:cNvSpPr>
              <a:spLocks noChangeShapeType="1"/>
            </p:cNvSpPr>
            <p:nvPr/>
          </p:nvSpPr>
          <p:spPr bwMode="auto">
            <a:xfrm flipH="1">
              <a:off x="2245" y="3475"/>
              <a:ext cx="181" cy="182"/>
            </a:xfrm>
            <a:prstGeom prst="line">
              <a:avLst/>
            </a:prstGeom>
            <a:noFill/>
            <a:ln w="57150" cap="sq">
              <a:solidFill>
                <a:schemeClr val="tx1"/>
              </a:solidFill>
              <a:round/>
              <a:headEnd type="none" w="sm" len="sm"/>
              <a:tailEnd type="triangle" w="sm" len="sm"/>
            </a:ln>
            <a:effectLst/>
          </p:spPr>
          <p:txBody>
            <a:bodyPr wrap="none"/>
            <a:lstStyle/>
            <a:p>
              <a:endParaRPr lang="en-US"/>
            </a:p>
          </p:txBody>
        </p:sp>
        <p:sp>
          <p:nvSpPr>
            <p:cNvPr id="16396" name="Line 12"/>
            <p:cNvSpPr>
              <a:spLocks noChangeShapeType="1"/>
            </p:cNvSpPr>
            <p:nvPr/>
          </p:nvSpPr>
          <p:spPr bwMode="auto">
            <a:xfrm rot="-1004517">
              <a:off x="3198" y="3475"/>
              <a:ext cx="136" cy="182"/>
            </a:xfrm>
            <a:prstGeom prst="line">
              <a:avLst/>
            </a:prstGeom>
            <a:noFill/>
            <a:ln w="57150" cap="sq">
              <a:solidFill>
                <a:schemeClr val="tx1"/>
              </a:solidFill>
              <a:round/>
              <a:headEnd type="none" w="sm" len="sm"/>
              <a:tailEnd type="triangle" w="sm" len="sm"/>
            </a:ln>
            <a:effectLst/>
          </p:spPr>
          <p:txBody>
            <a:bodyPr wrap="none"/>
            <a:lstStyle/>
            <a:p>
              <a:endParaRPr lang="en-US"/>
            </a:p>
          </p:txBody>
        </p:sp>
        <p:sp>
          <p:nvSpPr>
            <p:cNvPr id="16397" name="Oval 13"/>
            <p:cNvSpPr>
              <a:spLocks noChangeArrowheads="1"/>
            </p:cNvSpPr>
            <p:nvPr/>
          </p:nvSpPr>
          <p:spPr bwMode="auto">
            <a:xfrm>
              <a:off x="1565" y="3612"/>
              <a:ext cx="1043" cy="436"/>
            </a:xfrm>
            <a:prstGeom prst="ellipse">
              <a:avLst/>
            </a:prstGeom>
            <a:solidFill>
              <a:srgbClr val="EAEAEA"/>
            </a:solidFill>
            <a:ln w="12700" cap="sq">
              <a:solidFill>
                <a:schemeClr val="tx1"/>
              </a:solidFill>
              <a:round/>
              <a:headEnd type="none" w="sm" len="sm"/>
              <a:tailEnd type="none" w="sm" len="sm"/>
            </a:ln>
            <a:effectLst/>
          </p:spPr>
          <p:txBody>
            <a:bodyPr wrap="none" anchor="ctr"/>
            <a:lstStyle/>
            <a:p>
              <a:pPr algn="ctr"/>
              <a:r>
                <a:rPr lang="en-US" altLang="zh-TW" b="1">
                  <a:solidFill>
                    <a:srgbClr val="FF6600"/>
                  </a:solidFill>
                </a:rPr>
                <a:t>Intellectual</a:t>
              </a:r>
            </a:p>
          </p:txBody>
        </p:sp>
        <p:sp>
          <p:nvSpPr>
            <p:cNvPr id="16399" name="Oval 15"/>
            <p:cNvSpPr>
              <a:spLocks noChangeArrowheads="1"/>
            </p:cNvSpPr>
            <p:nvPr/>
          </p:nvSpPr>
          <p:spPr bwMode="auto">
            <a:xfrm>
              <a:off x="2925" y="3612"/>
              <a:ext cx="1043" cy="436"/>
            </a:xfrm>
            <a:prstGeom prst="ellipse">
              <a:avLst/>
            </a:prstGeom>
            <a:solidFill>
              <a:srgbClr val="EAEAEA"/>
            </a:solidFill>
            <a:ln w="12700" cap="sq">
              <a:solidFill>
                <a:schemeClr val="tx1"/>
              </a:solidFill>
              <a:round/>
              <a:headEnd type="none" w="sm" len="sm"/>
              <a:tailEnd type="none" w="sm" len="sm"/>
            </a:ln>
            <a:effectLst/>
          </p:spPr>
          <p:txBody>
            <a:bodyPr wrap="none" anchor="ctr"/>
            <a:lstStyle/>
            <a:p>
              <a:pPr algn="ctr"/>
              <a:r>
                <a:rPr lang="en-US" altLang="zh-TW" b="1">
                  <a:solidFill>
                    <a:srgbClr val="FF6600"/>
                  </a:solidFill>
                </a:rPr>
                <a:t>physical</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A3DC937-144B-406C-849F-5D6D23FF1C8C}" type="slidenum">
              <a:rPr lang="zh-TW" altLang="en-US"/>
              <a:pPr/>
              <a:t>5</a:t>
            </a:fld>
            <a:endParaRPr lang="en-US" altLang="zh-TW"/>
          </a:p>
        </p:txBody>
      </p:sp>
      <p:sp>
        <p:nvSpPr>
          <p:cNvPr id="261122" name="Rectangle 2"/>
          <p:cNvSpPr>
            <a:spLocks noGrp="1" noChangeArrowheads="1"/>
          </p:cNvSpPr>
          <p:nvPr>
            <p:ph type="title"/>
          </p:nvPr>
        </p:nvSpPr>
        <p:spPr>
          <a:noFill/>
          <a:ln/>
        </p:spPr>
        <p:txBody>
          <a:bodyPr>
            <a:normAutofit fontScale="90000"/>
          </a:bodyPr>
          <a:lstStyle/>
          <a:p>
            <a:r>
              <a:rPr kumimoji="0" lang="en-US" altLang="zh-TW" b="1"/>
              <a:t>The Myers-Briggs Type Indicator (MBTI)</a:t>
            </a:r>
          </a:p>
        </p:txBody>
      </p:sp>
      <p:sp>
        <p:nvSpPr>
          <p:cNvPr id="261125" name="Rectangle 5"/>
          <p:cNvSpPr>
            <a:spLocks noGrp="1" noChangeArrowheads="1"/>
          </p:cNvSpPr>
          <p:nvPr>
            <p:ph type="body" idx="1"/>
          </p:nvPr>
        </p:nvSpPr>
        <p:spPr/>
        <p:txBody>
          <a:bodyPr/>
          <a:lstStyle/>
          <a:p>
            <a:r>
              <a:rPr lang="en-US" altLang="zh-TW" sz="4400"/>
              <a:t>A personality test that taps four characteristics and classifies people into 1 of 16 personality types.</a:t>
            </a:r>
          </a:p>
          <a:p>
            <a:endParaRPr lang="zh-TW" altLang="en-US" sz="4400"/>
          </a:p>
        </p:txBody>
      </p:sp>
      <p:sp>
        <p:nvSpPr>
          <p:cNvPr id="295946" name="Text Box 1034"/>
          <p:cNvSpPr txBox="1">
            <a:spLocks noChangeArrowheads="1"/>
          </p:cNvSpPr>
          <p:nvPr/>
        </p:nvSpPr>
        <p:spPr bwMode="auto">
          <a:xfrm>
            <a:off x="7146925" y="5746750"/>
            <a:ext cx="620713" cy="366713"/>
          </a:xfrm>
          <a:prstGeom prst="rect">
            <a:avLst/>
          </a:prstGeom>
          <a:noFill/>
          <a:ln w="9525">
            <a:noFill/>
            <a:miter lim="800000"/>
            <a:headEnd/>
            <a:tailEnd/>
          </a:ln>
          <a:effectLst/>
        </p:spPr>
        <p:txBody>
          <a:bodyPr wrap="none">
            <a:spAutoFit/>
          </a:bodyPr>
          <a:lstStyle/>
          <a:p>
            <a:r>
              <a:rPr lang="en-US" altLang="zh-TW"/>
              <a:t>next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3276600" y="381000"/>
            <a:ext cx="4751388" cy="1066800"/>
          </a:xfrm>
        </p:spPr>
        <p:txBody>
          <a:bodyPr/>
          <a:lstStyle/>
          <a:p>
            <a:r>
              <a:rPr lang="en-US" altLang="zh-TW" sz="3200">
                <a:ea typeface="新細明體" pitchFamily="18" charset="-120"/>
              </a:rPr>
              <a:t>Intellectual</a:t>
            </a:r>
            <a:r>
              <a:rPr lang="en-US" altLang="zh-TW" sz="3200">
                <a:solidFill>
                  <a:schemeClr val="tx1"/>
                </a:solidFill>
                <a:ea typeface="新細明體" pitchFamily="18" charset="-120"/>
              </a:rPr>
              <a:t> </a:t>
            </a:r>
            <a:r>
              <a:rPr lang="en-US" altLang="zh-TW" sz="3200">
                <a:ea typeface="新細明體" pitchFamily="18" charset="-120"/>
              </a:rPr>
              <a:t>Ability</a:t>
            </a:r>
          </a:p>
        </p:txBody>
      </p:sp>
      <p:sp>
        <p:nvSpPr>
          <p:cNvPr id="15370" name="Rectangle 10"/>
          <p:cNvSpPr>
            <a:spLocks noGrp="1" noChangeArrowheads="1"/>
          </p:cNvSpPr>
          <p:nvPr>
            <p:ph type="body" idx="1"/>
          </p:nvPr>
        </p:nvSpPr>
        <p:spPr>
          <a:xfrm>
            <a:off x="468313" y="1773238"/>
            <a:ext cx="8305800" cy="863600"/>
          </a:xfrm>
          <a:solidFill>
            <a:schemeClr val="accent1"/>
          </a:solidFill>
        </p:spPr>
        <p:txBody>
          <a:bodyPr/>
          <a:lstStyle/>
          <a:p>
            <a:pPr marL="0" indent="0" eaLnBrk="0" hangingPunct="0">
              <a:lnSpc>
                <a:spcPct val="90000"/>
              </a:lnSpc>
              <a:spcBef>
                <a:spcPct val="0"/>
              </a:spcBef>
            </a:pPr>
            <a:r>
              <a:rPr lang="en-US" altLang="zh-TW" sz="2800">
                <a:ea typeface="新細明體" pitchFamily="18" charset="-120"/>
              </a:rPr>
              <a:t>The capacity to do </a:t>
            </a:r>
            <a:r>
              <a:rPr lang="en-US" altLang="zh-TW" sz="2800">
                <a:solidFill>
                  <a:srgbClr val="FF6600"/>
                </a:solidFill>
                <a:ea typeface="新細明體" pitchFamily="18" charset="-120"/>
              </a:rPr>
              <a:t>mental</a:t>
            </a:r>
            <a:r>
              <a:rPr lang="en-US" altLang="zh-TW" sz="2800">
                <a:ea typeface="新細明體" pitchFamily="18" charset="-120"/>
              </a:rPr>
              <a:t> activities—thinking, reasoning, and problem solving</a:t>
            </a:r>
          </a:p>
        </p:txBody>
      </p:sp>
      <p:sp>
        <p:nvSpPr>
          <p:cNvPr id="15371" name="Text Box 11"/>
          <p:cNvSpPr txBox="1">
            <a:spLocks noChangeArrowheads="1"/>
          </p:cNvSpPr>
          <p:nvPr/>
        </p:nvSpPr>
        <p:spPr bwMode="blackWhite">
          <a:xfrm>
            <a:off x="4284663" y="2819400"/>
            <a:ext cx="4038600" cy="3778250"/>
          </a:xfrm>
          <a:prstGeom prst="rect">
            <a:avLst/>
          </a:prstGeom>
          <a:solidFill>
            <a:srgbClr val="FF9900">
              <a:alpha val="60001"/>
            </a:srgbClr>
          </a:solidFill>
          <a:ln w="12700">
            <a:solidFill>
              <a:schemeClr val="tx1"/>
            </a:solidFill>
            <a:miter lim="800000"/>
            <a:headEnd/>
            <a:tailEnd/>
          </a:ln>
          <a:effectLst>
            <a:outerShdw dist="135003" dir="2471156" algn="ctr" rotWithShape="0">
              <a:srgbClr val="DDDDDD"/>
            </a:outerShdw>
          </a:effectLst>
        </p:spPr>
        <p:txBody>
          <a:bodyPr wrap="none" anchor="ctr"/>
          <a:lstStyle/>
          <a:p>
            <a:pPr marL="454025" indent="-342900" eaLnBrk="1" hangingPunct="1">
              <a:lnSpc>
                <a:spcPct val="90000"/>
              </a:lnSpc>
              <a:spcBef>
                <a:spcPct val="50000"/>
              </a:spcBef>
              <a:buFontTx/>
              <a:buAutoNum type="arabicPeriod"/>
            </a:pPr>
            <a:r>
              <a:rPr lang="en-US" altLang="zh-TW" sz="2400" b="1"/>
              <a:t>Number aptitude</a:t>
            </a:r>
          </a:p>
          <a:p>
            <a:pPr marL="454025" indent="-342900" eaLnBrk="1" hangingPunct="1">
              <a:lnSpc>
                <a:spcPct val="90000"/>
              </a:lnSpc>
              <a:spcBef>
                <a:spcPct val="50000"/>
              </a:spcBef>
              <a:buFontTx/>
              <a:buAutoNum type="arabicPeriod"/>
            </a:pPr>
            <a:r>
              <a:rPr lang="en-US" altLang="zh-TW" sz="2400" b="1"/>
              <a:t>Verbal comprehension</a:t>
            </a:r>
          </a:p>
          <a:p>
            <a:pPr marL="454025" indent="-342900" eaLnBrk="1" hangingPunct="1">
              <a:lnSpc>
                <a:spcPct val="90000"/>
              </a:lnSpc>
              <a:spcBef>
                <a:spcPct val="50000"/>
              </a:spcBef>
              <a:buFontTx/>
              <a:buAutoNum type="arabicPeriod"/>
            </a:pPr>
            <a:r>
              <a:rPr lang="en-US" altLang="zh-TW" sz="2400" b="1"/>
              <a:t>Perceptual speed</a:t>
            </a:r>
          </a:p>
          <a:p>
            <a:pPr marL="454025" indent="-342900" eaLnBrk="1" hangingPunct="1">
              <a:lnSpc>
                <a:spcPct val="90000"/>
              </a:lnSpc>
              <a:spcBef>
                <a:spcPct val="50000"/>
              </a:spcBef>
              <a:buFontTx/>
              <a:buAutoNum type="arabicPeriod"/>
            </a:pPr>
            <a:r>
              <a:rPr lang="en-US" altLang="zh-TW" sz="2400" b="1"/>
              <a:t>Inductive reasoning</a:t>
            </a:r>
          </a:p>
          <a:p>
            <a:pPr marL="454025" indent="-342900" eaLnBrk="1" hangingPunct="1">
              <a:lnSpc>
                <a:spcPct val="90000"/>
              </a:lnSpc>
              <a:spcBef>
                <a:spcPct val="50000"/>
              </a:spcBef>
              <a:buFontTx/>
              <a:buAutoNum type="arabicPeriod"/>
            </a:pPr>
            <a:r>
              <a:rPr lang="en-US" altLang="zh-TW" sz="2400" b="1"/>
              <a:t>Deductive reasoning</a:t>
            </a:r>
          </a:p>
          <a:p>
            <a:pPr marL="454025" indent="-342900" eaLnBrk="1" hangingPunct="1">
              <a:lnSpc>
                <a:spcPct val="90000"/>
              </a:lnSpc>
              <a:spcBef>
                <a:spcPct val="50000"/>
              </a:spcBef>
              <a:buFontTx/>
              <a:buAutoNum type="arabicPeriod"/>
            </a:pPr>
            <a:r>
              <a:rPr lang="en-US" altLang="zh-TW" sz="2400" b="1"/>
              <a:t>Spatial visualization</a:t>
            </a:r>
          </a:p>
          <a:p>
            <a:pPr marL="454025" indent="-342900" eaLnBrk="1" hangingPunct="1">
              <a:lnSpc>
                <a:spcPct val="90000"/>
              </a:lnSpc>
              <a:spcBef>
                <a:spcPct val="50000"/>
              </a:spcBef>
              <a:buFontTx/>
              <a:buAutoNum type="arabicPeriod"/>
            </a:pPr>
            <a:r>
              <a:rPr lang="en-US" altLang="zh-TW" sz="2400" b="1"/>
              <a:t>Memory</a:t>
            </a:r>
          </a:p>
        </p:txBody>
      </p:sp>
      <p:sp>
        <p:nvSpPr>
          <p:cNvPr id="15372" name="Rectangle 12"/>
          <p:cNvSpPr>
            <a:spLocks noChangeArrowheads="1"/>
          </p:cNvSpPr>
          <p:nvPr/>
        </p:nvSpPr>
        <p:spPr bwMode="blackWhite">
          <a:xfrm>
            <a:off x="468313" y="3644900"/>
            <a:ext cx="2519362" cy="1944688"/>
          </a:xfrm>
          <a:prstGeom prst="rect">
            <a:avLst/>
          </a:prstGeom>
          <a:solidFill>
            <a:schemeClr val="tx1"/>
          </a:solidFill>
          <a:ln w="57150" cmpd="thickThin">
            <a:noFill/>
            <a:miter lim="800000"/>
            <a:headEnd/>
            <a:tailEnd/>
          </a:ln>
          <a:effectLst>
            <a:outerShdw dist="107763" dir="2700000" algn="ctr" rotWithShape="0">
              <a:schemeClr val="bg2">
                <a:alpha val="50000"/>
              </a:schemeClr>
            </a:outerShdw>
          </a:effectLst>
        </p:spPr>
        <p:txBody>
          <a:bodyPr lIns="182880" anchor="ctr"/>
          <a:lstStyle/>
          <a:p>
            <a:pPr algn="ctr" eaLnBrk="1" hangingPunct="1"/>
            <a:r>
              <a:rPr lang="en-US" altLang="zh-TW" sz="2400">
                <a:solidFill>
                  <a:schemeClr val="tx2"/>
                </a:solidFill>
                <a:latin typeface="Arial Black" pitchFamily="34" charset="0"/>
              </a:rPr>
              <a:t>7 Dimensions of</a:t>
            </a:r>
            <a:br>
              <a:rPr lang="en-US" altLang="zh-TW" sz="2400">
                <a:solidFill>
                  <a:schemeClr val="tx2"/>
                </a:solidFill>
                <a:latin typeface="Arial Black" pitchFamily="34" charset="0"/>
              </a:rPr>
            </a:br>
            <a:r>
              <a:rPr lang="en-US" altLang="zh-TW" sz="2400">
                <a:solidFill>
                  <a:schemeClr val="tx2"/>
                </a:solidFill>
                <a:latin typeface="Arial Black" pitchFamily="34" charset="0"/>
              </a:rPr>
              <a:t>Intellectual Ability</a:t>
            </a:r>
          </a:p>
        </p:txBody>
      </p:sp>
      <p:sp>
        <p:nvSpPr>
          <p:cNvPr id="15373" name="AutoShape 13"/>
          <p:cNvSpPr>
            <a:spLocks noChangeArrowheads="1"/>
          </p:cNvSpPr>
          <p:nvPr/>
        </p:nvSpPr>
        <p:spPr bwMode="auto">
          <a:xfrm>
            <a:off x="3348038" y="4292600"/>
            <a:ext cx="792162" cy="865188"/>
          </a:xfrm>
          <a:prstGeom prst="right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grpSp>
        <p:nvGrpSpPr>
          <p:cNvPr id="2" name="Group 14"/>
          <p:cNvGrpSpPr>
            <a:grpSpLocks/>
          </p:cNvGrpSpPr>
          <p:nvPr/>
        </p:nvGrpSpPr>
        <p:grpSpPr bwMode="auto">
          <a:xfrm>
            <a:off x="7704138" y="836613"/>
            <a:ext cx="1439862" cy="909637"/>
            <a:chOff x="1565" y="3203"/>
            <a:chExt cx="2403" cy="845"/>
          </a:xfrm>
        </p:grpSpPr>
        <p:sp>
          <p:nvSpPr>
            <p:cNvPr id="15375" name="Oval 15"/>
            <p:cNvSpPr>
              <a:spLocks noChangeArrowheads="1"/>
            </p:cNvSpPr>
            <p:nvPr/>
          </p:nvSpPr>
          <p:spPr bwMode="auto">
            <a:xfrm>
              <a:off x="2426" y="3203"/>
              <a:ext cx="771" cy="363"/>
            </a:xfrm>
            <a:prstGeom prst="ellipse">
              <a:avLst/>
            </a:prstGeom>
            <a:noFill/>
            <a:ln w="12700" cap="sq">
              <a:solidFill>
                <a:srgbClr val="C0C0C0"/>
              </a:solidFill>
              <a:round/>
              <a:headEnd type="none" w="sm" len="sm"/>
              <a:tailEnd type="none" w="sm" len="sm"/>
            </a:ln>
            <a:effectLst/>
          </p:spPr>
          <p:txBody>
            <a:bodyPr wrap="none" anchor="ctr"/>
            <a:lstStyle/>
            <a:p>
              <a:pPr algn="ctr"/>
              <a:r>
                <a:rPr lang="en-US" altLang="zh-TW" sz="1000">
                  <a:solidFill>
                    <a:srgbClr val="C0C0C0"/>
                  </a:solidFill>
                </a:rPr>
                <a:t>Ability</a:t>
              </a:r>
            </a:p>
          </p:txBody>
        </p:sp>
        <p:sp>
          <p:nvSpPr>
            <p:cNvPr id="15376" name="Line 16"/>
            <p:cNvSpPr>
              <a:spLocks noChangeShapeType="1"/>
            </p:cNvSpPr>
            <p:nvPr/>
          </p:nvSpPr>
          <p:spPr bwMode="auto">
            <a:xfrm flipH="1">
              <a:off x="2245" y="3475"/>
              <a:ext cx="181" cy="182"/>
            </a:xfrm>
            <a:prstGeom prst="line">
              <a:avLst/>
            </a:prstGeom>
            <a:noFill/>
            <a:ln w="57150" cap="sq">
              <a:solidFill>
                <a:schemeClr val="tx1"/>
              </a:solidFill>
              <a:round/>
              <a:headEnd type="none" w="sm" len="sm"/>
              <a:tailEnd type="triangle" w="sm" len="sm"/>
            </a:ln>
            <a:effectLst/>
          </p:spPr>
          <p:txBody>
            <a:bodyPr wrap="none"/>
            <a:lstStyle/>
            <a:p>
              <a:endParaRPr lang="en-US"/>
            </a:p>
          </p:txBody>
        </p:sp>
        <p:sp>
          <p:nvSpPr>
            <p:cNvPr id="15377" name="Line 17"/>
            <p:cNvSpPr>
              <a:spLocks noChangeShapeType="1"/>
            </p:cNvSpPr>
            <p:nvPr/>
          </p:nvSpPr>
          <p:spPr bwMode="auto">
            <a:xfrm rot="-1004517">
              <a:off x="3198" y="3475"/>
              <a:ext cx="136" cy="182"/>
            </a:xfrm>
            <a:prstGeom prst="line">
              <a:avLst/>
            </a:prstGeom>
            <a:noFill/>
            <a:ln w="57150" cap="sq">
              <a:solidFill>
                <a:schemeClr val="tx1"/>
              </a:solidFill>
              <a:round/>
              <a:headEnd type="none" w="sm" len="sm"/>
              <a:tailEnd type="triangle" w="sm" len="sm"/>
            </a:ln>
            <a:effectLst/>
          </p:spPr>
          <p:txBody>
            <a:bodyPr wrap="none"/>
            <a:lstStyle/>
            <a:p>
              <a:endParaRPr lang="en-US"/>
            </a:p>
          </p:txBody>
        </p:sp>
        <p:sp>
          <p:nvSpPr>
            <p:cNvPr id="15378" name="Oval 18"/>
            <p:cNvSpPr>
              <a:spLocks noChangeArrowheads="1"/>
            </p:cNvSpPr>
            <p:nvPr/>
          </p:nvSpPr>
          <p:spPr bwMode="auto">
            <a:xfrm>
              <a:off x="1565" y="3612"/>
              <a:ext cx="1043" cy="436"/>
            </a:xfrm>
            <a:prstGeom prst="ellipse">
              <a:avLst/>
            </a:prstGeom>
            <a:solidFill>
              <a:srgbClr val="EAEAEA"/>
            </a:solidFill>
            <a:ln w="12700" cap="sq">
              <a:solidFill>
                <a:schemeClr val="tx1"/>
              </a:solidFill>
              <a:round/>
              <a:headEnd type="none" w="sm" len="sm"/>
              <a:tailEnd type="none" w="sm" len="sm"/>
            </a:ln>
            <a:effectLst/>
          </p:spPr>
          <p:txBody>
            <a:bodyPr wrap="none" anchor="ctr"/>
            <a:lstStyle/>
            <a:p>
              <a:pPr algn="ctr"/>
              <a:r>
                <a:rPr lang="en-US" altLang="zh-TW" sz="1000" b="1">
                  <a:solidFill>
                    <a:srgbClr val="FF6600"/>
                  </a:solidFill>
                </a:rPr>
                <a:t>Intellectual</a:t>
              </a:r>
            </a:p>
          </p:txBody>
        </p:sp>
        <p:sp>
          <p:nvSpPr>
            <p:cNvPr id="15379" name="Oval 19"/>
            <p:cNvSpPr>
              <a:spLocks noChangeArrowheads="1"/>
            </p:cNvSpPr>
            <p:nvPr/>
          </p:nvSpPr>
          <p:spPr bwMode="auto">
            <a:xfrm>
              <a:off x="2925" y="3612"/>
              <a:ext cx="1043" cy="436"/>
            </a:xfrm>
            <a:prstGeom prst="ellipse">
              <a:avLst/>
            </a:prstGeom>
            <a:noFill/>
            <a:ln w="12700" cap="sq">
              <a:solidFill>
                <a:srgbClr val="C0C0C0"/>
              </a:solidFill>
              <a:round/>
              <a:headEnd type="none" w="sm" len="sm"/>
              <a:tailEnd type="none" w="sm" len="sm"/>
            </a:ln>
            <a:effectLst/>
          </p:spPr>
          <p:txBody>
            <a:bodyPr wrap="none" anchor="ctr"/>
            <a:lstStyle/>
            <a:p>
              <a:pPr algn="ctr"/>
              <a:r>
                <a:rPr lang="en-US" altLang="zh-TW" sz="1000" b="1">
                  <a:solidFill>
                    <a:srgbClr val="C0C0C0"/>
                  </a:solidFill>
                </a:rPr>
                <a:t>physical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box(in)">
                                      <p:cBhvr>
                                        <p:cTn id="7"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132138" y="685800"/>
            <a:ext cx="5173662" cy="685800"/>
          </a:xfrm>
        </p:spPr>
        <p:txBody>
          <a:bodyPr>
            <a:normAutofit fontScale="90000"/>
          </a:bodyPr>
          <a:lstStyle/>
          <a:p>
            <a:r>
              <a:rPr lang="en-US" altLang="zh-TW">
                <a:ea typeface="新細明體" pitchFamily="18" charset="-120"/>
              </a:rPr>
              <a:t>Dimensions of Intellectual Ability</a:t>
            </a:r>
          </a:p>
        </p:txBody>
      </p:sp>
      <p:sp>
        <p:nvSpPr>
          <p:cNvPr id="26627" name="Text Box 3"/>
          <p:cNvSpPr txBox="1">
            <a:spLocks noChangeArrowheads="1"/>
          </p:cNvSpPr>
          <p:nvPr/>
        </p:nvSpPr>
        <p:spPr bwMode="auto">
          <a:xfrm>
            <a:off x="323850" y="1828800"/>
            <a:ext cx="8820150" cy="4664075"/>
          </a:xfrm>
          <a:prstGeom prst="rect">
            <a:avLst/>
          </a:prstGeom>
          <a:noFill/>
          <a:ln w="9525">
            <a:noFill/>
            <a:miter lim="800000"/>
            <a:headEnd/>
            <a:tailEnd/>
          </a:ln>
          <a:effectLst/>
        </p:spPr>
        <p:txBody>
          <a:bodyPr>
            <a:spAutoFit/>
          </a:bodyPr>
          <a:lstStyle/>
          <a:p>
            <a:pPr marL="342900" indent="-342900" eaLnBrk="1" hangingPunct="1">
              <a:spcBef>
                <a:spcPct val="50000"/>
              </a:spcBef>
              <a:buFontTx/>
              <a:buAutoNum type="arabicPeriod"/>
            </a:pPr>
            <a:r>
              <a:rPr lang="en-US" altLang="zh-TW" sz="2000" b="1">
                <a:solidFill>
                  <a:srgbClr val="CC3300"/>
                </a:solidFill>
                <a:latin typeface="Times New Roman" pitchFamily="18" charset="0"/>
              </a:rPr>
              <a:t>Number Aptitude</a:t>
            </a:r>
            <a:r>
              <a:rPr lang="en-US" altLang="zh-TW" sz="2000">
                <a:latin typeface="Times New Roman" pitchFamily="18" charset="0"/>
              </a:rPr>
              <a:t>: Ability to do speedy and accurate arithmetic</a:t>
            </a:r>
          </a:p>
          <a:p>
            <a:pPr marL="342900" indent="-342900" eaLnBrk="1" hangingPunct="1">
              <a:spcBef>
                <a:spcPct val="50000"/>
              </a:spcBef>
              <a:buFontTx/>
              <a:buAutoNum type="arabicPeriod"/>
            </a:pPr>
            <a:r>
              <a:rPr lang="en-US" altLang="zh-TW" sz="2000" b="1">
                <a:solidFill>
                  <a:srgbClr val="CC3300"/>
                </a:solidFill>
                <a:latin typeface="Times New Roman" pitchFamily="18" charset="0"/>
              </a:rPr>
              <a:t>Verbal Comprehension</a:t>
            </a:r>
            <a:r>
              <a:rPr lang="en-US" altLang="zh-TW" sz="2000">
                <a:latin typeface="Times New Roman" pitchFamily="18" charset="0"/>
              </a:rPr>
              <a:t>: Ability to understand what is read or heard and the relationship of words to each other.</a:t>
            </a:r>
          </a:p>
          <a:p>
            <a:pPr marL="342900" indent="-342900" eaLnBrk="1" hangingPunct="1">
              <a:spcBef>
                <a:spcPct val="50000"/>
              </a:spcBef>
              <a:buFontTx/>
              <a:buAutoNum type="arabicPeriod"/>
            </a:pPr>
            <a:r>
              <a:rPr lang="en-US" altLang="zh-TW" sz="2000" b="1">
                <a:solidFill>
                  <a:srgbClr val="CC3300"/>
                </a:solidFill>
                <a:latin typeface="Times New Roman" pitchFamily="18" charset="0"/>
              </a:rPr>
              <a:t>Perceptual Speed</a:t>
            </a:r>
            <a:r>
              <a:rPr lang="en-US" altLang="zh-TW" sz="2000">
                <a:latin typeface="Times New Roman" pitchFamily="18" charset="0"/>
              </a:rPr>
              <a:t>: Ability to identify visual similarities and differences quickly and accurately.</a:t>
            </a:r>
          </a:p>
          <a:p>
            <a:pPr marL="342900" indent="-342900" eaLnBrk="1" hangingPunct="1">
              <a:spcBef>
                <a:spcPct val="50000"/>
              </a:spcBef>
              <a:buFontTx/>
              <a:buAutoNum type="arabicPeriod"/>
            </a:pPr>
            <a:r>
              <a:rPr lang="en-US" altLang="zh-TW" sz="2000" b="1">
                <a:solidFill>
                  <a:srgbClr val="CC3300"/>
                </a:solidFill>
                <a:latin typeface="Times New Roman" pitchFamily="18" charset="0"/>
              </a:rPr>
              <a:t>Inductive Reasoning</a:t>
            </a:r>
            <a:r>
              <a:rPr lang="en-US" altLang="zh-TW" sz="2000">
                <a:latin typeface="Times New Roman" pitchFamily="18" charset="0"/>
              </a:rPr>
              <a:t>: Ability to identify a logical sequence in a problem and then solve the problem.</a:t>
            </a:r>
          </a:p>
          <a:p>
            <a:pPr marL="342900" indent="-342900" eaLnBrk="1" hangingPunct="1">
              <a:spcBef>
                <a:spcPct val="50000"/>
              </a:spcBef>
              <a:buFontTx/>
              <a:buAutoNum type="arabicPeriod"/>
            </a:pPr>
            <a:r>
              <a:rPr lang="en-US" altLang="zh-TW" sz="2000" b="1">
                <a:solidFill>
                  <a:srgbClr val="CC3300"/>
                </a:solidFill>
              </a:rPr>
              <a:t>Deductive Reasoning</a:t>
            </a:r>
            <a:r>
              <a:rPr lang="en-US" altLang="zh-TW" sz="2000"/>
              <a:t>: Ability to use logic and assess the implications of an argument.</a:t>
            </a:r>
          </a:p>
          <a:p>
            <a:pPr marL="342900" indent="-342900" eaLnBrk="1" hangingPunct="1">
              <a:spcBef>
                <a:spcPct val="50000"/>
              </a:spcBef>
              <a:buFontTx/>
              <a:buAutoNum type="arabicPeriod"/>
            </a:pPr>
            <a:r>
              <a:rPr lang="en-US" altLang="zh-TW" sz="2000" b="1">
                <a:solidFill>
                  <a:srgbClr val="CC3300"/>
                </a:solidFill>
              </a:rPr>
              <a:t>Spatial Visualization</a:t>
            </a:r>
            <a:r>
              <a:rPr lang="en-US" altLang="zh-TW" sz="2000"/>
              <a:t>: Ability to imagine how an object would look if its position in space were changed.</a:t>
            </a:r>
          </a:p>
          <a:p>
            <a:pPr marL="342900" indent="-342900" eaLnBrk="1" hangingPunct="1">
              <a:spcBef>
                <a:spcPct val="50000"/>
              </a:spcBef>
              <a:buFontTx/>
              <a:buAutoNum type="arabicPeriod"/>
            </a:pPr>
            <a:r>
              <a:rPr lang="en-US" altLang="zh-TW" sz="2000" b="1">
                <a:solidFill>
                  <a:srgbClr val="CC3300"/>
                </a:solidFill>
              </a:rPr>
              <a:t>Memory</a:t>
            </a:r>
            <a:r>
              <a:rPr lang="en-US" altLang="zh-TW" sz="2000"/>
              <a:t>: Ability to retain and recall past experiences.</a:t>
            </a:r>
            <a:endParaRPr lang="en-US" altLang="zh-TW" sz="2000">
              <a:latin typeface="Times New Roman" pitchFamily="18" charset="0"/>
            </a:endParaRPr>
          </a:p>
        </p:txBody>
      </p:sp>
      <p:grpSp>
        <p:nvGrpSpPr>
          <p:cNvPr id="2" name="Group 4"/>
          <p:cNvGrpSpPr>
            <a:grpSpLocks/>
          </p:cNvGrpSpPr>
          <p:nvPr/>
        </p:nvGrpSpPr>
        <p:grpSpPr bwMode="auto">
          <a:xfrm>
            <a:off x="7704138" y="1150938"/>
            <a:ext cx="1439862" cy="909637"/>
            <a:chOff x="1565" y="3203"/>
            <a:chExt cx="2403" cy="845"/>
          </a:xfrm>
        </p:grpSpPr>
        <p:sp>
          <p:nvSpPr>
            <p:cNvPr id="26629" name="Oval 5"/>
            <p:cNvSpPr>
              <a:spLocks noChangeArrowheads="1"/>
            </p:cNvSpPr>
            <p:nvPr/>
          </p:nvSpPr>
          <p:spPr bwMode="auto">
            <a:xfrm>
              <a:off x="2426" y="3203"/>
              <a:ext cx="771" cy="363"/>
            </a:xfrm>
            <a:prstGeom prst="ellipse">
              <a:avLst/>
            </a:prstGeom>
            <a:noFill/>
            <a:ln w="12700" cap="sq">
              <a:solidFill>
                <a:srgbClr val="C0C0C0"/>
              </a:solidFill>
              <a:round/>
              <a:headEnd type="none" w="sm" len="sm"/>
              <a:tailEnd type="none" w="sm" len="sm"/>
            </a:ln>
            <a:effectLst/>
          </p:spPr>
          <p:txBody>
            <a:bodyPr wrap="none" anchor="ctr"/>
            <a:lstStyle/>
            <a:p>
              <a:pPr algn="ctr"/>
              <a:r>
                <a:rPr lang="en-US" altLang="zh-TW" sz="1000">
                  <a:solidFill>
                    <a:srgbClr val="C0C0C0"/>
                  </a:solidFill>
                </a:rPr>
                <a:t>Ability</a:t>
              </a:r>
            </a:p>
          </p:txBody>
        </p:sp>
        <p:sp>
          <p:nvSpPr>
            <p:cNvPr id="26630" name="Line 6"/>
            <p:cNvSpPr>
              <a:spLocks noChangeShapeType="1"/>
            </p:cNvSpPr>
            <p:nvPr/>
          </p:nvSpPr>
          <p:spPr bwMode="auto">
            <a:xfrm flipH="1">
              <a:off x="2245" y="3475"/>
              <a:ext cx="181" cy="182"/>
            </a:xfrm>
            <a:prstGeom prst="line">
              <a:avLst/>
            </a:prstGeom>
            <a:noFill/>
            <a:ln w="57150" cap="sq">
              <a:solidFill>
                <a:schemeClr val="tx1"/>
              </a:solidFill>
              <a:round/>
              <a:headEnd type="none" w="sm" len="sm"/>
              <a:tailEnd type="triangle" w="sm" len="sm"/>
            </a:ln>
            <a:effectLst/>
          </p:spPr>
          <p:txBody>
            <a:bodyPr wrap="none"/>
            <a:lstStyle/>
            <a:p>
              <a:endParaRPr lang="en-US"/>
            </a:p>
          </p:txBody>
        </p:sp>
        <p:sp>
          <p:nvSpPr>
            <p:cNvPr id="26631" name="Line 7"/>
            <p:cNvSpPr>
              <a:spLocks noChangeShapeType="1"/>
            </p:cNvSpPr>
            <p:nvPr/>
          </p:nvSpPr>
          <p:spPr bwMode="auto">
            <a:xfrm rot="-1004517">
              <a:off x="3198" y="3475"/>
              <a:ext cx="136" cy="182"/>
            </a:xfrm>
            <a:prstGeom prst="line">
              <a:avLst/>
            </a:prstGeom>
            <a:noFill/>
            <a:ln w="57150" cap="sq">
              <a:solidFill>
                <a:schemeClr val="tx1"/>
              </a:solidFill>
              <a:round/>
              <a:headEnd type="none" w="sm" len="sm"/>
              <a:tailEnd type="triangle" w="sm" len="sm"/>
            </a:ln>
            <a:effectLst/>
          </p:spPr>
          <p:txBody>
            <a:bodyPr wrap="none"/>
            <a:lstStyle/>
            <a:p>
              <a:endParaRPr lang="en-US"/>
            </a:p>
          </p:txBody>
        </p:sp>
        <p:sp>
          <p:nvSpPr>
            <p:cNvPr id="26632" name="Oval 8"/>
            <p:cNvSpPr>
              <a:spLocks noChangeArrowheads="1"/>
            </p:cNvSpPr>
            <p:nvPr/>
          </p:nvSpPr>
          <p:spPr bwMode="auto">
            <a:xfrm>
              <a:off x="1565" y="3612"/>
              <a:ext cx="1043" cy="436"/>
            </a:xfrm>
            <a:prstGeom prst="ellipse">
              <a:avLst/>
            </a:prstGeom>
            <a:solidFill>
              <a:srgbClr val="EAEAEA"/>
            </a:solidFill>
            <a:ln w="12700" cap="sq">
              <a:solidFill>
                <a:schemeClr val="tx1"/>
              </a:solidFill>
              <a:round/>
              <a:headEnd type="none" w="sm" len="sm"/>
              <a:tailEnd type="none" w="sm" len="sm"/>
            </a:ln>
            <a:effectLst/>
          </p:spPr>
          <p:txBody>
            <a:bodyPr wrap="none" anchor="ctr"/>
            <a:lstStyle/>
            <a:p>
              <a:pPr algn="ctr"/>
              <a:r>
                <a:rPr lang="en-US" altLang="zh-TW" sz="1000" b="1">
                  <a:solidFill>
                    <a:srgbClr val="FF6600"/>
                  </a:solidFill>
                </a:rPr>
                <a:t>Intellectual</a:t>
              </a:r>
            </a:p>
          </p:txBody>
        </p:sp>
        <p:sp>
          <p:nvSpPr>
            <p:cNvPr id="26633" name="Oval 9"/>
            <p:cNvSpPr>
              <a:spLocks noChangeArrowheads="1"/>
            </p:cNvSpPr>
            <p:nvPr/>
          </p:nvSpPr>
          <p:spPr bwMode="auto">
            <a:xfrm>
              <a:off x="2925" y="3612"/>
              <a:ext cx="1043" cy="436"/>
            </a:xfrm>
            <a:prstGeom prst="ellipse">
              <a:avLst/>
            </a:prstGeom>
            <a:noFill/>
            <a:ln w="12700" cap="sq">
              <a:solidFill>
                <a:srgbClr val="C0C0C0"/>
              </a:solidFill>
              <a:round/>
              <a:headEnd type="none" w="sm" len="sm"/>
              <a:tailEnd type="none" w="sm" len="sm"/>
            </a:ln>
            <a:effectLst/>
          </p:spPr>
          <p:txBody>
            <a:bodyPr wrap="none" anchor="ctr"/>
            <a:lstStyle/>
            <a:p>
              <a:pPr algn="ctr"/>
              <a:r>
                <a:rPr lang="en-US" altLang="zh-TW" sz="1000" b="1">
                  <a:solidFill>
                    <a:srgbClr val="C0C0C0"/>
                  </a:solidFill>
                </a:rPr>
                <a:t>physical</a:t>
              </a:r>
            </a:p>
          </p:txBody>
        </p:sp>
      </p:grpSp>
    </p:spTree>
  </p:cSld>
  <p:clrMapOvr>
    <a:masterClrMapping/>
  </p:clrMapOvr>
  <p:transition>
    <p:cut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zh-TW" sz="3200">
                <a:ea typeface="新細明體" pitchFamily="18" charset="-120"/>
              </a:rPr>
              <a:t>Intelligence is one of the predictors</a:t>
            </a:r>
          </a:p>
        </p:txBody>
      </p:sp>
      <p:sp>
        <p:nvSpPr>
          <p:cNvPr id="29699" name="Rectangle 3"/>
          <p:cNvSpPr>
            <a:spLocks noGrp="1" noChangeArrowheads="1"/>
          </p:cNvSpPr>
          <p:nvPr>
            <p:ph type="body" idx="1"/>
          </p:nvPr>
        </p:nvSpPr>
        <p:spPr>
          <a:xfrm>
            <a:off x="539750" y="1989138"/>
            <a:ext cx="8305800" cy="4267200"/>
          </a:xfrm>
        </p:spPr>
        <p:txBody>
          <a:bodyPr/>
          <a:lstStyle/>
          <a:p>
            <a:pPr marL="609600" indent="-609600">
              <a:buFontTx/>
              <a:buAutoNum type="arabicPeriod"/>
            </a:pPr>
            <a:r>
              <a:rPr lang="en-US" altLang="zh-TW">
                <a:ea typeface="新細明體" pitchFamily="18" charset="-120"/>
              </a:rPr>
              <a:t>intelligence is one of the predictors of  job performance. </a:t>
            </a:r>
          </a:p>
          <a:p>
            <a:pPr marL="609600" indent="-609600">
              <a:buFontTx/>
              <a:buAutoNum type="arabicPeriod"/>
            </a:pPr>
            <a:r>
              <a:rPr lang="en-US" altLang="zh-TW">
                <a:ea typeface="新細明體" pitchFamily="18" charset="-120"/>
              </a:rPr>
              <a:t>Use IQ test as hiring tools</a:t>
            </a:r>
          </a:p>
          <a:p>
            <a:pPr marL="609600" indent="-609600">
              <a:buFontTx/>
              <a:buAutoNum type="arabicPeriod"/>
            </a:pPr>
            <a:r>
              <a:rPr lang="en-US" altLang="zh-TW">
                <a:ea typeface="新細明體" pitchFamily="18" charset="-120"/>
              </a:rPr>
              <a:t>Correlation between intelligence and Job satisfaction is about zero</a:t>
            </a:r>
          </a:p>
        </p:txBody>
      </p:sp>
      <p:grpSp>
        <p:nvGrpSpPr>
          <p:cNvPr id="2" name="Group 4"/>
          <p:cNvGrpSpPr>
            <a:grpSpLocks/>
          </p:cNvGrpSpPr>
          <p:nvPr/>
        </p:nvGrpSpPr>
        <p:grpSpPr bwMode="auto">
          <a:xfrm>
            <a:off x="7596188" y="863600"/>
            <a:ext cx="1439862" cy="909638"/>
            <a:chOff x="1565" y="3203"/>
            <a:chExt cx="2403" cy="845"/>
          </a:xfrm>
        </p:grpSpPr>
        <p:sp>
          <p:nvSpPr>
            <p:cNvPr id="29701" name="Oval 5"/>
            <p:cNvSpPr>
              <a:spLocks noChangeArrowheads="1"/>
            </p:cNvSpPr>
            <p:nvPr/>
          </p:nvSpPr>
          <p:spPr bwMode="auto">
            <a:xfrm>
              <a:off x="2426" y="3203"/>
              <a:ext cx="771" cy="363"/>
            </a:xfrm>
            <a:prstGeom prst="ellipse">
              <a:avLst/>
            </a:prstGeom>
            <a:noFill/>
            <a:ln w="12700" cap="sq">
              <a:solidFill>
                <a:srgbClr val="C0C0C0"/>
              </a:solidFill>
              <a:round/>
              <a:headEnd type="none" w="sm" len="sm"/>
              <a:tailEnd type="none" w="sm" len="sm"/>
            </a:ln>
            <a:effectLst/>
          </p:spPr>
          <p:txBody>
            <a:bodyPr wrap="none" anchor="ctr"/>
            <a:lstStyle/>
            <a:p>
              <a:pPr algn="ctr"/>
              <a:r>
                <a:rPr lang="en-US" altLang="zh-TW" sz="1000">
                  <a:solidFill>
                    <a:srgbClr val="C0C0C0"/>
                  </a:solidFill>
                </a:rPr>
                <a:t>Ability</a:t>
              </a:r>
            </a:p>
          </p:txBody>
        </p:sp>
        <p:sp>
          <p:nvSpPr>
            <p:cNvPr id="29702" name="Line 6"/>
            <p:cNvSpPr>
              <a:spLocks noChangeShapeType="1"/>
            </p:cNvSpPr>
            <p:nvPr/>
          </p:nvSpPr>
          <p:spPr bwMode="auto">
            <a:xfrm flipH="1">
              <a:off x="2245" y="3475"/>
              <a:ext cx="181" cy="182"/>
            </a:xfrm>
            <a:prstGeom prst="line">
              <a:avLst/>
            </a:prstGeom>
            <a:noFill/>
            <a:ln w="57150" cap="sq">
              <a:solidFill>
                <a:schemeClr val="tx1"/>
              </a:solidFill>
              <a:round/>
              <a:headEnd type="none" w="sm" len="sm"/>
              <a:tailEnd type="triangle" w="sm" len="sm"/>
            </a:ln>
            <a:effectLst/>
          </p:spPr>
          <p:txBody>
            <a:bodyPr wrap="none"/>
            <a:lstStyle/>
            <a:p>
              <a:endParaRPr lang="en-US"/>
            </a:p>
          </p:txBody>
        </p:sp>
        <p:sp>
          <p:nvSpPr>
            <p:cNvPr id="29703" name="Line 7"/>
            <p:cNvSpPr>
              <a:spLocks noChangeShapeType="1"/>
            </p:cNvSpPr>
            <p:nvPr/>
          </p:nvSpPr>
          <p:spPr bwMode="auto">
            <a:xfrm rot="-1004517">
              <a:off x="3198" y="3475"/>
              <a:ext cx="136" cy="182"/>
            </a:xfrm>
            <a:prstGeom prst="line">
              <a:avLst/>
            </a:prstGeom>
            <a:noFill/>
            <a:ln w="57150" cap="sq">
              <a:solidFill>
                <a:schemeClr val="tx1"/>
              </a:solidFill>
              <a:round/>
              <a:headEnd type="none" w="sm" len="sm"/>
              <a:tailEnd type="triangle" w="sm" len="sm"/>
            </a:ln>
            <a:effectLst/>
          </p:spPr>
          <p:txBody>
            <a:bodyPr wrap="none"/>
            <a:lstStyle/>
            <a:p>
              <a:endParaRPr lang="en-US"/>
            </a:p>
          </p:txBody>
        </p:sp>
        <p:sp>
          <p:nvSpPr>
            <p:cNvPr id="29704" name="Oval 8"/>
            <p:cNvSpPr>
              <a:spLocks noChangeArrowheads="1"/>
            </p:cNvSpPr>
            <p:nvPr/>
          </p:nvSpPr>
          <p:spPr bwMode="auto">
            <a:xfrm>
              <a:off x="1565" y="3612"/>
              <a:ext cx="1043" cy="436"/>
            </a:xfrm>
            <a:prstGeom prst="ellipse">
              <a:avLst/>
            </a:prstGeom>
            <a:solidFill>
              <a:srgbClr val="EAEAEA"/>
            </a:solidFill>
            <a:ln w="12700" cap="sq">
              <a:solidFill>
                <a:schemeClr val="tx1"/>
              </a:solidFill>
              <a:round/>
              <a:headEnd type="none" w="sm" len="sm"/>
              <a:tailEnd type="none" w="sm" len="sm"/>
            </a:ln>
            <a:effectLst/>
          </p:spPr>
          <p:txBody>
            <a:bodyPr wrap="none" anchor="ctr"/>
            <a:lstStyle/>
            <a:p>
              <a:pPr algn="ctr"/>
              <a:r>
                <a:rPr lang="en-US" altLang="zh-TW" sz="1000" b="1">
                  <a:solidFill>
                    <a:srgbClr val="FF6600"/>
                  </a:solidFill>
                </a:rPr>
                <a:t>Intellectual</a:t>
              </a:r>
            </a:p>
          </p:txBody>
        </p:sp>
        <p:sp>
          <p:nvSpPr>
            <p:cNvPr id="29705" name="Oval 9"/>
            <p:cNvSpPr>
              <a:spLocks noChangeArrowheads="1"/>
            </p:cNvSpPr>
            <p:nvPr/>
          </p:nvSpPr>
          <p:spPr bwMode="auto">
            <a:xfrm>
              <a:off x="2925" y="3612"/>
              <a:ext cx="1043" cy="436"/>
            </a:xfrm>
            <a:prstGeom prst="ellipse">
              <a:avLst/>
            </a:prstGeom>
            <a:noFill/>
            <a:ln w="12700" cap="sq">
              <a:solidFill>
                <a:srgbClr val="C0C0C0"/>
              </a:solidFill>
              <a:round/>
              <a:headEnd type="none" w="sm" len="sm"/>
              <a:tailEnd type="none" w="sm" len="sm"/>
            </a:ln>
            <a:effectLst/>
          </p:spPr>
          <p:txBody>
            <a:bodyPr wrap="none" anchor="ctr"/>
            <a:lstStyle/>
            <a:p>
              <a:pPr algn="ctr"/>
              <a:r>
                <a:rPr lang="en-US" altLang="zh-TW" sz="1000" b="1">
                  <a:solidFill>
                    <a:srgbClr val="C0C0C0"/>
                  </a:solidFill>
                </a:rPr>
                <a:t>physical</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zh-TW" sz="3200">
                <a:ea typeface="新細明體" pitchFamily="18" charset="-120"/>
              </a:rPr>
              <a:t>Multiple intelligences</a:t>
            </a:r>
          </a:p>
        </p:txBody>
      </p:sp>
      <p:sp>
        <p:nvSpPr>
          <p:cNvPr id="31747" name="Rectangle 3"/>
          <p:cNvSpPr>
            <a:spLocks noGrp="1" noChangeArrowheads="1"/>
          </p:cNvSpPr>
          <p:nvPr>
            <p:ph type="body" idx="1"/>
          </p:nvPr>
        </p:nvSpPr>
        <p:spPr>
          <a:xfrm>
            <a:off x="609600" y="2185988"/>
            <a:ext cx="8305800" cy="4267200"/>
          </a:xfrm>
        </p:spPr>
        <p:txBody>
          <a:bodyPr/>
          <a:lstStyle/>
          <a:p>
            <a:pPr>
              <a:lnSpc>
                <a:spcPct val="90000"/>
              </a:lnSpc>
            </a:pPr>
            <a:r>
              <a:rPr lang="en-US" altLang="zh-TW">
                <a:ea typeface="新細明體" pitchFamily="18" charset="-120"/>
              </a:rPr>
              <a:t> Intelligences contains four subparts: cognitive, social, emotional, cultural</a:t>
            </a:r>
          </a:p>
          <a:p>
            <a:pPr lvl="1">
              <a:lnSpc>
                <a:spcPct val="90000"/>
              </a:lnSpc>
            </a:pPr>
            <a:r>
              <a:rPr lang="en-US" altLang="zh-TW">
                <a:solidFill>
                  <a:srgbClr val="993300"/>
                </a:solidFill>
                <a:ea typeface="新細明體" pitchFamily="18" charset="-120"/>
              </a:rPr>
              <a:t>Cognitive:</a:t>
            </a:r>
            <a:r>
              <a:rPr lang="en-US" altLang="zh-TW">
                <a:ea typeface="新細明體" pitchFamily="18" charset="-120"/>
              </a:rPr>
              <a:t> traditional intelligence test.</a:t>
            </a:r>
          </a:p>
          <a:p>
            <a:pPr lvl="1">
              <a:lnSpc>
                <a:spcPct val="90000"/>
              </a:lnSpc>
            </a:pPr>
            <a:r>
              <a:rPr lang="en-US" altLang="zh-TW">
                <a:solidFill>
                  <a:srgbClr val="993300"/>
                </a:solidFill>
                <a:ea typeface="新細明體" pitchFamily="18" charset="-120"/>
              </a:rPr>
              <a:t>Social:</a:t>
            </a:r>
            <a:r>
              <a:rPr lang="en-US" altLang="zh-TW">
                <a:ea typeface="新細明體" pitchFamily="18" charset="-120"/>
              </a:rPr>
              <a:t> ability to relate effectively to others</a:t>
            </a:r>
          </a:p>
          <a:p>
            <a:pPr lvl="1">
              <a:lnSpc>
                <a:spcPct val="90000"/>
              </a:lnSpc>
            </a:pPr>
            <a:r>
              <a:rPr lang="en-US" altLang="zh-TW">
                <a:solidFill>
                  <a:srgbClr val="993300"/>
                </a:solidFill>
                <a:ea typeface="新細明體" pitchFamily="18" charset="-120"/>
              </a:rPr>
              <a:t>Emotional:</a:t>
            </a:r>
            <a:r>
              <a:rPr lang="en-US" altLang="zh-TW">
                <a:ea typeface="新細明體" pitchFamily="18" charset="-120"/>
              </a:rPr>
              <a:t> ability to identify, understand, and manage emotions.</a:t>
            </a:r>
          </a:p>
          <a:p>
            <a:pPr lvl="1">
              <a:lnSpc>
                <a:spcPct val="90000"/>
              </a:lnSpc>
            </a:pPr>
            <a:r>
              <a:rPr lang="en-US" altLang="zh-TW">
                <a:solidFill>
                  <a:srgbClr val="993300"/>
                </a:solidFill>
                <a:ea typeface="新細明體" pitchFamily="18" charset="-120"/>
              </a:rPr>
              <a:t>Cultural:</a:t>
            </a:r>
            <a:r>
              <a:rPr lang="en-US" altLang="zh-TW">
                <a:ea typeface="新細明體" pitchFamily="18" charset="-120"/>
              </a:rPr>
              <a:t> awareness of cross-culture differences and the ability to function successfully in cross-cultural situation.</a:t>
            </a:r>
          </a:p>
        </p:txBody>
      </p:sp>
      <p:grpSp>
        <p:nvGrpSpPr>
          <p:cNvPr id="2" name="Group 5"/>
          <p:cNvGrpSpPr>
            <a:grpSpLocks/>
          </p:cNvGrpSpPr>
          <p:nvPr/>
        </p:nvGrpSpPr>
        <p:grpSpPr bwMode="auto">
          <a:xfrm>
            <a:off x="7667625" y="1150938"/>
            <a:ext cx="1439863" cy="909637"/>
            <a:chOff x="1565" y="3203"/>
            <a:chExt cx="2403" cy="845"/>
          </a:xfrm>
        </p:grpSpPr>
        <p:sp>
          <p:nvSpPr>
            <p:cNvPr id="31750" name="Oval 6"/>
            <p:cNvSpPr>
              <a:spLocks noChangeArrowheads="1"/>
            </p:cNvSpPr>
            <p:nvPr/>
          </p:nvSpPr>
          <p:spPr bwMode="auto">
            <a:xfrm>
              <a:off x="2426" y="3203"/>
              <a:ext cx="771" cy="363"/>
            </a:xfrm>
            <a:prstGeom prst="ellipse">
              <a:avLst/>
            </a:prstGeom>
            <a:noFill/>
            <a:ln w="12700" cap="sq">
              <a:solidFill>
                <a:srgbClr val="C0C0C0"/>
              </a:solidFill>
              <a:round/>
              <a:headEnd type="none" w="sm" len="sm"/>
              <a:tailEnd type="none" w="sm" len="sm"/>
            </a:ln>
            <a:effectLst/>
          </p:spPr>
          <p:txBody>
            <a:bodyPr wrap="none" anchor="ctr"/>
            <a:lstStyle/>
            <a:p>
              <a:pPr algn="ctr"/>
              <a:r>
                <a:rPr lang="en-US" altLang="zh-TW" sz="1000">
                  <a:solidFill>
                    <a:srgbClr val="C0C0C0"/>
                  </a:solidFill>
                </a:rPr>
                <a:t>Ability</a:t>
              </a:r>
            </a:p>
          </p:txBody>
        </p:sp>
        <p:sp>
          <p:nvSpPr>
            <p:cNvPr id="31751" name="Line 7"/>
            <p:cNvSpPr>
              <a:spLocks noChangeShapeType="1"/>
            </p:cNvSpPr>
            <p:nvPr/>
          </p:nvSpPr>
          <p:spPr bwMode="auto">
            <a:xfrm flipH="1">
              <a:off x="2245" y="3475"/>
              <a:ext cx="181" cy="182"/>
            </a:xfrm>
            <a:prstGeom prst="line">
              <a:avLst/>
            </a:prstGeom>
            <a:noFill/>
            <a:ln w="57150" cap="sq">
              <a:solidFill>
                <a:schemeClr val="tx1"/>
              </a:solidFill>
              <a:round/>
              <a:headEnd type="none" w="sm" len="sm"/>
              <a:tailEnd type="triangle" w="sm" len="sm"/>
            </a:ln>
            <a:effectLst/>
          </p:spPr>
          <p:txBody>
            <a:bodyPr wrap="none"/>
            <a:lstStyle/>
            <a:p>
              <a:endParaRPr lang="en-US"/>
            </a:p>
          </p:txBody>
        </p:sp>
        <p:sp>
          <p:nvSpPr>
            <p:cNvPr id="31752" name="Line 8"/>
            <p:cNvSpPr>
              <a:spLocks noChangeShapeType="1"/>
            </p:cNvSpPr>
            <p:nvPr/>
          </p:nvSpPr>
          <p:spPr bwMode="auto">
            <a:xfrm rot="-1004517">
              <a:off x="3198" y="3475"/>
              <a:ext cx="136" cy="182"/>
            </a:xfrm>
            <a:prstGeom prst="line">
              <a:avLst/>
            </a:prstGeom>
            <a:noFill/>
            <a:ln w="57150" cap="sq">
              <a:solidFill>
                <a:schemeClr val="tx1"/>
              </a:solidFill>
              <a:round/>
              <a:headEnd type="none" w="sm" len="sm"/>
              <a:tailEnd type="triangle" w="sm" len="sm"/>
            </a:ln>
            <a:effectLst/>
          </p:spPr>
          <p:txBody>
            <a:bodyPr wrap="none"/>
            <a:lstStyle/>
            <a:p>
              <a:endParaRPr lang="en-US"/>
            </a:p>
          </p:txBody>
        </p:sp>
        <p:sp>
          <p:nvSpPr>
            <p:cNvPr id="31753" name="Oval 9"/>
            <p:cNvSpPr>
              <a:spLocks noChangeArrowheads="1"/>
            </p:cNvSpPr>
            <p:nvPr/>
          </p:nvSpPr>
          <p:spPr bwMode="auto">
            <a:xfrm>
              <a:off x="1565" y="3612"/>
              <a:ext cx="1043" cy="436"/>
            </a:xfrm>
            <a:prstGeom prst="ellipse">
              <a:avLst/>
            </a:prstGeom>
            <a:solidFill>
              <a:srgbClr val="EAEAEA"/>
            </a:solidFill>
            <a:ln w="12700" cap="sq">
              <a:solidFill>
                <a:schemeClr val="tx1"/>
              </a:solidFill>
              <a:round/>
              <a:headEnd type="none" w="sm" len="sm"/>
              <a:tailEnd type="none" w="sm" len="sm"/>
            </a:ln>
            <a:effectLst/>
          </p:spPr>
          <p:txBody>
            <a:bodyPr wrap="none" anchor="ctr"/>
            <a:lstStyle/>
            <a:p>
              <a:pPr algn="ctr"/>
              <a:r>
                <a:rPr lang="en-US" altLang="zh-TW" sz="1000" b="1">
                  <a:solidFill>
                    <a:srgbClr val="FF6600"/>
                  </a:solidFill>
                </a:rPr>
                <a:t>Intellectual</a:t>
              </a:r>
            </a:p>
          </p:txBody>
        </p:sp>
        <p:sp>
          <p:nvSpPr>
            <p:cNvPr id="31754" name="Oval 10"/>
            <p:cNvSpPr>
              <a:spLocks noChangeArrowheads="1"/>
            </p:cNvSpPr>
            <p:nvPr/>
          </p:nvSpPr>
          <p:spPr bwMode="auto">
            <a:xfrm>
              <a:off x="2925" y="3612"/>
              <a:ext cx="1043" cy="436"/>
            </a:xfrm>
            <a:prstGeom prst="ellipse">
              <a:avLst/>
            </a:prstGeom>
            <a:noFill/>
            <a:ln w="12700" cap="sq">
              <a:solidFill>
                <a:srgbClr val="C0C0C0"/>
              </a:solidFill>
              <a:round/>
              <a:headEnd type="none" w="sm" len="sm"/>
              <a:tailEnd type="none" w="sm" len="sm"/>
            </a:ln>
            <a:effectLst/>
          </p:spPr>
          <p:txBody>
            <a:bodyPr wrap="none" anchor="ctr"/>
            <a:lstStyle/>
            <a:p>
              <a:pPr algn="ctr"/>
              <a:r>
                <a:rPr lang="en-US" altLang="zh-TW" sz="1000" b="1">
                  <a:solidFill>
                    <a:srgbClr val="C0C0C0"/>
                  </a:solidFill>
                </a:rPr>
                <a:t>physical</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zh-TW">
                <a:ea typeface="新細明體" pitchFamily="18" charset="-120"/>
              </a:rPr>
              <a:t>Physical Ability</a:t>
            </a:r>
          </a:p>
        </p:txBody>
      </p:sp>
      <p:sp>
        <p:nvSpPr>
          <p:cNvPr id="33795" name="Rectangle 3"/>
          <p:cNvSpPr>
            <a:spLocks noGrp="1" noChangeArrowheads="1"/>
          </p:cNvSpPr>
          <p:nvPr>
            <p:ph type="body" idx="1"/>
          </p:nvPr>
        </p:nvSpPr>
        <p:spPr>
          <a:xfrm>
            <a:off x="609600" y="1752600"/>
            <a:ext cx="8305800" cy="1171575"/>
          </a:xfrm>
        </p:spPr>
        <p:txBody>
          <a:bodyPr/>
          <a:lstStyle/>
          <a:p>
            <a:pPr>
              <a:lnSpc>
                <a:spcPct val="80000"/>
              </a:lnSpc>
            </a:pPr>
            <a:r>
              <a:rPr lang="en-US" altLang="zh-TW" sz="2800">
                <a:ea typeface="新細明體" pitchFamily="18" charset="-120"/>
              </a:rPr>
              <a:t>The capacity to do tasks demanding stamina, dexterity (swiftness or precision), strength, and similar characteristics.</a:t>
            </a:r>
          </a:p>
        </p:txBody>
      </p:sp>
      <p:grpSp>
        <p:nvGrpSpPr>
          <p:cNvPr id="2" name="Group 4"/>
          <p:cNvGrpSpPr>
            <a:grpSpLocks/>
          </p:cNvGrpSpPr>
          <p:nvPr/>
        </p:nvGrpSpPr>
        <p:grpSpPr bwMode="auto">
          <a:xfrm>
            <a:off x="7488238" y="620713"/>
            <a:ext cx="1655762" cy="1052512"/>
            <a:chOff x="1565" y="3203"/>
            <a:chExt cx="2403" cy="845"/>
          </a:xfrm>
        </p:grpSpPr>
        <p:sp>
          <p:nvSpPr>
            <p:cNvPr id="33797" name="Oval 5"/>
            <p:cNvSpPr>
              <a:spLocks noChangeArrowheads="1"/>
            </p:cNvSpPr>
            <p:nvPr/>
          </p:nvSpPr>
          <p:spPr bwMode="auto">
            <a:xfrm>
              <a:off x="2426" y="3203"/>
              <a:ext cx="771" cy="363"/>
            </a:xfrm>
            <a:prstGeom prst="ellipse">
              <a:avLst/>
            </a:prstGeom>
            <a:noFill/>
            <a:ln w="12700" cap="sq">
              <a:solidFill>
                <a:srgbClr val="C0C0C0"/>
              </a:solidFill>
              <a:round/>
              <a:headEnd type="none" w="sm" len="sm"/>
              <a:tailEnd type="none" w="sm" len="sm"/>
            </a:ln>
            <a:effectLst/>
          </p:spPr>
          <p:txBody>
            <a:bodyPr wrap="none" anchor="ctr"/>
            <a:lstStyle/>
            <a:p>
              <a:pPr algn="ctr"/>
              <a:r>
                <a:rPr lang="en-US" altLang="zh-TW" sz="800">
                  <a:solidFill>
                    <a:srgbClr val="C0C0C0"/>
                  </a:solidFill>
                </a:rPr>
                <a:t>Ability</a:t>
              </a:r>
            </a:p>
          </p:txBody>
        </p:sp>
        <p:sp>
          <p:nvSpPr>
            <p:cNvPr id="33798" name="Line 6"/>
            <p:cNvSpPr>
              <a:spLocks noChangeShapeType="1"/>
            </p:cNvSpPr>
            <p:nvPr/>
          </p:nvSpPr>
          <p:spPr bwMode="auto">
            <a:xfrm flipH="1">
              <a:off x="2245" y="3475"/>
              <a:ext cx="181" cy="182"/>
            </a:xfrm>
            <a:prstGeom prst="line">
              <a:avLst/>
            </a:prstGeom>
            <a:noFill/>
            <a:ln w="57150" cap="sq">
              <a:solidFill>
                <a:srgbClr val="C0C0C0"/>
              </a:solidFill>
              <a:round/>
              <a:headEnd type="none" w="sm" len="sm"/>
              <a:tailEnd type="triangle" w="sm" len="sm"/>
            </a:ln>
            <a:effectLst/>
          </p:spPr>
          <p:txBody>
            <a:bodyPr wrap="none"/>
            <a:lstStyle/>
            <a:p>
              <a:endParaRPr lang="en-US"/>
            </a:p>
          </p:txBody>
        </p:sp>
        <p:sp>
          <p:nvSpPr>
            <p:cNvPr id="33799" name="Line 7"/>
            <p:cNvSpPr>
              <a:spLocks noChangeShapeType="1"/>
            </p:cNvSpPr>
            <p:nvPr/>
          </p:nvSpPr>
          <p:spPr bwMode="auto">
            <a:xfrm rot="-1004517">
              <a:off x="3198" y="3475"/>
              <a:ext cx="136" cy="182"/>
            </a:xfrm>
            <a:prstGeom prst="line">
              <a:avLst/>
            </a:prstGeom>
            <a:noFill/>
            <a:ln w="57150" cap="sq">
              <a:solidFill>
                <a:schemeClr val="tx1"/>
              </a:solidFill>
              <a:round/>
              <a:headEnd type="none" w="sm" len="sm"/>
              <a:tailEnd type="triangle" w="sm" len="sm"/>
            </a:ln>
            <a:effectLst/>
          </p:spPr>
          <p:txBody>
            <a:bodyPr wrap="none"/>
            <a:lstStyle/>
            <a:p>
              <a:endParaRPr lang="en-US"/>
            </a:p>
          </p:txBody>
        </p:sp>
        <p:sp>
          <p:nvSpPr>
            <p:cNvPr id="33800" name="Oval 8"/>
            <p:cNvSpPr>
              <a:spLocks noChangeArrowheads="1"/>
            </p:cNvSpPr>
            <p:nvPr/>
          </p:nvSpPr>
          <p:spPr bwMode="auto">
            <a:xfrm>
              <a:off x="1565" y="3612"/>
              <a:ext cx="1043" cy="436"/>
            </a:xfrm>
            <a:prstGeom prst="ellipse">
              <a:avLst/>
            </a:prstGeom>
            <a:noFill/>
            <a:ln w="12700" cap="sq">
              <a:solidFill>
                <a:srgbClr val="C0C0C0"/>
              </a:solidFill>
              <a:round/>
              <a:headEnd type="none" w="sm" len="sm"/>
              <a:tailEnd type="none" w="sm" len="sm"/>
            </a:ln>
            <a:effectLst/>
          </p:spPr>
          <p:txBody>
            <a:bodyPr wrap="none" anchor="ctr"/>
            <a:lstStyle/>
            <a:p>
              <a:pPr algn="ctr"/>
              <a:r>
                <a:rPr lang="en-US" altLang="zh-TW" sz="800" b="1">
                  <a:solidFill>
                    <a:srgbClr val="C0C0C0"/>
                  </a:solidFill>
                </a:rPr>
                <a:t>Intellectual</a:t>
              </a:r>
            </a:p>
          </p:txBody>
        </p:sp>
        <p:sp>
          <p:nvSpPr>
            <p:cNvPr id="33801" name="Oval 9"/>
            <p:cNvSpPr>
              <a:spLocks noChangeArrowheads="1"/>
            </p:cNvSpPr>
            <p:nvPr/>
          </p:nvSpPr>
          <p:spPr bwMode="auto">
            <a:xfrm>
              <a:off x="2925" y="3612"/>
              <a:ext cx="1043" cy="436"/>
            </a:xfrm>
            <a:prstGeom prst="ellipse">
              <a:avLst/>
            </a:prstGeom>
            <a:solidFill>
              <a:srgbClr val="EAEAEA"/>
            </a:solidFill>
            <a:ln w="12700" cap="sq">
              <a:solidFill>
                <a:schemeClr val="tx1"/>
              </a:solidFill>
              <a:round/>
              <a:headEnd type="none" w="sm" len="sm"/>
              <a:tailEnd type="none" w="sm" len="sm"/>
            </a:ln>
            <a:effectLst/>
          </p:spPr>
          <p:txBody>
            <a:bodyPr wrap="none" anchor="ctr"/>
            <a:lstStyle/>
            <a:p>
              <a:pPr algn="ctr"/>
              <a:r>
                <a:rPr lang="en-US" altLang="zh-TW" sz="1200" b="1">
                  <a:solidFill>
                    <a:srgbClr val="FF6600"/>
                  </a:solidFill>
                </a:rPr>
                <a:t>physical</a:t>
              </a:r>
            </a:p>
          </p:txBody>
        </p:sp>
      </p:grpSp>
      <p:sp>
        <p:nvSpPr>
          <p:cNvPr id="33802" name="Text Box 10"/>
          <p:cNvSpPr txBox="1">
            <a:spLocks noChangeArrowheads="1"/>
          </p:cNvSpPr>
          <p:nvPr/>
        </p:nvSpPr>
        <p:spPr bwMode="blackWhite">
          <a:xfrm>
            <a:off x="5651500" y="4581525"/>
            <a:ext cx="3124200" cy="1828800"/>
          </a:xfrm>
          <a:prstGeom prst="rect">
            <a:avLst/>
          </a:prstGeom>
          <a:solidFill>
            <a:srgbClr val="336600"/>
          </a:solidFill>
          <a:ln w="12700">
            <a:solidFill>
              <a:schemeClr val="tx1"/>
            </a:solidFill>
            <a:miter lim="800000"/>
            <a:headEnd/>
            <a:tailEnd/>
          </a:ln>
          <a:effectLst>
            <a:outerShdw dist="135003" dir="2471156" algn="ctr" rotWithShape="0">
              <a:schemeClr val="folHlink">
                <a:alpha val="50000"/>
              </a:schemeClr>
            </a:outerShdw>
          </a:effectLst>
        </p:spPr>
        <p:txBody>
          <a:bodyPr wrap="none" anchor="ctr"/>
          <a:lstStyle/>
          <a:p>
            <a:pPr marL="568325" indent="-457200" eaLnBrk="1" hangingPunct="1">
              <a:lnSpc>
                <a:spcPct val="90000"/>
              </a:lnSpc>
              <a:spcBef>
                <a:spcPct val="50000"/>
              </a:spcBef>
            </a:pPr>
            <a:r>
              <a:rPr lang="en-US" altLang="zh-TW" sz="2400" b="1">
                <a:solidFill>
                  <a:srgbClr val="FFFFCC"/>
                </a:solidFill>
              </a:rPr>
              <a:t>Other Factors</a:t>
            </a:r>
          </a:p>
          <a:p>
            <a:pPr marL="568325" indent="-457200" eaLnBrk="1" hangingPunct="1">
              <a:lnSpc>
                <a:spcPct val="90000"/>
              </a:lnSpc>
              <a:spcBef>
                <a:spcPct val="50000"/>
              </a:spcBef>
              <a:buFontTx/>
              <a:buAutoNum type="arabicPeriod" startAt="7"/>
            </a:pPr>
            <a:r>
              <a:rPr lang="en-US" altLang="zh-TW" sz="2000" b="1">
                <a:solidFill>
                  <a:schemeClr val="bg1"/>
                </a:solidFill>
              </a:rPr>
              <a:t>Body coordination</a:t>
            </a:r>
          </a:p>
          <a:p>
            <a:pPr marL="568325" indent="-457200" eaLnBrk="1" hangingPunct="1">
              <a:lnSpc>
                <a:spcPct val="90000"/>
              </a:lnSpc>
              <a:spcBef>
                <a:spcPct val="50000"/>
              </a:spcBef>
              <a:buFontTx/>
              <a:buAutoNum type="arabicPeriod" startAt="7"/>
            </a:pPr>
            <a:r>
              <a:rPr lang="en-US" altLang="zh-TW" sz="2000" b="1">
                <a:solidFill>
                  <a:schemeClr val="bg1"/>
                </a:solidFill>
              </a:rPr>
              <a:t>Balance</a:t>
            </a:r>
          </a:p>
          <a:p>
            <a:pPr marL="568325" indent="-457200" eaLnBrk="1" hangingPunct="1">
              <a:lnSpc>
                <a:spcPct val="90000"/>
              </a:lnSpc>
              <a:spcBef>
                <a:spcPct val="50000"/>
              </a:spcBef>
              <a:buFontTx/>
              <a:buAutoNum type="arabicPeriod" startAt="7"/>
            </a:pPr>
            <a:r>
              <a:rPr lang="en-US" altLang="zh-TW" sz="2000" b="1">
                <a:solidFill>
                  <a:schemeClr val="bg1"/>
                </a:solidFill>
              </a:rPr>
              <a:t>Stamina</a:t>
            </a:r>
          </a:p>
        </p:txBody>
      </p:sp>
      <p:sp>
        <p:nvSpPr>
          <p:cNvPr id="33803" name="Text Box 11" descr="Chap01Bkgd03"/>
          <p:cNvSpPr txBox="1">
            <a:spLocks noChangeArrowheads="1"/>
          </p:cNvSpPr>
          <p:nvPr/>
        </p:nvSpPr>
        <p:spPr bwMode="blackWhite">
          <a:xfrm>
            <a:off x="323850" y="4076700"/>
            <a:ext cx="3124200" cy="2286000"/>
          </a:xfrm>
          <a:prstGeom prst="rect">
            <a:avLst/>
          </a:prstGeom>
          <a:blipFill dpi="0" rotWithShape="0">
            <a:blip r:embed="rId3" cstate="print"/>
            <a:srcRect/>
            <a:stretch>
              <a:fillRect/>
            </a:stretch>
          </a:blipFill>
          <a:ln w="12700">
            <a:solidFill>
              <a:schemeClr val="tx1"/>
            </a:solidFill>
            <a:miter lim="800000"/>
            <a:headEnd/>
            <a:tailEnd/>
          </a:ln>
          <a:effectLst>
            <a:outerShdw dist="135003" dir="2471156" algn="ctr" rotWithShape="0">
              <a:schemeClr val="folHlink">
                <a:alpha val="50000"/>
              </a:schemeClr>
            </a:outerShdw>
          </a:effectLst>
        </p:spPr>
        <p:txBody>
          <a:bodyPr wrap="none" anchor="ctr"/>
          <a:lstStyle/>
          <a:p>
            <a:pPr marL="454025" indent="-342900" eaLnBrk="1" hangingPunct="1">
              <a:lnSpc>
                <a:spcPct val="90000"/>
              </a:lnSpc>
              <a:spcBef>
                <a:spcPct val="50000"/>
              </a:spcBef>
            </a:pPr>
            <a:r>
              <a:rPr lang="en-US" altLang="zh-TW" sz="2400" b="1">
                <a:solidFill>
                  <a:srgbClr val="FFFFCC"/>
                </a:solidFill>
              </a:rPr>
              <a:t>Strength Factors</a:t>
            </a:r>
          </a:p>
          <a:p>
            <a:pPr marL="454025" indent="-342900" eaLnBrk="1" hangingPunct="1">
              <a:lnSpc>
                <a:spcPct val="90000"/>
              </a:lnSpc>
              <a:spcBef>
                <a:spcPct val="50000"/>
              </a:spcBef>
              <a:buFontTx/>
              <a:buAutoNum type="arabicPeriod"/>
            </a:pPr>
            <a:r>
              <a:rPr lang="en-US" altLang="zh-TW" sz="2000" b="1">
                <a:solidFill>
                  <a:schemeClr val="bg1"/>
                </a:solidFill>
              </a:rPr>
              <a:t>Dynamic strength</a:t>
            </a:r>
          </a:p>
          <a:p>
            <a:pPr marL="454025" indent="-342900" eaLnBrk="1" hangingPunct="1">
              <a:lnSpc>
                <a:spcPct val="90000"/>
              </a:lnSpc>
              <a:spcBef>
                <a:spcPct val="50000"/>
              </a:spcBef>
              <a:buFontTx/>
              <a:buAutoNum type="arabicPeriod"/>
            </a:pPr>
            <a:r>
              <a:rPr lang="en-US" altLang="zh-TW" sz="2000" b="1">
                <a:solidFill>
                  <a:schemeClr val="bg1"/>
                </a:solidFill>
              </a:rPr>
              <a:t>Trunk strength</a:t>
            </a:r>
          </a:p>
          <a:p>
            <a:pPr marL="454025" indent="-342900" eaLnBrk="1" hangingPunct="1">
              <a:lnSpc>
                <a:spcPct val="90000"/>
              </a:lnSpc>
              <a:spcBef>
                <a:spcPct val="50000"/>
              </a:spcBef>
              <a:buFontTx/>
              <a:buAutoNum type="arabicPeriod"/>
            </a:pPr>
            <a:r>
              <a:rPr lang="en-US" altLang="zh-TW" sz="2000" b="1">
                <a:solidFill>
                  <a:schemeClr val="bg1"/>
                </a:solidFill>
              </a:rPr>
              <a:t>Static strength</a:t>
            </a:r>
          </a:p>
          <a:p>
            <a:pPr marL="454025" indent="-342900" eaLnBrk="1" hangingPunct="1">
              <a:lnSpc>
                <a:spcPct val="90000"/>
              </a:lnSpc>
              <a:spcBef>
                <a:spcPct val="50000"/>
              </a:spcBef>
              <a:buFontTx/>
              <a:buAutoNum type="arabicPeriod"/>
            </a:pPr>
            <a:r>
              <a:rPr lang="en-US" altLang="zh-TW" sz="2000" b="1">
                <a:solidFill>
                  <a:schemeClr val="bg1"/>
                </a:solidFill>
              </a:rPr>
              <a:t>Explosive strength</a:t>
            </a:r>
          </a:p>
        </p:txBody>
      </p:sp>
      <p:sp>
        <p:nvSpPr>
          <p:cNvPr id="33804" name="Text Box 12"/>
          <p:cNvSpPr txBox="1">
            <a:spLocks noChangeArrowheads="1"/>
          </p:cNvSpPr>
          <p:nvPr/>
        </p:nvSpPr>
        <p:spPr bwMode="blackWhite">
          <a:xfrm>
            <a:off x="3419475" y="3213100"/>
            <a:ext cx="3048000" cy="1371600"/>
          </a:xfrm>
          <a:prstGeom prst="rect">
            <a:avLst/>
          </a:prstGeom>
          <a:solidFill>
            <a:srgbClr val="336699"/>
          </a:solidFill>
          <a:ln w="12700">
            <a:solidFill>
              <a:schemeClr val="tx1"/>
            </a:solidFill>
            <a:miter lim="800000"/>
            <a:headEnd/>
            <a:tailEnd/>
          </a:ln>
          <a:effectLst>
            <a:outerShdw dist="135003" dir="2471156" algn="ctr" rotWithShape="0">
              <a:schemeClr val="folHlink">
                <a:alpha val="50000"/>
              </a:schemeClr>
            </a:outerShdw>
          </a:effectLst>
        </p:spPr>
        <p:txBody>
          <a:bodyPr wrap="none" anchor="ctr"/>
          <a:lstStyle/>
          <a:p>
            <a:pPr marL="454025" indent="-342900" eaLnBrk="1" hangingPunct="1">
              <a:lnSpc>
                <a:spcPct val="90000"/>
              </a:lnSpc>
              <a:spcBef>
                <a:spcPct val="50000"/>
              </a:spcBef>
            </a:pPr>
            <a:r>
              <a:rPr lang="en-US" altLang="zh-TW" sz="2400" b="1">
                <a:solidFill>
                  <a:srgbClr val="FFFFCC"/>
                </a:solidFill>
              </a:rPr>
              <a:t>Flexibility Factors</a:t>
            </a:r>
          </a:p>
          <a:p>
            <a:pPr marL="454025" indent="-342900" eaLnBrk="1" hangingPunct="1">
              <a:lnSpc>
                <a:spcPct val="90000"/>
              </a:lnSpc>
              <a:spcBef>
                <a:spcPct val="50000"/>
              </a:spcBef>
              <a:buFontTx/>
              <a:buAutoNum type="arabicPeriod" startAt="5"/>
            </a:pPr>
            <a:r>
              <a:rPr lang="en-US" altLang="zh-TW" sz="2000" b="1">
                <a:solidFill>
                  <a:schemeClr val="bg1"/>
                </a:solidFill>
              </a:rPr>
              <a:t>Extent flexibility</a:t>
            </a:r>
          </a:p>
          <a:p>
            <a:pPr marL="454025" indent="-342900" eaLnBrk="1" hangingPunct="1">
              <a:lnSpc>
                <a:spcPct val="90000"/>
              </a:lnSpc>
              <a:spcBef>
                <a:spcPct val="50000"/>
              </a:spcBef>
              <a:buFontTx/>
              <a:buAutoNum type="arabicPeriod" startAt="5"/>
            </a:pPr>
            <a:r>
              <a:rPr lang="en-US" altLang="zh-TW" sz="2000" b="1">
                <a:solidFill>
                  <a:schemeClr val="bg1"/>
                </a:solidFill>
              </a:rPr>
              <a:t>Dynamic flexibility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3803"/>
                                        </p:tgtEl>
                                        <p:attrNameLst>
                                          <p:attrName>style.visibility</p:attrName>
                                        </p:attrNameLst>
                                      </p:cBhvr>
                                      <p:to>
                                        <p:strVal val="visible"/>
                                      </p:to>
                                    </p:set>
                                    <p:animEffect transition="in" filter="slide(fromTop)">
                                      <p:cBhvr>
                                        <p:cTn id="7" dur="500"/>
                                        <p:tgtEl>
                                          <p:spTgt spid="338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804"/>
                                        </p:tgtEl>
                                        <p:attrNameLst>
                                          <p:attrName>style.visibility</p:attrName>
                                        </p:attrNameLst>
                                      </p:cBhvr>
                                      <p:to>
                                        <p:strVal val="visible"/>
                                      </p:to>
                                    </p:set>
                                    <p:animEffect transition="in" filter="wipe(left)">
                                      <p:cBhvr>
                                        <p:cTn id="12" dur="500"/>
                                        <p:tgtEl>
                                          <p:spTgt spid="3380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3802"/>
                                        </p:tgtEl>
                                        <p:attrNameLst>
                                          <p:attrName>style.visibility</p:attrName>
                                        </p:attrNameLst>
                                      </p:cBhvr>
                                      <p:to>
                                        <p:strVal val="visible"/>
                                      </p:to>
                                    </p:set>
                                    <p:animEffect transition="in" filter="slide(fromTop)">
                                      <p:cBhvr>
                                        <p:cTn id="17"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autoUpdateAnimBg="0"/>
      <p:bldP spid="33803" grpId="0" animBg="1" autoUpdateAnimBg="0"/>
      <p:bldP spid="33804"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3" name="Line 23"/>
          <p:cNvSpPr>
            <a:spLocks noChangeShapeType="1"/>
          </p:cNvSpPr>
          <p:nvPr/>
        </p:nvSpPr>
        <p:spPr bwMode="auto">
          <a:xfrm>
            <a:off x="3167063" y="5734050"/>
            <a:ext cx="1728787" cy="0"/>
          </a:xfrm>
          <a:prstGeom prst="line">
            <a:avLst/>
          </a:prstGeom>
          <a:noFill/>
          <a:ln w="57150" cap="sq">
            <a:solidFill>
              <a:schemeClr val="tx1"/>
            </a:solidFill>
            <a:round/>
            <a:headEnd type="triangle" w="med" len="med"/>
            <a:tailEnd type="triangle" w="med" len="med"/>
          </a:ln>
          <a:effectLst/>
        </p:spPr>
        <p:txBody>
          <a:bodyPr wrap="none"/>
          <a:lstStyle/>
          <a:p>
            <a:endParaRPr lang="en-US"/>
          </a:p>
        </p:txBody>
      </p:sp>
      <p:sp>
        <p:nvSpPr>
          <p:cNvPr id="35844" name="Rectangle 4"/>
          <p:cNvSpPr>
            <a:spLocks noGrp="1" noChangeArrowheads="1"/>
          </p:cNvSpPr>
          <p:nvPr>
            <p:ph type="title"/>
          </p:nvPr>
        </p:nvSpPr>
        <p:spPr/>
        <p:txBody>
          <a:bodyPr/>
          <a:lstStyle/>
          <a:p>
            <a:r>
              <a:rPr lang="en-US" altLang="zh-TW">
                <a:ea typeface="新細明體" pitchFamily="18" charset="-120"/>
              </a:rPr>
              <a:t>The Ability-</a:t>
            </a:r>
            <a:r>
              <a:rPr lang="en-US" altLang="zh-TW">
                <a:ea typeface="新細明體" pitchFamily="18" charset="-120"/>
                <a:cs typeface="Arial" charset="0"/>
              </a:rPr>
              <a:t>Job Fit</a:t>
            </a:r>
          </a:p>
        </p:txBody>
      </p:sp>
      <p:sp>
        <p:nvSpPr>
          <p:cNvPr id="35845" name="Oval 5"/>
          <p:cNvSpPr>
            <a:spLocks noChangeArrowheads="1"/>
          </p:cNvSpPr>
          <p:nvPr/>
        </p:nvSpPr>
        <p:spPr bwMode="auto">
          <a:xfrm>
            <a:off x="3429000" y="1628775"/>
            <a:ext cx="2286000" cy="2133600"/>
          </a:xfrm>
          <a:prstGeom prst="ellipse">
            <a:avLst/>
          </a:prstGeom>
          <a:solidFill>
            <a:srgbClr val="DDDDDD">
              <a:alpha val="50000"/>
            </a:srgbClr>
          </a:solidFill>
          <a:ln w="19050">
            <a:solidFill>
              <a:schemeClr val="tx1"/>
            </a:solidFill>
            <a:round/>
            <a:headEnd/>
            <a:tailEnd/>
          </a:ln>
          <a:effectLst/>
        </p:spPr>
        <p:txBody>
          <a:bodyPr wrap="none" anchor="ctr" anchorCtr="1"/>
          <a:lstStyle/>
          <a:p>
            <a:pPr algn="ctr" eaLnBrk="1" hangingPunct="1"/>
            <a:r>
              <a:rPr lang="en-US" altLang="zh-TW" sz="2800" b="1">
                <a:latin typeface="Tahoma" pitchFamily="34" charset="0"/>
              </a:rPr>
              <a:t>Ability-Job</a:t>
            </a:r>
            <a:br>
              <a:rPr lang="en-US" altLang="zh-TW" sz="2800" b="1">
                <a:latin typeface="Tahoma" pitchFamily="34" charset="0"/>
              </a:rPr>
            </a:br>
            <a:r>
              <a:rPr lang="en-US" altLang="zh-TW" sz="2800" b="1">
                <a:latin typeface="Tahoma" pitchFamily="34" charset="0"/>
              </a:rPr>
              <a:t>Fit</a:t>
            </a:r>
          </a:p>
        </p:txBody>
      </p:sp>
      <p:sp>
        <p:nvSpPr>
          <p:cNvPr id="35847" name="AutoShape 7"/>
          <p:cNvSpPr>
            <a:spLocks noChangeArrowheads="1"/>
          </p:cNvSpPr>
          <p:nvPr/>
        </p:nvSpPr>
        <p:spPr bwMode="blackWhite">
          <a:xfrm>
            <a:off x="1066800" y="2335213"/>
            <a:ext cx="2667000" cy="1066800"/>
          </a:xfrm>
          <a:prstGeom prst="rightArrow">
            <a:avLst>
              <a:gd name="adj1" fmla="val 72917"/>
              <a:gd name="adj2" fmla="val 61308"/>
            </a:avLst>
          </a:prstGeom>
          <a:solidFill>
            <a:srgbClr val="663300"/>
          </a:solidFill>
          <a:ln w="9525">
            <a:solidFill>
              <a:schemeClr val="tx1"/>
            </a:solidFill>
            <a:miter lim="800000"/>
            <a:headEnd/>
            <a:tailEnd/>
          </a:ln>
          <a:effectLst/>
        </p:spPr>
        <p:txBody>
          <a:bodyPr wrap="none" anchor="ctr"/>
          <a:lstStyle/>
          <a:p>
            <a:pPr algn="ctr" eaLnBrk="1" hangingPunct="1"/>
            <a:r>
              <a:rPr lang="en-US" altLang="zh-TW" sz="2000" b="1">
                <a:solidFill>
                  <a:srgbClr val="FFFFCC"/>
                </a:solidFill>
                <a:effectLst>
                  <a:outerShdw blurRad="38100" dist="38100" dir="2700000" algn="tl">
                    <a:srgbClr val="000000"/>
                  </a:outerShdw>
                </a:effectLst>
              </a:rPr>
              <a:t>Employee’s</a:t>
            </a:r>
            <a:br>
              <a:rPr lang="en-US" altLang="zh-TW" sz="2000" b="1">
                <a:solidFill>
                  <a:srgbClr val="FFFFCC"/>
                </a:solidFill>
                <a:effectLst>
                  <a:outerShdw blurRad="38100" dist="38100" dir="2700000" algn="tl">
                    <a:srgbClr val="000000"/>
                  </a:outerShdw>
                </a:effectLst>
              </a:rPr>
            </a:br>
            <a:r>
              <a:rPr lang="en-US" altLang="zh-TW" sz="2000" b="1">
                <a:solidFill>
                  <a:srgbClr val="FFFFCC"/>
                </a:solidFill>
                <a:effectLst>
                  <a:outerShdw blurRad="38100" dist="38100" dir="2700000" algn="tl">
                    <a:srgbClr val="000000"/>
                  </a:outerShdw>
                </a:effectLst>
              </a:rPr>
              <a:t>Abilities</a:t>
            </a:r>
          </a:p>
        </p:txBody>
      </p:sp>
      <p:sp>
        <p:nvSpPr>
          <p:cNvPr id="35848" name="AutoShape 8"/>
          <p:cNvSpPr>
            <a:spLocks noChangeArrowheads="1"/>
          </p:cNvSpPr>
          <p:nvPr/>
        </p:nvSpPr>
        <p:spPr bwMode="blackWhite">
          <a:xfrm>
            <a:off x="5410200" y="2335213"/>
            <a:ext cx="2667000" cy="1066800"/>
          </a:xfrm>
          <a:prstGeom prst="leftArrow">
            <a:avLst>
              <a:gd name="adj1" fmla="val 70833"/>
              <a:gd name="adj2" fmla="val 60116"/>
            </a:avLst>
          </a:prstGeom>
          <a:solidFill>
            <a:srgbClr val="336699"/>
          </a:solidFill>
          <a:ln w="9525">
            <a:solidFill>
              <a:schemeClr val="tx1"/>
            </a:solidFill>
            <a:miter lim="800000"/>
            <a:headEnd/>
            <a:tailEnd/>
          </a:ln>
          <a:effectLst/>
        </p:spPr>
        <p:txBody>
          <a:bodyPr wrap="none" anchor="ctr"/>
          <a:lstStyle/>
          <a:p>
            <a:pPr algn="ctr" eaLnBrk="1" hangingPunct="1"/>
            <a:r>
              <a:rPr lang="en-US" altLang="zh-TW" sz="2000" b="1">
                <a:solidFill>
                  <a:srgbClr val="FFFFCC"/>
                </a:solidFill>
                <a:effectLst>
                  <a:outerShdw blurRad="38100" dist="38100" dir="2700000" algn="tl">
                    <a:srgbClr val="000000"/>
                  </a:outerShdw>
                </a:effectLst>
              </a:rPr>
              <a:t>Job’s Ability</a:t>
            </a:r>
            <a:br>
              <a:rPr lang="en-US" altLang="zh-TW" sz="2000" b="1">
                <a:solidFill>
                  <a:srgbClr val="FFFFCC"/>
                </a:solidFill>
                <a:effectLst>
                  <a:outerShdw blurRad="38100" dist="38100" dir="2700000" algn="tl">
                    <a:srgbClr val="000000"/>
                  </a:outerShdw>
                </a:effectLst>
              </a:rPr>
            </a:br>
            <a:r>
              <a:rPr lang="en-US" altLang="zh-TW" sz="2000" b="1">
                <a:solidFill>
                  <a:srgbClr val="FFFFCC"/>
                </a:solidFill>
                <a:effectLst>
                  <a:outerShdw blurRad="38100" dist="38100" dir="2700000" algn="tl">
                    <a:srgbClr val="000000"/>
                  </a:outerShdw>
                </a:effectLst>
              </a:rPr>
              <a:t>Requirements</a:t>
            </a:r>
          </a:p>
        </p:txBody>
      </p:sp>
      <p:sp>
        <p:nvSpPr>
          <p:cNvPr id="35850" name="Oval 10"/>
          <p:cNvSpPr>
            <a:spLocks noChangeArrowheads="1"/>
          </p:cNvSpPr>
          <p:nvPr/>
        </p:nvSpPr>
        <p:spPr bwMode="auto">
          <a:xfrm>
            <a:off x="1150938" y="3789363"/>
            <a:ext cx="1943100" cy="1081087"/>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altLang="zh-TW" sz="2400" b="1"/>
              <a:t>Low</a:t>
            </a:r>
          </a:p>
        </p:txBody>
      </p:sp>
      <p:sp>
        <p:nvSpPr>
          <p:cNvPr id="35851" name="Oval 11"/>
          <p:cNvSpPr>
            <a:spLocks noChangeArrowheads="1"/>
          </p:cNvSpPr>
          <p:nvPr/>
        </p:nvSpPr>
        <p:spPr bwMode="auto">
          <a:xfrm>
            <a:off x="4967288" y="3789363"/>
            <a:ext cx="1943100" cy="1081087"/>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altLang="zh-TW" sz="2400" b="1"/>
              <a:t>High</a:t>
            </a:r>
          </a:p>
        </p:txBody>
      </p:sp>
      <p:sp>
        <p:nvSpPr>
          <p:cNvPr id="35852" name="Line 12"/>
          <p:cNvSpPr>
            <a:spLocks noChangeShapeType="1"/>
          </p:cNvSpPr>
          <p:nvPr/>
        </p:nvSpPr>
        <p:spPr bwMode="auto">
          <a:xfrm>
            <a:off x="3167063" y="4365625"/>
            <a:ext cx="1728787" cy="0"/>
          </a:xfrm>
          <a:prstGeom prst="line">
            <a:avLst/>
          </a:prstGeom>
          <a:noFill/>
          <a:ln w="57150" cap="sq">
            <a:solidFill>
              <a:schemeClr val="tx1"/>
            </a:solidFill>
            <a:round/>
            <a:headEnd type="triangle" w="med" len="med"/>
            <a:tailEnd type="triangle" w="med" len="med"/>
          </a:ln>
          <a:effectLst/>
        </p:spPr>
        <p:txBody>
          <a:bodyPr wrap="none"/>
          <a:lstStyle/>
          <a:p>
            <a:endParaRPr lang="en-US"/>
          </a:p>
        </p:txBody>
      </p:sp>
      <p:grpSp>
        <p:nvGrpSpPr>
          <p:cNvPr id="2" name="Group 17"/>
          <p:cNvGrpSpPr>
            <a:grpSpLocks/>
          </p:cNvGrpSpPr>
          <p:nvPr/>
        </p:nvGrpSpPr>
        <p:grpSpPr bwMode="auto">
          <a:xfrm rot="244468">
            <a:off x="3382963" y="3860800"/>
            <a:ext cx="1162050" cy="1157288"/>
            <a:chOff x="927" y="3153"/>
            <a:chExt cx="732" cy="729"/>
          </a:xfrm>
        </p:grpSpPr>
        <p:sp>
          <p:nvSpPr>
            <p:cNvPr id="35853" name="Rectangle 13"/>
            <p:cNvSpPr>
              <a:spLocks noChangeArrowheads="1"/>
            </p:cNvSpPr>
            <p:nvPr/>
          </p:nvSpPr>
          <p:spPr bwMode="auto">
            <a:xfrm rot="1732928" flipV="1">
              <a:off x="927" y="3441"/>
              <a:ext cx="732" cy="136"/>
            </a:xfrm>
            <a:prstGeom prst="rect">
              <a:avLst/>
            </a:prstGeom>
            <a:solidFill>
              <a:srgbClr val="FF0000"/>
            </a:solidFill>
            <a:ln w="12700" cap="sq">
              <a:noFill/>
              <a:miter lim="800000"/>
              <a:headEnd type="none" w="sm" len="sm"/>
              <a:tailEnd type="none" w="sm" len="sm"/>
            </a:ln>
            <a:effectLst/>
          </p:spPr>
          <p:txBody>
            <a:bodyPr wrap="none" anchor="ctr"/>
            <a:lstStyle/>
            <a:p>
              <a:endParaRPr lang="en-US"/>
            </a:p>
          </p:txBody>
        </p:sp>
        <p:sp>
          <p:nvSpPr>
            <p:cNvPr id="35854" name="Rectangle 14"/>
            <p:cNvSpPr>
              <a:spLocks noChangeArrowheads="1"/>
            </p:cNvSpPr>
            <p:nvPr/>
          </p:nvSpPr>
          <p:spPr bwMode="auto">
            <a:xfrm rot="18660356" flipV="1">
              <a:off x="932" y="3451"/>
              <a:ext cx="729" cy="133"/>
            </a:xfrm>
            <a:prstGeom prst="rect">
              <a:avLst/>
            </a:prstGeom>
            <a:solidFill>
              <a:srgbClr val="FF0000"/>
            </a:solidFill>
            <a:ln w="12700" cap="sq">
              <a:noFill/>
              <a:miter lim="800000"/>
              <a:headEnd type="none" w="sm" len="sm"/>
              <a:tailEnd type="none" w="sm" len="sm"/>
            </a:ln>
            <a:effectLst/>
          </p:spPr>
          <p:txBody>
            <a:bodyPr wrap="none" anchor="ctr"/>
            <a:lstStyle/>
            <a:p>
              <a:endParaRPr lang="en-US"/>
            </a:p>
          </p:txBody>
        </p:sp>
      </p:grpSp>
      <p:sp>
        <p:nvSpPr>
          <p:cNvPr id="35858" name="Oval 18"/>
          <p:cNvSpPr>
            <a:spLocks noChangeArrowheads="1"/>
          </p:cNvSpPr>
          <p:nvPr/>
        </p:nvSpPr>
        <p:spPr bwMode="auto">
          <a:xfrm>
            <a:off x="1150938" y="5153025"/>
            <a:ext cx="1943100" cy="1081088"/>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altLang="zh-TW" sz="2400" b="1"/>
              <a:t>High</a:t>
            </a:r>
          </a:p>
        </p:txBody>
      </p:sp>
      <p:sp>
        <p:nvSpPr>
          <p:cNvPr id="35859" name="Oval 19"/>
          <p:cNvSpPr>
            <a:spLocks noChangeArrowheads="1"/>
          </p:cNvSpPr>
          <p:nvPr/>
        </p:nvSpPr>
        <p:spPr bwMode="auto">
          <a:xfrm>
            <a:off x="4967288" y="5153025"/>
            <a:ext cx="1943100" cy="1081088"/>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altLang="zh-TW" sz="2400" b="1"/>
              <a:t>Low</a:t>
            </a:r>
          </a:p>
        </p:txBody>
      </p:sp>
      <p:grpSp>
        <p:nvGrpSpPr>
          <p:cNvPr id="3" name="Group 20"/>
          <p:cNvGrpSpPr>
            <a:grpSpLocks/>
          </p:cNvGrpSpPr>
          <p:nvPr/>
        </p:nvGrpSpPr>
        <p:grpSpPr bwMode="auto">
          <a:xfrm rot="244468">
            <a:off x="3382963" y="5224463"/>
            <a:ext cx="1162050" cy="1157287"/>
            <a:chOff x="927" y="3153"/>
            <a:chExt cx="732" cy="729"/>
          </a:xfrm>
        </p:grpSpPr>
        <p:sp>
          <p:nvSpPr>
            <p:cNvPr id="35861" name="Rectangle 21"/>
            <p:cNvSpPr>
              <a:spLocks noChangeArrowheads="1"/>
            </p:cNvSpPr>
            <p:nvPr/>
          </p:nvSpPr>
          <p:spPr bwMode="auto">
            <a:xfrm rot="1732928" flipV="1">
              <a:off x="927" y="3441"/>
              <a:ext cx="732" cy="136"/>
            </a:xfrm>
            <a:prstGeom prst="rect">
              <a:avLst/>
            </a:prstGeom>
            <a:solidFill>
              <a:srgbClr val="FF0000"/>
            </a:solidFill>
            <a:ln w="12700" cap="sq">
              <a:noFill/>
              <a:miter lim="800000"/>
              <a:headEnd type="none" w="sm" len="sm"/>
              <a:tailEnd type="none" w="sm" len="sm"/>
            </a:ln>
            <a:effectLst/>
          </p:spPr>
          <p:txBody>
            <a:bodyPr wrap="none" anchor="ctr"/>
            <a:lstStyle/>
            <a:p>
              <a:endParaRPr lang="en-US"/>
            </a:p>
          </p:txBody>
        </p:sp>
        <p:sp>
          <p:nvSpPr>
            <p:cNvPr id="35862" name="Rectangle 22"/>
            <p:cNvSpPr>
              <a:spLocks noChangeArrowheads="1"/>
            </p:cNvSpPr>
            <p:nvPr/>
          </p:nvSpPr>
          <p:spPr bwMode="auto">
            <a:xfrm rot="18660356" flipV="1">
              <a:off x="932" y="3451"/>
              <a:ext cx="729" cy="133"/>
            </a:xfrm>
            <a:prstGeom prst="rect">
              <a:avLst/>
            </a:prstGeom>
            <a:solidFill>
              <a:srgbClr val="FF0000"/>
            </a:solidFill>
            <a:ln w="12700" cap="sq">
              <a:noFill/>
              <a:miter lim="800000"/>
              <a:headEnd type="none" w="sm" len="sm"/>
              <a:tailEnd type="none" w="sm" len="sm"/>
            </a:ln>
            <a:effectLst/>
          </p:spPr>
          <p:txBody>
            <a:bodyPr wrap="none" anchor="ctr"/>
            <a:lstStyle/>
            <a:p>
              <a:endParaRPr lang="en-US"/>
            </a:p>
          </p:txBody>
        </p:sp>
      </p:grpSp>
      <p:sp>
        <p:nvSpPr>
          <p:cNvPr id="35864" name="Text Box 24"/>
          <p:cNvSpPr txBox="1">
            <a:spLocks noChangeArrowheads="1"/>
          </p:cNvSpPr>
          <p:nvPr/>
        </p:nvSpPr>
        <p:spPr bwMode="auto">
          <a:xfrm>
            <a:off x="7056438" y="5157788"/>
            <a:ext cx="2195512" cy="1190625"/>
          </a:xfrm>
          <a:prstGeom prst="rect">
            <a:avLst/>
          </a:prstGeom>
          <a:noFill/>
          <a:ln w="12700" cap="sq">
            <a:noFill/>
            <a:miter lim="800000"/>
            <a:headEnd type="none" w="sm" len="sm"/>
            <a:tailEnd type="none" w="sm" len="sm"/>
          </a:ln>
          <a:effectLst/>
        </p:spPr>
        <p:txBody>
          <a:bodyPr>
            <a:spAutoFit/>
          </a:bodyPr>
          <a:lstStyle/>
          <a:p>
            <a:pPr marL="171450" indent="-171450">
              <a:buFontTx/>
              <a:buChar char="•"/>
            </a:pPr>
            <a:r>
              <a:rPr lang="en-US" altLang="zh-TW" b="1">
                <a:solidFill>
                  <a:srgbClr val="000000"/>
                </a:solidFill>
              </a:rPr>
              <a:t>Organizational Inefficiencies </a:t>
            </a:r>
          </a:p>
          <a:p>
            <a:pPr marL="171450" indent="-171450">
              <a:buFontTx/>
              <a:buChar char="•"/>
            </a:pPr>
            <a:r>
              <a:rPr lang="en-US" altLang="zh-TW" b="1">
                <a:solidFill>
                  <a:srgbClr val="000000"/>
                </a:solidFill>
              </a:rPr>
              <a:t>Reduce Job satisfaction</a:t>
            </a:r>
          </a:p>
        </p:txBody>
      </p:sp>
      <p:sp>
        <p:nvSpPr>
          <p:cNvPr id="35865" name="Text Box 25"/>
          <p:cNvSpPr txBox="1">
            <a:spLocks noChangeArrowheads="1"/>
          </p:cNvSpPr>
          <p:nvPr/>
        </p:nvSpPr>
        <p:spPr bwMode="auto">
          <a:xfrm>
            <a:off x="7056438" y="4005263"/>
            <a:ext cx="2195512" cy="641350"/>
          </a:xfrm>
          <a:prstGeom prst="rect">
            <a:avLst/>
          </a:prstGeom>
          <a:noFill/>
          <a:ln w="12700" cap="sq">
            <a:noFill/>
            <a:miter lim="800000"/>
            <a:headEnd type="none" w="sm" len="sm"/>
            <a:tailEnd type="none" w="sm" len="sm"/>
          </a:ln>
          <a:effectLst/>
        </p:spPr>
        <p:txBody>
          <a:bodyPr>
            <a:spAutoFit/>
          </a:bodyPr>
          <a:lstStyle/>
          <a:p>
            <a:pPr marL="171450" indent="-171450">
              <a:buFontTx/>
              <a:buChar char="•"/>
            </a:pPr>
            <a:r>
              <a:rPr lang="en-US" altLang="zh-TW" b="1">
                <a:solidFill>
                  <a:srgbClr val="000000"/>
                </a:solidFill>
              </a:rPr>
              <a:t>Performance</a:t>
            </a:r>
          </a:p>
          <a:p>
            <a:pPr marL="171450" indent="-171450"/>
            <a:r>
              <a:rPr lang="en-US" altLang="zh-TW" b="1">
                <a:solidFill>
                  <a:srgbClr val="000000"/>
                </a:solidFill>
              </a:rPr>
              <a:t>inadequate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box(out)">
                                      <p:cBhvr>
                                        <p:cTn id="7"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zh-TW" sz="3200">
                <a:ea typeface="新細明體" pitchFamily="18" charset="-120"/>
              </a:rPr>
              <a:t>Biographical Characteristics--Age</a:t>
            </a:r>
          </a:p>
        </p:txBody>
      </p:sp>
      <p:sp>
        <p:nvSpPr>
          <p:cNvPr id="39939" name="Rectangle 3"/>
          <p:cNvSpPr>
            <a:spLocks noGrp="1" noChangeArrowheads="1"/>
          </p:cNvSpPr>
          <p:nvPr>
            <p:ph type="body" idx="1"/>
          </p:nvPr>
        </p:nvSpPr>
        <p:spPr>
          <a:xfrm>
            <a:off x="539750" y="1412875"/>
            <a:ext cx="8305800" cy="720725"/>
          </a:xfrm>
          <a:solidFill>
            <a:schemeClr val="bg1"/>
          </a:solidFill>
        </p:spPr>
        <p:txBody>
          <a:bodyPr>
            <a:normAutofit fontScale="92500"/>
          </a:bodyPr>
          <a:lstStyle/>
          <a:p>
            <a:pPr>
              <a:lnSpc>
                <a:spcPct val="80000"/>
              </a:lnSpc>
            </a:pPr>
            <a:r>
              <a:rPr lang="en-US" altLang="zh-TW" sz="2000">
                <a:ea typeface="新細明體" pitchFamily="18" charset="-120"/>
              </a:rPr>
              <a:t>Personal characteristics—such as age, gender, race, length of tenure—that are objective and easily obtained from personal records.</a:t>
            </a:r>
          </a:p>
        </p:txBody>
      </p:sp>
      <p:graphicFrame>
        <p:nvGraphicFramePr>
          <p:cNvPr id="39992" name="Group 56"/>
          <p:cNvGraphicFramePr>
            <a:graphicFrameLocks noGrp="1"/>
          </p:cNvGraphicFramePr>
          <p:nvPr/>
        </p:nvGraphicFramePr>
        <p:xfrm>
          <a:off x="250825" y="2060575"/>
          <a:ext cx="8642350" cy="4736592"/>
        </p:xfrm>
        <a:graphic>
          <a:graphicData uri="http://schemas.openxmlformats.org/drawingml/2006/table">
            <a:tbl>
              <a:tblPr/>
              <a:tblGrid>
                <a:gridCol w="2674938"/>
                <a:gridCol w="5967412"/>
              </a:tblGrid>
              <a:tr h="936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Age—performance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relationship is important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performance declines with increasing age</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The workforce is aging</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Outlaw mandatory retirement of US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Age—turnover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the older one get, the less likely to quit one’s job</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Fewer job opportunities</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Long tenure :higher wage rate, longer paid vacation, better pension benefits.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3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Age—absenteeism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Lower avoidable absence</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Higher unavoidable absence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Age-- productivity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Employee over 50 were more productivity</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Unrelated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Age--satisfaction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The finding is mixed.</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Professional—increase. </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Non-professional—U shape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zh-TW" sz="3200">
                <a:ea typeface="新細明體" pitchFamily="18" charset="-120"/>
              </a:rPr>
              <a:t>Biographical Characteristics--Gender</a:t>
            </a:r>
          </a:p>
        </p:txBody>
      </p:sp>
      <p:sp>
        <p:nvSpPr>
          <p:cNvPr id="41987" name="Rectangle 3"/>
          <p:cNvSpPr>
            <a:spLocks noGrp="1" noChangeArrowheads="1"/>
          </p:cNvSpPr>
          <p:nvPr>
            <p:ph type="body" idx="1"/>
          </p:nvPr>
        </p:nvSpPr>
        <p:spPr>
          <a:xfrm>
            <a:off x="611188" y="1916113"/>
            <a:ext cx="8305800" cy="936625"/>
          </a:xfrm>
        </p:spPr>
        <p:txBody>
          <a:bodyPr/>
          <a:lstStyle/>
          <a:p>
            <a:pPr>
              <a:lnSpc>
                <a:spcPct val="90000"/>
              </a:lnSpc>
            </a:pPr>
            <a:r>
              <a:rPr lang="en-US" altLang="zh-TW" sz="2800">
                <a:ea typeface="新細明體" pitchFamily="18" charset="-120"/>
              </a:rPr>
              <a:t>Will the differences between man and women affect their job performance?</a:t>
            </a:r>
          </a:p>
        </p:txBody>
      </p:sp>
      <p:graphicFrame>
        <p:nvGraphicFramePr>
          <p:cNvPr id="42063" name="Group 79"/>
          <p:cNvGraphicFramePr>
            <a:graphicFrameLocks noGrp="1"/>
          </p:cNvGraphicFramePr>
          <p:nvPr/>
        </p:nvGraphicFramePr>
        <p:xfrm>
          <a:off x="684213" y="3284538"/>
          <a:ext cx="7921625" cy="2804160"/>
        </p:xfrm>
        <a:graphic>
          <a:graphicData uri="http://schemas.openxmlformats.org/drawingml/2006/table">
            <a:tbl>
              <a:tblPr/>
              <a:tblGrid>
                <a:gridCol w="2146300"/>
                <a:gridCol w="3300412"/>
                <a:gridCol w="2474913"/>
              </a:tblGrid>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新細明體" pitchFamily="18" charset="-12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Arial" charset="0"/>
                          <a:ea typeface="新細明體" pitchFamily="18" charset="-120"/>
                        </a:rPr>
                        <a:t>difference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Arial" charset="0"/>
                          <a:ea typeface="新細明體" pitchFamily="18" charset="-120"/>
                        </a:rPr>
                        <a:t>No difference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Arial" charset="0"/>
                          <a:ea typeface="新細明體" pitchFamily="18" charset="-120"/>
                        </a:rPr>
                        <a:t>Productivity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Arial" charset="0"/>
                          <a:ea typeface="新細明體" pitchFamily="18" charset="-12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Arial" charset="0"/>
                          <a:ea typeface="新細明體" pitchFamily="18" charset="-120"/>
                        </a:rPr>
                        <a:t>Work schedule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Arial" charset="0"/>
                          <a:ea typeface="新細明體" pitchFamily="18" charset="-120"/>
                        </a:rPr>
                        <a:t>◎ when employee has pre-school children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Arial" charset="0"/>
                          <a:ea typeface="新細明體" pitchFamily="18" charset="-120"/>
                        </a:rPr>
                        <a:t>Turnover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Arial" charset="0"/>
                          <a:ea typeface="新細明體" pitchFamily="18" charset="-12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Arial" charset="0"/>
                          <a:ea typeface="新細明體" pitchFamily="18" charset="-120"/>
                        </a:rPr>
                        <a:t>Absence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Arial" charset="0"/>
                          <a:ea typeface="新細明體" pitchFamily="18" charset="-120"/>
                        </a:rPr>
                        <a:t>◎ woman--higher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pic>
        <p:nvPicPr>
          <p:cNvPr id="42066" name="Picture 82" descr="j0395568[1]"/>
          <p:cNvPicPr>
            <a:picLocks noChangeAspect="1" noChangeArrowheads="1"/>
          </p:cNvPicPr>
          <p:nvPr/>
        </p:nvPicPr>
        <p:blipFill>
          <a:blip r:embed="rId3" cstate="print"/>
          <a:srcRect/>
          <a:stretch>
            <a:fillRect/>
          </a:stretch>
        </p:blipFill>
        <p:spPr bwMode="auto">
          <a:xfrm>
            <a:off x="8226425" y="2133600"/>
            <a:ext cx="917575" cy="1833563"/>
          </a:xfrm>
          <a:prstGeom prst="rect">
            <a:avLst/>
          </a:prstGeom>
          <a:noFill/>
        </p:spPr>
      </p:pic>
      <p:pic>
        <p:nvPicPr>
          <p:cNvPr id="42067" name="Picture 83" descr="bd07128_[1]"/>
          <p:cNvPicPr>
            <a:picLocks noChangeAspect="1" noChangeArrowheads="1"/>
          </p:cNvPicPr>
          <p:nvPr/>
        </p:nvPicPr>
        <p:blipFill>
          <a:blip r:embed="rId4" cstate="print"/>
          <a:srcRect/>
          <a:stretch>
            <a:fillRect/>
          </a:stretch>
        </p:blipFill>
        <p:spPr bwMode="auto">
          <a:xfrm>
            <a:off x="0" y="5026025"/>
            <a:ext cx="804863" cy="183197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zh-TW" sz="3200">
                <a:ea typeface="新細明體" pitchFamily="18" charset="-120"/>
              </a:rPr>
              <a:t>Biographical Characteristics--Race</a:t>
            </a:r>
          </a:p>
        </p:txBody>
      </p:sp>
      <p:sp>
        <p:nvSpPr>
          <p:cNvPr id="44035" name="Rectangle 3"/>
          <p:cNvSpPr>
            <a:spLocks noGrp="1" noChangeArrowheads="1"/>
          </p:cNvSpPr>
          <p:nvPr>
            <p:ph type="body" idx="1"/>
          </p:nvPr>
        </p:nvSpPr>
        <p:spPr>
          <a:xfrm>
            <a:off x="539750" y="1773238"/>
            <a:ext cx="8305800" cy="3671887"/>
          </a:xfrm>
          <a:noFill/>
        </p:spPr>
        <p:txBody>
          <a:bodyPr/>
          <a:lstStyle/>
          <a:p>
            <a:pPr>
              <a:lnSpc>
                <a:spcPct val="90000"/>
              </a:lnSpc>
            </a:pPr>
            <a:r>
              <a:rPr lang="en-US" altLang="zh-TW">
                <a:ea typeface="新細明體" pitchFamily="18" charset="-120"/>
              </a:rPr>
              <a:t>Individuals tend to favor colleagues of their own race in performance evaluation, promotion decisions, and pay raises.</a:t>
            </a:r>
          </a:p>
          <a:p>
            <a:pPr>
              <a:lnSpc>
                <a:spcPct val="90000"/>
              </a:lnSpc>
            </a:pPr>
            <a:r>
              <a:rPr lang="en-US" altLang="zh-TW">
                <a:ea typeface="新細明體" pitchFamily="18" charset="-120"/>
              </a:rPr>
              <a:t>African Americans approve affirmative action to a greater degree than White</a:t>
            </a:r>
          </a:p>
          <a:p>
            <a:pPr>
              <a:lnSpc>
                <a:spcPct val="90000"/>
              </a:lnSpc>
            </a:pPr>
            <a:r>
              <a:rPr lang="en-US" altLang="zh-TW">
                <a:ea typeface="新細明體" pitchFamily="18" charset="-120"/>
              </a:rPr>
              <a:t>The issue of racial differences in cognitive ability test---is still on debate</a:t>
            </a:r>
          </a:p>
        </p:txBody>
      </p:sp>
      <p:pic>
        <p:nvPicPr>
          <p:cNvPr id="44037" name="Picture 5" descr="j0195548[1]"/>
          <p:cNvPicPr>
            <a:picLocks noChangeAspect="1" noChangeArrowheads="1"/>
          </p:cNvPicPr>
          <p:nvPr/>
        </p:nvPicPr>
        <p:blipFill>
          <a:blip r:embed="rId3" cstate="print"/>
          <a:srcRect/>
          <a:stretch>
            <a:fillRect/>
          </a:stretch>
        </p:blipFill>
        <p:spPr bwMode="auto">
          <a:xfrm>
            <a:off x="6084888" y="5229225"/>
            <a:ext cx="1368425" cy="1165225"/>
          </a:xfrm>
          <a:prstGeom prst="rect">
            <a:avLst/>
          </a:prstGeom>
          <a:noFill/>
        </p:spPr>
      </p:pic>
      <p:pic>
        <p:nvPicPr>
          <p:cNvPr id="44038" name="Picture 6" descr="j0186332[1]"/>
          <p:cNvPicPr>
            <a:picLocks noChangeAspect="1" noChangeArrowheads="1"/>
          </p:cNvPicPr>
          <p:nvPr/>
        </p:nvPicPr>
        <p:blipFill>
          <a:blip r:embed="rId4" cstate="print"/>
          <a:srcRect/>
          <a:stretch>
            <a:fillRect/>
          </a:stretch>
        </p:blipFill>
        <p:spPr bwMode="auto">
          <a:xfrm>
            <a:off x="4716463" y="5443538"/>
            <a:ext cx="1362075" cy="1414462"/>
          </a:xfrm>
          <a:prstGeom prst="rect">
            <a:avLst/>
          </a:prstGeom>
          <a:noFill/>
        </p:spPr>
      </p:pic>
      <p:pic>
        <p:nvPicPr>
          <p:cNvPr id="44039" name="Picture 7" descr="pe01845_[1]"/>
          <p:cNvPicPr>
            <a:picLocks noChangeAspect="1" noChangeArrowheads="1"/>
          </p:cNvPicPr>
          <p:nvPr/>
        </p:nvPicPr>
        <p:blipFill>
          <a:blip r:embed="rId5" cstate="print"/>
          <a:srcRect/>
          <a:stretch>
            <a:fillRect/>
          </a:stretch>
        </p:blipFill>
        <p:spPr bwMode="auto">
          <a:xfrm>
            <a:off x="7524750" y="5013325"/>
            <a:ext cx="1079500" cy="1584325"/>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zh-TW" sz="3200">
                <a:ea typeface="新細明體" pitchFamily="18" charset="-120"/>
              </a:rPr>
              <a:t>Biographical Characteristics--Tenure</a:t>
            </a:r>
          </a:p>
        </p:txBody>
      </p:sp>
      <p:sp>
        <p:nvSpPr>
          <p:cNvPr id="46083" name="Rectangle 3"/>
          <p:cNvSpPr>
            <a:spLocks noGrp="1" noChangeArrowheads="1"/>
          </p:cNvSpPr>
          <p:nvPr>
            <p:ph type="body" idx="1"/>
          </p:nvPr>
        </p:nvSpPr>
        <p:spPr/>
        <p:txBody>
          <a:bodyPr/>
          <a:lstStyle/>
          <a:p>
            <a:r>
              <a:rPr lang="en-US" altLang="zh-TW">
                <a:ea typeface="新細明體" pitchFamily="18" charset="-120"/>
              </a:rPr>
              <a:t>Seniority negatively related to absence.</a:t>
            </a:r>
          </a:p>
          <a:p>
            <a:r>
              <a:rPr lang="en-US" altLang="zh-TW">
                <a:ea typeface="新細明體" pitchFamily="18" charset="-120"/>
              </a:rPr>
              <a:t>Seniority negatively related to turnover.</a:t>
            </a:r>
          </a:p>
          <a:p>
            <a:r>
              <a:rPr lang="en-US" altLang="zh-TW">
                <a:ea typeface="新細明體" pitchFamily="18" charset="-120"/>
              </a:rPr>
              <a:t>Tenure on one’s previous job is a powerful predictor of the one’s future turnover.</a:t>
            </a:r>
          </a:p>
          <a:p>
            <a:r>
              <a:rPr lang="en-US" altLang="zh-TW">
                <a:ea typeface="新細明體" pitchFamily="18" charset="-120"/>
              </a:rPr>
              <a:t>Tenure positively related to satisfaction.</a:t>
            </a:r>
          </a:p>
        </p:txBody>
      </p:sp>
      <p:pic>
        <p:nvPicPr>
          <p:cNvPr id="46084" name="Picture 4" descr="bd07179_[1]"/>
          <p:cNvPicPr>
            <a:picLocks noChangeAspect="1" noChangeArrowheads="1"/>
          </p:cNvPicPr>
          <p:nvPr/>
        </p:nvPicPr>
        <p:blipFill>
          <a:blip r:embed="rId3" cstate="print"/>
          <a:srcRect/>
          <a:stretch>
            <a:fillRect/>
          </a:stretch>
        </p:blipFill>
        <p:spPr bwMode="auto">
          <a:xfrm>
            <a:off x="3492500" y="4868863"/>
            <a:ext cx="2376488" cy="17065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08FF459-2D5C-4D7E-81BF-0FA3508457F0}" type="slidenum">
              <a:rPr lang="zh-TW" altLang="en-US"/>
              <a:pPr/>
              <a:t>6</a:t>
            </a:fld>
            <a:endParaRPr lang="en-US" altLang="zh-TW"/>
          </a:p>
        </p:txBody>
      </p:sp>
      <p:sp>
        <p:nvSpPr>
          <p:cNvPr id="416770" name="Rectangle 2"/>
          <p:cNvSpPr>
            <a:spLocks noGrp="1" noChangeArrowheads="1"/>
          </p:cNvSpPr>
          <p:nvPr>
            <p:ph type="title"/>
          </p:nvPr>
        </p:nvSpPr>
        <p:spPr>
          <a:noFill/>
          <a:ln/>
        </p:spPr>
        <p:txBody>
          <a:bodyPr/>
          <a:lstStyle/>
          <a:p>
            <a:r>
              <a:rPr kumimoji="0" lang="en-US" altLang="zh-TW" b="1"/>
              <a:t>Personality Types in MBTI</a:t>
            </a:r>
            <a:endParaRPr kumimoji="0" lang="zh-TW" altLang="en-US" b="1"/>
          </a:p>
        </p:txBody>
      </p:sp>
      <p:sp>
        <p:nvSpPr>
          <p:cNvPr id="416772" name="Text Box 4"/>
          <p:cNvSpPr txBox="1">
            <a:spLocks noChangeArrowheads="1"/>
          </p:cNvSpPr>
          <p:nvPr>
            <p:ph type="body" idx="1"/>
          </p:nvPr>
        </p:nvSpPr>
        <p:spPr>
          <a:noFill/>
          <a:ln/>
        </p:spPr>
        <p:txBody>
          <a:bodyPr/>
          <a:lstStyle/>
          <a:p>
            <a:pPr>
              <a:lnSpc>
                <a:spcPct val="90000"/>
              </a:lnSpc>
            </a:pPr>
            <a:r>
              <a:rPr lang="en-US" altLang="zh-TW"/>
              <a:t>Extroverted(</a:t>
            </a:r>
            <a:r>
              <a:rPr lang="zh-TW" altLang="en-US"/>
              <a:t>外向的</a:t>
            </a:r>
            <a:r>
              <a:rPr lang="en-US" altLang="zh-TW"/>
              <a:t>) vs. Introverted (E or I)</a:t>
            </a:r>
          </a:p>
          <a:p>
            <a:pPr>
              <a:lnSpc>
                <a:spcPct val="90000"/>
              </a:lnSpc>
            </a:pPr>
            <a:r>
              <a:rPr lang="en-US" altLang="zh-TW"/>
              <a:t>Sensing vs. Intuitive (S or N)</a:t>
            </a:r>
          </a:p>
          <a:p>
            <a:pPr>
              <a:lnSpc>
                <a:spcPct val="90000"/>
              </a:lnSpc>
            </a:pPr>
            <a:r>
              <a:rPr lang="en-US" altLang="zh-TW"/>
              <a:t>Thinking vs. Feeling (T or F)</a:t>
            </a:r>
          </a:p>
          <a:p>
            <a:pPr>
              <a:lnSpc>
                <a:spcPct val="90000"/>
              </a:lnSpc>
            </a:pPr>
            <a:r>
              <a:rPr lang="en-US" altLang="zh-TW"/>
              <a:t>Judging vs. Perceiving (P or J)</a:t>
            </a:r>
          </a:p>
          <a:p>
            <a:pPr>
              <a:lnSpc>
                <a:spcPct val="90000"/>
              </a:lnSpc>
            </a:pPr>
            <a:r>
              <a:rPr kumimoji="0" lang="en-US" altLang="zh-TW"/>
              <a:t>binary</a:t>
            </a:r>
          </a:p>
          <a:p>
            <a:pPr>
              <a:lnSpc>
                <a:spcPct val="90000"/>
              </a:lnSpc>
            </a:pPr>
            <a:r>
              <a:rPr lang="en-US" altLang="zh-TW"/>
              <a:t>Score is a combination of all four (e.g., ENTJ)</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16772"/>
                                        </p:tgtEl>
                                        <p:attrNameLst>
                                          <p:attrName>style.visibility</p:attrName>
                                        </p:attrNameLst>
                                      </p:cBhvr>
                                      <p:to>
                                        <p:strVal val="visible"/>
                                      </p:to>
                                    </p:set>
                                    <p:animEffect transition="in" filter="box(in)">
                                      <p:cBhvr>
                                        <p:cTn id="7" dur="500"/>
                                        <p:tgtEl>
                                          <p:spTgt spid="416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5" name="Rectangle 17"/>
          <p:cNvSpPr>
            <a:spLocks noChangeArrowheads="1"/>
          </p:cNvSpPr>
          <p:nvPr/>
        </p:nvSpPr>
        <p:spPr bwMode="auto">
          <a:xfrm>
            <a:off x="323850" y="4221163"/>
            <a:ext cx="8569325" cy="2636837"/>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8130" name="Rectangle 2"/>
          <p:cNvSpPr>
            <a:spLocks noGrp="1" noChangeArrowheads="1"/>
          </p:cNvSpPr>
          <p:nvPr>
            <p:ph type="title"/>
          </p:nvPr>
        </p:nvSpPr>
        <p:spPr/>
        <p:txBody>
          <a:bodyPr/>
          <a:lstStyle/>
          <a:p>
            <a:r>
              <a:rPr lang="en-US" altLang="zh-TW" sz="3200">
                <a:ea typeface="新細明體" pitchFamily="18" charset="-120"/>
              </a:rPr>
              <a:t>Learning &amp; Theories of learning </a:t>
            </a:r>
          </a:p>
        </p:txBody>
      </p:sp>
      <p:sp>
        <p:nvSpPr>
          <p:cNvPr id="48131" name="Rectangle 3"/>
          <p:cNvSpPr>
            <a:spLocks noGrp="1" noChangeArrowheads="1"/>
          </p:cNvSpPr>
          <p:nvPr>
            <p:ph type="body" idx="1"/>
          </p:nvPr>
        </p:nvSpPr>
        <p:spPr>
          <a:xfrm>
            <a:off x="539750" y="1484313"/>
            <a:ext cx="8305800" cy="2952750"/>
          </a:xfrm>
        </p:spPr>
        <p:txBody>
          <a:bodyPr/>
          <a:lstStyle/>
          <a:p>
            <a:pPr>
              <a:lnSpc>
                <a:spcPct val="80000"/>
              </a:lnSpc>
            </a:pPr>
            <a:r>
              <a:rPr lang="en-US" altLang="zh-TW" sz="2400">
                <a:ea typeface="新細明體" pitchFamily="18" charset="-120"/>
              </a:rPr>
              <a:t>Definition of learning</a:t>
            </a:r>
          </a:p>
          <a:p>
            <a:pPr lvl="1">
              <a:lnSpc>
                <a:spcPct val="80000"/>
              </a:lnSpc>
            </a:pPr>
            <a:r>
              <a:rPr lang="en-US" altLang="zh-TW" sz="2000">
                <a:ea typeface="新細明體" pitchFamily="18" charset="-120"/>
              </a:rPr>
              <a:t>Any relatively permanent change in behavior that occurs as a result of experience.</a:t>
            </a:r>
          </a:p>
          <a:p>
            <a:pPr lvl="1">
              <a:lnSpc>
                <a:spcPct val="80000"/>
              </a:lnSpc>
              <a:buFontTx/>
              <a:buNone/>
            </a:pPr>
            <a:endParaRPr lang="en-US" altLang="zh-TW" sz="2000">
              <a:ea typeface="新細明體" pitchFamily="18" charset="-120"/>
            </a:endParaRPr>
          </a:p>
          <a:p>
            <a:pPr>
              <a:lnSpc>
                <a:spcPct val="80000"/>
              </a:lnSpc>
            </a:pPr>
            <a:r>
              <a:rPr lang="en-US" altLang="zh-TW" sz="2400">
                <a:ea typeface="新細明體" pitchFamily="18" charset="-120"/>
              </a:rPr>
              <a:t>Theories of learning</a:t>
            </a:r>
          </a:p>
          <a:p>
            <a:pPr>
              <a:lnSpc>
                <a:spcPct val="80000"/>
              </a:lnSpc>
            </a:pPr>
            <a:r>
              <a:rPr lang="en-US" altLang="zh-TW" sz="2400" b="1">
                <a:solidFill>
                  <a:srgbClr val="993300"/>
                </a:solidFill>
                <a:ea typeface="新細明體" pitchFamily="18" charset="-120"/>
              </a:rPr>
              <a:t>Classical Conditioning</a:t>
            </a:r>
            <a:r>
              <a:rPr lang="en-US" altLang="zh-TW" sz="2400">
                <a:ea typeface="新細明體" pitchFamily="18" charset="-120"/>
              </a:rPr>
              <a:t>: 1990s by Ivan Pavlov</a:t>
            </a:r>
          </a:p>
          <a:p>
            <a:pPr lvl="1">
              <a:lnSpc>
                <a:spcPct val="80000"/>
              </a:lnSpc>
            </a:pPr>
            <a:r>
              <a:rPr lang="en-US" altLang="zh-TW" sz="2000" b="1" i="1">
                <a:ea typeface="新細明體" pitchFamily="18" charset="-120"/>
              </a:rPr>
              <a:t>A type of conditioning in which an individual responds to some stimulus that would not ordinarily produce such a response.</a:t>
            </a:r>
          </a:p>
        </p:txBody>
      </p:sp>
      <p:pic>
        <p:nvPicPr>
          <p:cNvPr id="48132" name="Picture 4" descr="j0112610[1]"/>
          <p:cNvPicPr>
            <a:picLocks noChangeAspect="1" noChangeArrowheads="1"/>
          </p:cNvPicPr>
          <p:nvPr/>
        </p:nvPicPr>
        <p:blipFill>
          <a:blip r:embed="rId3" cstate="print"/>
          <a:srcRect/>
          <a:stretch>
            <a:fillRect/>
          </a:stretch>
        </p:blipFill>
        <p:spPr bwMode="auto">
          <a:xfrm>
            <a:off x="1692275" y="4456113"/>
            <a:ext cx="1366838" cy="873125"/>
          </a:xfrm>
          <a:prstGeom prst="rect">
            <a:avLst/>
          </a:prstGeom>
          <a:noFill/>
        </p:spPr>
      </p:pic>
      <p:pic>
        <p:nvPicPr>
          <p:cNvPr id="48133" name="Picture 5" descr="j0395368[1]"/>
          <p:cNvPicPr>
            <a:picLocks noChangeAspect="1" noChangeArrowheads="1"/>
          </p:cNvPicPr>
          <p:nvPr/>
        </p:nvPicPr>
        <p:blipFill>
          <a:blip r:embed="rId4" cstate="print"/>
          <a:srcRect/>
          <a:stretch>
            <a:fillRect/>
          </a:stretch>
        </p:blipFill>
        <p:spPr bwMode="auto">
          <a:xfrm>
            <a:off x="4140200" y="4365625"/>
            <a:ext cx="868363" cy="933450"/>
          </a:xfrm>
          <a:prstGeom prst="rect">
            <a:avLst/>
          </a:prstGeom>
          <a:noFill/>
        </p:spPr>
      </p:pic>
      <p:pic>
        <p:nvPicPr>
          <p:cNvPr id="48134" name="Picture 6" descr="j0233777[1]"/>
          <p:cNvPicPr>
            <a:picLocks noChangeAspect="1" noChangeArrowheads="1"/>
          </p:cNvPicPr>
          <p:nvPr/>
        </p:nvPicPr>
        <p:blipFill>
          <a:blip r:embed="rId5" cstate="print"/>
          <a:srcRect/>
          <a:stretch>
            <a:fillRect/>
          </a:stretch>
        </p:blipFill>
        <p:spPr bwMode="auto">
          <a:xfrm>
            <a:off x="6804025" y="4292600"/>
            <a:ext cx="741363" cy="962025"/>
          </a:xfrm>
          <a:prstGeom prst="rect">
            <a:avLst/>
          </a:prstGeom>
          <a:noFill/>
        </p:spPr>
      </p:pic>
      <p:sp>
        <p:nvSpPr>
          <p:cNvPr id="48135" name="Text Box 7"/>
          <p:cNvSpPr txBox="1">
            <a:spLocks noChangeArrowheads="1"/>
          </p:cNvSpPr>
          <p:nvPr/>
        </p:nvSpPr>
        <p:spPr bwMode="auto">
          <a:xfrm>
            <a:off x="971550" y="5319713"/>
            <a:ext cx="2546350" cy="366712"/>
          </a:xfrm>
          <a:prstGeom prst="rect">
            <a:avLst/>
          </a:prstGeom>
          <a:noFill/>
          <a:ln w="12700" cap="sq">
            <a:noFill/>
            <a:miter lim="800000"/>
            <a:headEnd type="none" w="sm" len="sm"/>
            <a:tailEnd type="none" w="sm" len="sm"/>
          </a:ln>
          <a:effectLst/>
        </p:spPr>
        <p:txBody>
          <a:bodyPr wrap="none">
            <a:spAutoFit/>
          </a:bodyPr>
          <a:lstStyle/>
          <a:p>
            <a:r>
              <a:rPr lang="en-US" altLang="zh-TW"/>
              <a:t>Unconditioned stimulus</a:t>
            </a:r>
          </a:p>
        </p:txBody>
      </p:sp>
      <p:sp>
        <p:nvSpPr>
          <p:cNvPr id="48136" name="Text Box 8"/>
          <p:cNvSpPr txBox="1">
            <a:spLocks noChangeArrowheads="1"/>
          </p:cNvSpPr>
          <p:nvPr/>
        </p:nvSpPr>
        <p:spPr bwMode="auto">
          <a:xfrm>
            <a:off x="6084888" y="5157788"/>
            <a:ext cx="2254250" cy="366712"/>
          </a:xfrm>
          <a:prstGeom prst="rect">
            <a:avLst/>
          </a:prstGeom>
          <a:noFill/>
          <a:ln w="12700" cap="sq">
            <a:noFill/>
            <a:miter lim="800000"/>
            <a:headEnd type="none" w="sm" len="sm"/>
            <a:tailEnd type="none" w="sm" len="sm"/>
          </a:ln>
          <a:effectLst/>
        </p:spPr>
        <p:txBody>
          <a:bodyPr wrap="none">
            <a:spAutoFit/>
          </a:bodyPr>
          <a:lstStyle/>
          <a:p>
            <a:r>
              <a:rPr lang="en-US" altLang="zh-TW"/>
              <a:t>conditioned stimulus</a:t>
            </a:r>
          </a:p>
        </p:txBody>
      </p:sp>
      <p:sp>
        <p:nvSpPr>
          <p:cNvPr id="48137" name="Text Box 9"/>
          <p:cNvSpPr txBox="1">
            <a:spLocks noChangeArrowheads="1"/>
          </p:cNvSpPr>
          <p:nvPr/>
        </p:nvSpPr>
        <p:spPr bwMode="auto">
          <a:xfrm>
            <a:off x="4284663" y="5157788"/>
            <a:ext cx="768350" cy="366712"/>
          </a:xfrm>
          <a:prstGeom prst="rect">
            <a:avLst/>
          </a:prstGeom>
          <a:noFill/>
          <a:ln w="12700" cap="sq">
            <a:noFill/>
            <a:miter lim="800000"/>
            <a:headEnd type="none" w="sm" len="sm"/>
            <a:tailEnd type="none" w="sm" len="sm"/>
          </a:ln>
          <a:effectLst/>
        </p:spPr>
        <p:txBody>
          <a:bodyPr wrap="none">
            <a:spAutoFit/>
          </a:bodyPr>
          <a:lstStyle/>
          <a:p>
            <a:r>
              <a:rPr lang="en-US" altLang="zh-TW"/>
              <a:t>saliva</a:t>
            </a:r>
          </a:p>
        </p:txBody>
      </p:sp>
      <p:pic>
        <p:nvPicPr>
          <p:cNvPr id="48138" name="Picture 10" descr="j0389194[1]"/>
          <p:cNvPicPr>
            <a:picLocks noChangeAspect="1" noChangeArrowheads="1"/>
          </p:cNvPicPr>
          <p:nvPr/>
        </p:nvPicPr>
        <p:blipFill>
          <a:blip r:embed="rId6" cstate="print"/>
          <a:srcRect/>
          <a:stretch>
            <a:fillRect/>
          </a:stretch>
        </p:blipFill>
        <p:spPr bwMode="auto">
          <a:xfrm>
            <a:off x="4284663" y="5516563"/>
            <a:ext cx="749300" cy="1008062"/>
          </a:xfrm>
          <a:prstGeom prst="rect">
            <a:avLst/>
          </a:prstGeom>
          <a:noFill/>
        </p:spPr>
      </p:pic>
      <p:sp>
        <p:nvSpPr>
          <p:cNvPr id="48139" name="Text Box 11"/>
          <p:cNvSpPr txBox="1">
            <a:spLocks noChangeArrowheads="1"/>
          </p:cNvSpPr>
          <p:nvPr/>
        </p:nvSpPr>
        <p:spPr bwMode="auto">
          <a:xfrm>
            <a:off x="4356100" y="6491288"/>
            <a:ext cx="844550" cy="366712"/>
          </a:xfrm>
          <a:prstGeom prst="rect">
            <a:avLst/>
          </a:prstGeom>
          <a:noFill/>
          <a:ln w="12700" cap="sq">
            <a:noFill/>
            <a:miter lim="800000"/>
            <a:headEnd type="none" w="sm" len="sm"/>
            <a:tailEnd type="none" w="sm" len="sm"/>
          </a:ln>
          <a:effectLst/>
        </p:spPr>
        <p:txBody>
          <a:bodyPr wrap="none">
            <a:spAutoFit/>
          </a:bodyPr>
          <a:lstStyle/>
          <a:p>
            <a:r>
              <a:rPr lang="en-US" altLang="zh-TW"/>
              <a:t>Happy</a:t>
            </a:r>
          </a:p>
        </p:txBody>
      </p:sp>
      <p:pic>
        <p:nvPicPr>
          <p:cNvPr id="48141" name="Picture 13" descr="j0232103[1]"/>
          <p:cNvPicPr>
            <a:picLocks noChangeAspect="1" noChangeArrowheads="1"/>
          </p:cNvPicPr>
          <p:nvPr/>
        </p:nvPicPr>
        <p:blipFill>
          <a:blip r:embed="rId7" cstate="print"/>
          <a:srcRect/>
          <a:stretch>
            <a:fillRect/>
          </a:stretch>
        </p:blipFill>
        <p:spPr bwMode="auto">
          <a:xfrm>
            <a:off x="1692275" y="5745163"/>
            <a:ext cx="1079500" cy="1068387"/>
          </a:xfrm>
          <a:prstGeom prst="rect">
            <a:avLst/>
          </a:prstGeom>
          <a:noFill/>
        </p:spPr>
      </p:pic>
      <p:pic>
        <p:nvPicPr>
          <p:cNvPr id="48142" name="Picture 14" descr="j0394548[1]"/>
          <p:cNvPicPr>
            <a:picLocks noChangeAspect="1" noChangeArrowheads="1"/>
          </p:cNvPicPr>
          <p:nvPr/>
        </p:nvPicPr>
        <p:blipFill>
          <a:blip r:embed="rId8" cstate="print"/>
          <a:srcRect/>
          <a:stretch>
            <a:fillRect/>
          </a:stretch>
        </p:blipFill>
        <p:spPr bwMode="auto">
          <a:xfrm>
            <a:off x="6877050" y="5438775"/>
            <a:ext cx="708025" cy="1335088"/>
          </a:xfrm>
          <a:prstGeom prst="rect">
            <a:avLst/>
          </a:prstGeom>
          <a:noFill/>
        </p:spPr>
      </p:pic>
      <p:pic>
        <p:nvPicPr>
          <p:cNvPr id="48143" name="Picture 15" descr="j0203004[1]"/>
          <p:cNvPicPr>
            <a:picLocks noChangeAspect="1" noChangeArrowheads="1"/>
          </p:cNvPicPr>
          <p:nvPr/>
        </p:nvPicPr>
        <p:blipFill>
          <a:blip r:embed="rId9" cstate="print"/>
          <a:srcRect/>
          <a:stretch>
            <a:fillRect/>
          </a:stretch>
        </p:blipFill>
        <p:spPr bwMode="auto">
          <a:xfrm>
            <a:off x="7524750" y="5510213"/>
            <a:ext cx="639763" cy="787400"/>
          </a:xfrm>
          <a:prstGeom prst="rect">
            <a:avLst/>
          </a:prstGeom>
          <a:noFill/>
        </p:spPr>
      </p:pic>
      <p:sp>
        <p:nvSpPr>
          <p:cNvPr id="48146" name="Text Box 18"/>
          <p:cNvSpPr txBox="1">
            <a:spLocks noChangeArrowheads="1"/>
          </p:cNvSpPr>
          <p:nvPr/>
        </p:nvSpPr>
        <p:spPr bwMode="auto">
          <a:xfrm>
            <a:off x="323850" y="4292600"/>
            <a:ext cx="1708150" cy="339725"/>
          </a:xfrm>
          <a:prstGeom prst="rect">
            <a:avLst/>
          </a:prstGeom>
          <a:noFill/>
          <a:ln w="12700" cap="sq">
            <a:noFill/>
            <a:miter lim="800000"/>
            <a:headEnd type="none" w="sm" len="sm"/>
            <a:tailEnd type="none" w="sm" len="sm"/>
          </a:ln>
          <a:effectLst/>
        </p:spPr>
        <p:txBody>
          <a:bodyPr wrap="none">
            <a:spAutoFit/>
          </a:bodyPr>
          <a:lstStyle/>
          <a:p>
            <a:pPr eaLnBrk="1" hangingPunct="1">
              <a:lnSpc>
                <a:spcPct val="90000"/>
              </a:lnSpc>
              <a:spcBef>
                <a:spcPct val="50000"/>
              </a:spcBef>
            </a:pPr>
            <a:r>
              <a:rPr lang="en-US" altLang="zh-TW" b="1">
                <a:solidFill>
                  <a:srgbClr val="FF0000"/>
                </a:solidFill>
              </a:rPr>
              <a:t>Key Concepts</a:t>
            </a:r>
            <a:endParaRPr lang="en-US" altLang="zh-TW"/>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zh-TW">
                <a:ea typeface="新細明體" pitchFamily="18" charset="-120"/>
              </a:rPr>
              <a:t>Theories of learning</a:t>
            </a:r>
          </a:p>
        </p:txBody>
      </p:sp>
      <p:sp>
        <p:nvSpPr>
          <p:cNvPr id="50179" name="Rectangle 3"/>
          <p:cNvSpPr>
            <a:spLocks noGrp="1" noChangeArrowheads="1"/>
          </p:cNvSpPr>
          <p:nvPr>
            <p:ph type="body" idx="1"/>
          </p:nvPr>
        </p:nvSpPr>
        <p:spPr>
          <a:xfrm>
            <a:off x="395288" y="1628775"/>
            <a:ext cx="7524750" cy="2376488"/>
          </a:xfrm>
        </p:spPr>
        <p:txBody>
          <a:bodyPr/>
          <a:lstStyle/>
          <a:p>
            <a:pPr>
              <a:lnSpc>
                <a:spcPct val="90000"/>
              </a:lnSpc>
            </a:pPr>
            <a:r>
              <a:rPr lang="en-US" altLang="zh-TW" sz="2800">
                <a:solidFill>
                  <a:srgbClr val="993300"/>
                </a:solidFill>
                <a:ea typeface="新細明體" pitchFamily="18" charset="-120"/>
              </a:rPr>
              <a:t>Operant conditioning </a:t>
            </a:r>
          </a:p>
          <a:p>
            <a:pPr lvl="1">
              <a:lnSpc>
                <a:spcPct val="90000"/>
              </a:lnSpc>
            </a:pPr>
            <a:r>
              <a:rPr lang="en-US" altLang="zh-TW" sz="2400">
                <a:ea typeface="新細明體" pitchFamily="18" charset="-120"/>
              </a:rPr>
              <a:t>by psychologist B.F. Skinner (behaviorism)</a:t>
            </a:r>
          </a:p>
          <a:p>
            <a:pPr lvl="1">
              <a:lnSpc>
                <a:spcPct val="90000"/>
              </a:lnSpc>
            </a:pPr>
            <a:r>
              <a:rPr lang="en-US" altLang="zh-TW" sz="2400" b="1" i="1">
                <a:ea typeface="新細明體" pitchFamily="18" charset="-120"/>
              </a:rPr>
              <a:t>A type conditioning in which desired voluntary behavior leads to a reward or prevents a punishment.</a:t>
            </a:r>
          </a:p>
          <a:p>
            <a:pPr lvl="1">
              <a:lnSpc>
                <a:spcPct val="90000"/>
              </a:lnSpc>
            </a:pPr>
            <a:r>
              <a:rPr lang="en-US" altLang="zh-TW" sz="2400">
                <a:ea typeface="新細明體" pitchFamily="18" charset="-120"/>
              </a:rPr>
              <a:t>better explain voluntary behaviors</a:t>
            </a:r>
          </a:p>
        </p:txBody>
      </p:sp>
      <p:pic>
        <p:nvPicPr>
          <p:cNvPr id="50180" name="Picture 4" descr="Audience"/>
          <p:cNvPicPr>
            <a:picLocks noChangeAspect="1" noChangeArrowheads="1"/>
          </p:cNvPicPr>
          <p:nvPr/>
        </p:nvPicPr>
        <p:blipFill>
          <a:blip r:embed="rId3" cstate="print"/>
          <a:srcRect/>
          <a:stretch>
            <a:fillRect/>
          </a:stretch>
        </p:blipFill>
        <p:spPr bwMode="auto">
          <a:xfrm>
            <a:off x="7645400" y="1341438"/>
            <a:ext cx="1498600" cy="2060575"/>
          </a:xfrm>
          <a:prstGeom prst="rect">
            <a:avLst/>
          </a:prstGeom>
          <a:noFill/>
          <a:ln w="9525">
            <a:noFill/>
            <a:miter lim="800000"/>
            <a:headEnd/>
            <a:tailEnd/>
          </a:ln>
          <a:effectLst/>
        </p:spPr>
      </p:pic>
      <p:sp>
        <p:nvSpPr>
          <p:cNvPr id="50181" name="Text Box 5"/>
          <p:cNvSpPr txBox="1">
            <a:spLocks noChangeArrowheads="1"/>
          </p:cNvSpPr>
          <p:nvPr/>
        </p:nvSpPr>
        <p:spPr bwMode="blackWhite">
          <a:xfrm>
            <a:off x="827088" y="4005263"/>
            <a:ext cx="7848600" cy="2492375"/>
          </a:xfrm>
          <a:prstGeom prst="rect">
            <a:avLst/>
          </a:prstGeom>
          <a:solidFill>
            <a:srgbClr val="FFCC99">
              <a:alpha val="80000"/>
            </a:srgbClr>
          </a:solidFill>
          <a:ln w="12700">
            <a:solidFill>
              <a:schemeClr val="tx1"/>
            </a:solidFill>
            <a:miter lim="800000"/>
            <a:headEnd/>
            <a:tailEnd/>
          </a:ln>
          <a:effectLst>
            <a:outerShdw dist="135003" dir="2471156" algn="ctr" rotWithShape="0">
              <a:srgbClr val="DDDDDD"/>
            </a:outerShdw>
          </a:effectLst>
        </p:spPr>
        <p:txBody>
          <a:bodyPr anchor="ctr"/>
          <a:lstStyle/>
          <a:p>
            <a:pPr marL="284163" indent="-173038" eaLnBrk="1" hangingPunct="1">
              <a:lnSpc>
                <a:spcPct val="90000"/>
              </a:lnSpc>
              <a:spcBef>
                <a:spcPct val="50000"/>
              </a:spcBef>
            </a:pPr>
            <a:r>
              <a:rPr lang="en-US" altLang="zh-TW" sz="2400" b="1">
                <a:solidFill>
                  <a:srgbClr val="993300"/>
                </a:solidFill>
              </a:rPr>
              <a:t>Key Concepts</a:t>
            </a:r>
          </a:p>
          <a:p>
            <a:pPr marL="284163" indent="-173038" eaLnBrk="1" hangingPunct="1">
              <a:lnSpc>
                <a:spcPct val="90000"/>
              </a:lnSpc>
              <a:spcBef>
                <a:spcPct val="50000"/>
              </a:spcBef>
              <a:buFontTx/>
              <a:buChar char="•"/>
            </a:pPr>
            <a:r>
              <a:rPr lang="en-US" altLang="zh-TW" sz="2400" b="1">
                <a:solidFill>
                  <a:srgbClr val="000000"/>
                </a:solidFill>
              </a:rPr>
              <a:t>People will most likely engage in desired behavior if they are positively reinforced for doing so</a:t>
            </a:r>
          </a:p>
          <a:p>
            <a:pPr marL="284163" indent="-173038" eaLnBrk="1" hangingPunct="1">
              <a:lnSpc>
                <a:spcPct val="90000"/>
              </a:lnSpc>
              <a:spcBef>
                <a:spcPct val="50000"/>
              </a:spcBef>
              <a:buFontTx/>
              <a:buChar char="•"/>
            </a:pPr>
            <a:r>
              <a:rPr lang="en-US" altLang="zh-TW" sz="2400" b="1">
                <a:solidFill>
                  <a:srgbClr val="000000"/>
                </a:solidFill>
              </a:rPr>
              <a:t>Rewards  are most effective if they immediately  follow the desired response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box(in)">
                                      <p:cBhvr>
                                        <p:cTn id="7"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zh-TW">
                <a:ea typeface="新細明體" pitchFamily="18" charset="-120"/>
              </a:rPr>
              <a:t>Theories of learning</a:t>
            </a:r>
          </a:p>
        </p:txBody>
      </p:sp>
      <p:sp>
        <p:nvSpPr>
          <p:cNvPr id="52227" name="Rectangle 3"/>
          <p:cNvSpPr>
            <a:spLocks noGrp="1" noChangeArrowheads="1"/>
          </p:cNvSpPr>
          <p:nvPr>
            <p:ph type="body" idx="1"/>
          </p:nvPr>
        </p:nvSpPr>
        <p:spPr>
          <a:xfrm>
            <a:off x="838200" y="1700213"/>
            <a:ext cx="8305800" cy="1389062"/>
          </a:xfrm>
        </p:spPr>
        <p:txBody>
          <a:bodyPr/>
          <a:lstStyle/>
          <a:p>
            <a:pPr>
              <a:lnSpc>
                <a:spcPct val="90000"/>
              </a:lnSpc>
            </a:pPr>
            <a:r>
              <a:rPr lang="en-US" altLang="zh-TW">
                <a:solidFill>
                  <a:srgbClr val="993300"/>
                </a:solidFill>
                <a:ea typeface="新細明體" pitchFamily="18" charset="-120"/>
              </a:rPr>
              <a:t>Social learning</a:t>
            </a:r>
          </a:p>
          <a:p>
            <a:pPr lvl="1">
              <a:lnSpc>
                <a:spcPct val="90000"/>
              </a:lnSpc>
            </a:pPr>
            <a:r>
              <a:rPr lang="en-US" altLang="zh-TW" b="1" i="1">
                <a:ea typeface="新細明體" pitchFamily="18" charset="-120"/>
              </a:rPr>
              <a:t>The view that people can learn through observation and direct experience</a:t>
            </a:r>
            <a:endParaRPr lang="en-US" altLang="zh-TW">
              <a:ea typeface="新細明體" pitchFamily="18" charset="-120"/>
            </a:endParaRPr>
          </a:p>
        </p:txBody>
      </p:sp>
      <p:sp>
        <p:nvSpPr>
          <p:cNvPr id="52229" name="Text Box 5"/>
          <p:cNvSpPr txBox="1">
            <a:spLocks noChangeArrowheads="1"/>
          </p:cNvSpPr>
          <p:nvPr/>
        </p:nvSpPr>
        <p:spPr bwMode="blackWhite">
          <a:xfrm>
            <a:off x="827088" y="3284538"/>
            <a:ext cx="7848600" cy="3429000"/>
          </a:xfrm>
          <a:prstGeom prst="rect">
            <a:avLst/>
          </a:prstGeom>
          <a:solidFill>
            <a:srgbClr val="FFCC99">
              <a:alpha val="80000"/>
            </a:srgbClr>
          </a:solidFill>
          <a:ln w="12700">
            <a:solidFill>
              <a:schemeClr val="tx1"/>
            </a:solidFill>
            <a:miter lim="800000"/>
            <a:headEnd/>
            <a:tailEnd/>
          </a:ln>
          <a:effectLst>
            <a:outerShdw dist="135003" dir="2471156" algn="ctr" rotWithShape="0">
              <a:srgbClr val="DDDDDD"/>
            </a:outerShdw>
          </a:effectLst>
        </p:spPr>
        <p:txBody>
          <a:bodyPr anchor="ctr"/>
          <a:lstStyle/>
          <a:p>
            <a:pPr marL="284163" indent="-173038" eaLnBrk="1" hangingPunct="1">
              <a:lnSpc>
                <a:spcPct val="90000"/>
              </a:lnSpc>
              <a:spcBef>
                <a:spcPct val="50000"/>
              </a:spcBef>
            </a:pPr>
            <a:r>
              <a:rPr lang="en-US" altLang="zh-TW" sz="2400" b="1">
                <a:solidFill>
                  <a:srgbClr val="993300"/>
                </a:solidFill>
              </a:rPr>
              <a:t>Key Concepts</a:t>
            </a:r>
          </a:p>
          <a:p>
            <a:pPr marL="284163" indent="-173038" eaLnBrk="1" hangingPunct="1">
              <a:lnSpc>
                <a:spcPct val="90000"/>
              </a:lnSpc>
              <a:spcBef>
                <a:spcPct val="50000"/>
              </a:spcBef>
              <a:buFontTx/>
              <a:buChar char="•"/>
            </a:pPr>
            <a:r>
              <a:rPr lang="en-US" altLang="zh-TW" sz="2400" b="1">
                <a:solidFill>
                  <a:srgbClr val="000000"/>
                </a:solidFill>
              </a:rPr>
              <a:t>The influence of model</a:t>
            </a:r>
          </a:p>
          <a:p>
            <a:pPr marL="284163" indent="-173038" eaLnBrk="1" hangingPunct="1">
              <a:lnSpc>
                <a:spcPct val="90000"/>
              </a:lnSpc>
              <a:spcBef>
                <a:spcPct val="50000"/>
              </a:spcBef>
              <a:buFontTx/>
              <a:buChar char="•"/>
            </a:pPr>
            <a:r>
              <a:rPr lang="en-US" altLang="zh-TW" sz="2400" b="1">
                <a:solidFill>
                  <a:srgbClr val="000000"/>
                </a:solidFill>
              </a:rPr>
              <a:t>Four processes</a:t>
            </a:r>
          </a:p>
          <a:p>
            <a:pPr marL="571500" lvl="1" eaLnBrk="1" hangingPunct="1">
              <a:lnSpc>
                <a:spcPct val="90000"/>
              </a:lnSpc>
              <a:spcBef>
                <a:spcPct val="50000"/>
              </a:spcBef>
              <a:buFontTx/>
              <a:buChar char="•"/>
            </a:pPr>
            <a:r>
              <a:rPr lang="en-US" altLang="zh-TW" sz="2400" b="1">
                <a:solidFill>
                  <a:srgbClr val="000000"/>
                </a:solidFill>
              </a:rPr>
              <a:t>Attentional processes</a:t>
            </a:r>
          </a:p>
          <a:p>
            <a:pPr marL="571500" lvl="1" eaLnBrk="1" hangingPunct="1">
              <a:lnSpc>
                <a:spcPct val="90000"/>
              </a:lnSpc>
              <a:spcBef>
                <a:spcPct val="50000"/>
              </a:spcBef>
              <a:buFontTx/>
              <a:buChar char="•"/>
            </a:pPr>
            <a:r>
              <a:rPr lang="en-US" altLang="zh-TW" sz="2400" b="1">
                <a:solidFill>
                  <a:srgbClr val="000000"/>
                </a:solidFill>
              </a:rPr>
              <a:t>Retention processes</a:t>
            </a:r>
          </a:p>
          <a:p>
            <a:pPr marL="571500" lvl="1" eaLnBrk="1" hangingPunct="1">
              <a:lnSpc>
                <a:spcPct val="90000"/>
              </a:lnSpc>
              <a:spcBef>
                <a:spcPct val="50000"/>
              </a:spcBef>
              <a:buFontTx/>
              <a:buChar char="•"/>
            </a:pPr>
            <a:r>
              <a:rPr lang="en-US" altLang="zh-TW" sz="2400" b="1">
                <a:solidFill>
                  <a:srgbClr val="000000"/>
                </a:solidFill>
              </a:rPr>
              <a:t>Motor reproduction process</a:t>
            </a:r>
          </a:p>
          <a:p>
            <a:pPr marL="571500" lvl="1" eaLnBrk="1" hangingPunct="1">
              <a:lnSpc>
                <a:spcPct val="90000"/>
              </a:lnSpc>
              <a:spcBef>
                <a:spcPct val="50000"/>
              </a:spcBef>
              <a:buFontTx/>
              <a:buChar char="•"/>
            </a:pPr>
            <a:r>
              <a:rPr lang="en-US" altLang="zh-TW" sz="2400" b="1">
                <a:solidFill>
                  <a:srgbClr val="000000"/>
                </a:solidFill>
              </a:rPr>
              <a:t>Reinforcement processes</a:t>
            </a:r>
          </a:p>
        </p:txBody>
      </p:sp>
      <p:pic>
        <p:nvPicPr>
          <p:cNvPr id="52228" name="Picture 4" descr="j0343359[1]"/>
          <p:cNvPicPr>
            <a:picLocks noChangeAspect="1" noChangeArrowheads="1"/>
          </p:cNvPicPr>
          <p:nvPr/>
        </p:nvPicPr>
        <p:blipFill>
          <a:blip r:embed="rId3" cstate="print"/>
          <a:srcRect/>
          <a:stretch>
            <a:fillRect/>
          </a:stretch>
        </p:blipFill>
        <p:spPr bwMode="auto">
          <a:xfrm>
            <a:off x="6948488" y="3357563"/>
            <a:ext cx="1581150" cy="18716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box(in)">
                                      <p:cBhvr>
                                        <p:cTn id="7"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132138" y="549275"/>
            <a:ext cx="5249862" cy="685800"/>
          </a:xfrm>
        </p:spPr>
        <p:txBody>
          <a:bodyPr>
            <a:normAutofit fontScale="90000"/>
          </a:bodyPr>
          <a:lstStyle/>
          <a:p>
            <a:r>
              <a:rPr lang="en-US" altLang="zh-TW" b="1">
                <a:ea typeface="新細明體" pitchFamily="18" charset="-120"/>
              </a:rPr>
              <a:t>Shaping Behavior: A Managerial Tool</a:t>
            </a:r>
          </a:p>
        </p:txBody>
      </p:sp>
      <p:sp>
        <p:nvSpPr>
          <p:cNvPr id="55299" name="Text Box 3"/>
          <p:cNvSpPr txBox="1">
            <a:spLocks noChangeArrowheads="1"/>
          </p:cNvSpPr>
          <p:nvPr/>
        </p:nvSpPr>
        <p:spPr bwMode="blackWhite">
          <a:xfrm>
            <a:off x="539750" y="3455988"/>
            <a:ext cx="8135938" cy="3141662"/>
          </a:xfrm>
          <a:prstGeom prst="rect">
            <a:avLst/>
          </a:prstGeom>
          <a:solidFill>
            <a:srgbClr val="FFCC99">
              <a:alpha val="80000"/>
            </a:srgbClr>
          </a:solidFill>
          <a:ln w="12700">
            <a:solidFill>
              <a:schemeClr val="tx1"/>
            </a:solidFill>
            <a:miter lim="800000"/>
            <a:headEnd/>
            <a:tailEnd/>
          </a:ln>
          <a:effectLst>
            <a:outerShdw dist="135003" dir="2471156" algn="ctr" rotWithShape="0">
              <a:srgbClr val="DDDDDD"/>
            </a:outerShdw>
          </a:effectLst>
        </p:spPr>
        <p:txBody>
          <a:bodyPr anchor="ctr"/>
          <a:lstStyle/>
          <a:p>
            <a:pPr marL="454025" indent="-342900" eaLnBrk="1" hangingPunct="1">
              <a:lnSpc>
                <a:spcPct val="90000"/>
              </a:lnSpc>
              <a:spcBef>
                <a:spcPct val="50000"/>
              </a:spcBef>
            </a:pPr>
            <a:r>
              <a:rPr lang="en-US" altLang="zh-TW" sz="2400" b="1">
                <a:solidFill>
                  <a:srgbClr val="993300"/>
                </a:solidFill>
              </a:rPr>
              <a:t>Four Methods</a:t>
            </a:r>
          </a:p>
          <a:p>
            <a:pPr marL="454025" indent="-342900" eaLnBrk="1" hangingPunct="1">
              <a:lnSpc>
                <a:spcPct val="90000"/>
              </a:lnSpc>
              <a:spcBef>
                <a:spcPct val="50000"/>
              </a:spcBef>
              <a:buFontTx/>
              <a:buAutoNum type="arabicPeriod"/>
            </a:pPr>
            <a:r>
              <a:rPr lang="en-US" altLang="zh-TW" sz="2000" b="1">
                <a:solidFill>
                  <a:srgbClr val="CC3300"/>
                </a:solidFill>
              </a:rPr>
              <a:t>Positive reinforcement</a:t>
            </a:r>
            <a:r>
              <a:rPr lang="en-US" altLang="zh-TW" sz="2000"/>
              <a:t>: </a:t>
            </a:r>
            <a:r>
              <a:rPr lang="en-US" altLang="zh-TW" sz="2000">
                <a:solidFill>
                  <a:srgbClr val="000000"/>
                </a:solidFill>
              </a:rPr>
              <a:t>Following a response with something pleasant</a:t>
            </a:r>
          </a:p>
          <a:p>
            <a:pPr marL="454025" indent="-342900" eaLnBrk="1" hangingPunct="1">
              <a:lnSpc>
                <a:spcPct val="90000"/>
              </a:lnSpc>
              <a:spcBef>
                <a:spcPct val="50000"/>
              </a:spcBef>
              <a:buFontTx/>
              <a:buAutoNum type="arabicPeriod"/>
            </a:pPr>
            <a:r>
              <a:rPr lang="en-US" altLang="zh-TW" sz="2000" b="1">
                <a:solidFill>
                  <a:srgbClr val="CC3300"/>
                </a:solidFill>
              </a:rPr>
              <a:t>Negative reinforcement</a:t>
            </a:r>
            <a:r>
              <a:rPr lang="en-US" altLang="zh-TW" sz="2000"/>
              <a:t>: </a:t>
            </a:r>
            <a:r>
              <a:rPr lang="en-US" altLang="zh-TW" sz="2000">
                <a:solidFill>
                  <a:srgbClr val="000000"/>
                </a:solidFill>
              </a:rPr>
              <a:t>Following a response by the termination or withdrawal of something unpleasant</a:t>
            </a:r>
          </a:p>
          <a:p>
            <a:pPr marL="454025" indent="-342900" eaLnBrk="1" hangingPunct="1">
              <a:lnSpc>
                <a:spcPct val="90000"/>
              </a:lnSpc>
              <a:spcBef>
                <a:spcPct val="50000"/>
              </a:spcBef>
              <a:buFontTx/>
              <a:buAutoNum type="arabicPeriod"/>
            </a:pPr>
            <a:r>
              <a:rPr lang="en-US" altLang="zh-TW" sz="2000" b="1">
                <a:solidFill>
                  <a:srgbClr val="CC3300"/>
                </a:solidFill>
              </a:rPr>
              <a:t>Punishment</a:t>
            </a:r>
            <a:r>
              <a:rPr lang="en-US" altLang="zh-TW" sz="2000"/>
              <a:t>: </a:t>
            </a:r>
            <a:r>
              <a:rPr lang="en-US" altLang="zh-TW" sz="2000">
                <a:solidFill>
                  <a:srgbClr val="000000"/>
                </a:solidFill>
              </a:rPr>
              <a:t>Causing unpleasant condition in an attempt to eliminate an undesirable behavior</a:t>
            </a:r>
            <a:endParaRPr lang="en-US" altLang="zh-TW" sz="2000" b="1">
              <a:solidFill>
                <a:srgbClr val="000000"/>
              </a:solidFill>
            </a:endParaRPr>
          </a:p>
          <a:p>
            <a:pPr marL="454025" indent="-342900" eaLnBrk="1" hangingPunct="1">
              <a:lnSpc>
                <a:spcPct val="90000"/>
              </a:lnSpc>
              <a:spcBef>
                <a:spcPct val="50000"/>
              </a:spcBef>
              <a:buFontTx/>
              <a:buAutoNum type="arabicPeriod"/>
            </a:pPr>
            <a:r>
              <a:rPr lang="en-US" altLang="zh-TW" sz="2000" b="1">
                <a:solidFill>
                  <a:srgbClr val="CC3300"/>
                </a:solidFill>
              </a:rPr>
              <a:t> Extinction:</a:t>
            </a:r>
            <a:r>
              <a:rPr lang="en-US" altLang="zh-TW" sz="2000"/>
              <a:t> </a:t>
            </a:r>
            <a:r>
              <a:rPr lang="en-US" altLang="zh-TW" sz="2000">
                <a:solidFill>
                  <a:srgbClr val="000000"/>
                </a:solidFill>
              </a:rPr>
              <a:t>Eliminating any reinforcement that is maintaining a behavior</a:t>
            </a:r>
            <a:endParaRPr lang="en-US" altLang="zh-TW" sz="2000"/>
          </a:p>
        </p:txBody>
      </p:sp>
      <p:sp>
        <p:nvSpPr>
          <p:cNvPr id="55300" name="Text Box 4"/>
          <p:cNvSpPr txBox="1">
            <a:spLocks noChangeArrowheads="1"/>
          </p:cNvSpPr>
          <p:nvPr/>
        </p:nvSpPr>
        <p:spPr bwMode="auto">
          <a:xfrm>
            <a:off x="755650" y="1628775"/>
            <a:ext cx="7829550" cy="1587500"/>
          </a:xfrm>
          <a:prstGeom prst="rect">
            <a:avLst/>
          </a:prstGeom>
          <a:solidFill>
            <a:schemeClr val="bg1"/>
          </a:solidFill>
          <a:ln w="9525">
            <a:noFill/>
            <a:miter lim="800000"/>
            <a:headEnd/>
            <a:tailEnd/>
          </a:ln>
          <a:effectLst/>
        </p:spPr>
        <p:txBody>
          <a:bodyPr>
            <a:spAutoFit/>
          </a:bodyPr>
          <a:lstStyle/>
          <a:p>
            <a:pPr eaLnBrk="1" hangingPunct="1">
              <a:spcBef>
                <a:spcPct val="50000"/>
              </a:spcBef>
            </a:pPr>
            <a:r>
              <a:rPr lang="en-US" altLang="zh-TW" sz="2800" b="1">
                <a:solidFill>
                  <a:srgbClr val="993300"/>
                </a:solidFill>
                <a:latin typeface="Times New Roman" pitchFamily="18" charset="0"/>
              </a:rPr>
              <a:t>Shaping Behavior:</a:t>
            </a:r>
            <a:r>
              <a:rPr lang="en-US" altLang="zh-TW" sz="2800">
                <a:latin typeface="Times New Roman" pitchFamily="18" charset="0"/>
              </a:rPr>
              <a:t> </a:t>
            </a:r>
          </a:p>
          <a:p>
            <a:pPr eaLnBrk="1" hangingPunct="1">
              <a:spcBef>
                <a:spcPct val="50000"/>
              </a:spcBef>
            </a:pPr>
            <a:r>
              <a:rPr lang="en-US" altLang="zh-TW" sz="2800">
                <a:latin typeface="Times New Roman" pitchFamily="18" charset="0"/>
              </a:rPr>
              <a:t>Systematically reinforcing each successive step that moves an individual closer to desired response.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ox(in)">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zh-TW" sz="3200">
                <a:ea typeface="新細明體" pitchFamily="18" charset="-120"/>
              </a:rPr>
              <a:t>Schedules of Reinforcement</a:t>
            </a:r>
          </a:p>
        </p:txBody>
      </p:sp>
      <p:graphicFrame>
        <p:nvGraphicFramePr>
          <p:cNvPr id="59545" name="Group 153"/>
          <p:cNvGraphicFramePr>
            <a:graphicFrameLocks noGrp="1"/>
          </p:cNvGraphicFramePr>
          <p:nvPr/>
        </p:nvGraphicFramePr>
        <p:xfrm>
          <a:off x="539750" y="2924175"/>
          <a:ext cx="8281988" cy="1728788"/>
        </p:xfrm>
        <a:graphic>
          <a:graphicData uri="http://schemas.openxmlformats.org/drawingml/2006/table">
            <a:tbl>
              <a:tblPr/>
              <a:tblGrid>
                <a:gridCol w="3005138"/>
                <a:gridCol w="3692525"/>
                <a:gridCol w="1584325"/>
              </a:tblGrid>
              <a:tr h="720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FFFFFF"/>
                          </a:solidFill>
                          <a:effectLst/>
                          <a:latin typeface="Arial" charset="0"/>
                          <a:ea typeface="新細明體" pitchFamily="18" charset="-120"/>
                        </a:rPr>
                        <a:t>Nature of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FFFFFF"/>
                          </a:solidFill>
                          <a:effectLst/>
                          <a:latin typeface="Arial" charset="0"/>
                          <a:ea typeface="新細明體" pitchFamily="18" charset="-120"/>
                        </a:rPr>
                        <a:t>Reinforcement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FFFFFF"/>
                          </a:solidFill>
                          <a:effectLst/>
                          <a:latin typeface="Arial" charset="0"/>
                          <a:ea typeface="新細明體" pitchFamily="18" charset="-120"/>
                        </a:rPr>
                        <a:t>Effect 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FFFFFF"/>
                          </a:solidFill>
                          <a:effectLst/>
                          <a:latin typeface="Arial" charset="0"/>
                          <a:ea typeface="新細明體" pitchFamily="18" charset="-120"/>
                        </a:rPr>
                        <a:t>Behavior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FFFFFF"/>
                          </a:solidFill>
                          <a:effectLst/>
                          <a:latin typeface="Arial" charset="0"/>
                          <a:ea typeface="新細明體" pitchFamily="18" charset="-120"/>
                        </a:rPr>
                        <a:t>Example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r>
              <a:tr h="1008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Reward given after each desired behavior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Fact learning of new behavior but rapid extinction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charset="0"/>
                          <a:ea typeface="新細明體" pitchFamily="18" charset="-120"/>
                        </a:rPr>
                        <a:t>Compliments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9540" name="Rectangle 148"/>
          <p:cNvSpPr>
            <a:spLocks noGrp="1" noChangeArrowheads="1"/>
          </p:cNvSpPr>
          <p:nvPr>
            <p:ph type="body" idx="1"/>
          </p:nvPr>
        </p:nvSpPr>
        <p:spPr>
          <a:xfrm>
            <a:off x="395288" y="1844675"/>
            <a:ext cx="8305800" cy="1008063"/>
          </a:xfrm>
        </p:spPr>
        <p:txBody>
          <a:bodyPr/>
          <a:lstStyle/>
          <a:p>
            <a:r>
              <a:rPr lang="en-US" altLang="zh-TW" sz="2400" b="1">
                <a:solidFill>
                  <a:srgbClr val="993300"/>
                </a:solidFill>
                <a:ea typeface="新細明體" pitchFamily="18" charset="-120"/>
              </a:rPr>
              <a:t>Reinforcement Schedule: Continuous</a:t>
            </a:r>
          </a:p>
          <a:p>
            <a:pPr lvl="1"/>
            <a:r>
              <a:rPr lang="en-US" altLang="zh-TW" sz="2000" b="1">
                <a:solidFill>
                  <a:srgbClr val="993300"/>
                </a:solidFill>
                <a:ea typeface="新細明體" pitchFamily="18" charset="-120"/>
              </a:rPr>
              <a:t>For newly emitted, unstable, or low-frequency response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zh-TW" sz="3200">
                <a:ea typeface="新細明體" pitchFamily="18" charset="-120"/>
              </a:rPr>
              <a:t>Schedules of Reinforcement</a:t>
            </a:r>
          </a:p>
        </p:txBody>
      </p:sp>
      <p:graphicFrame>
        <p:nvGraphicFramePr>
          <p:cNvPr id="64557" name="Group 45"/>
          <p:cNvGraphicFramePr>
            <a:graphicFrameLocks noGrp="1"/>
          </p:cNvGraphicFramePr>
          <p:nvPr/>
        </p:nvGraphicFramePr>
        <p:xfrm>
          <a:off x="71438" y="2801938"/>
          <a:ext cx="8964612" cy="4013645"/>
        </p:xfrm>
        <a:graphic>
          <a:graphicData uri="http://schemas.openxmlformats.org/drawingml/2006/table">
            <a:tbl>
              <a:tblPr/>
              <a:tblGrid>
                <a:gridCol w="1357312"/>
                <a:gridCol w="2711450"/>
                <a:gridCol w="3455988"/>
                <a:gridCol w="1439862"/>
              </a:tblGrid>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新細明體" pitchFamily="18" charset="-120"/>
                        </a:rPr>
                        <a:t>Reinforcement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新細明體" pitchFamily="18" charset="-120"/>
                        </a:rPr>
                        <a:t>schedule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新細明體" pitchFamily="18" charset="-120"/>
                        </a:rPr>
                        <a:t>Nature of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新細明體" pitchFamily="18" charset="-120"/>
                        </a:rPr>
                        <a:t>Reinforcement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新細明體" pitchFamily="18" charset="-120"/>
                        </a:rPr>
                        <a:t>Effect 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新細明體" pitchFamily="18" charset="-120"/>
                        </a:rPr>
                        <a:t>Behavior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新細明體" pitchFamily="18" charset="-120"/>
                        </a:rPr>
                        <a:t>Example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r>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charset="0"/>
                          <a:ea typeface="新細明體" pitchFamily="18" charset="-120"/>
                        </a:rPr>
                        <a:t>Fixed-interval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FE3A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charset="0"/>
                          <a:ea typeface="新細明體" pitchFamily="18" charset="-120"/>
                        </a:rPr>
                        <a:t>Reward given at fixed time intervals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charset="0"/>
                          <a:ea typeface="新細明體" pitchFamily="18" charset="-120"/>
                        </a:rPr>
                        <a:t>Average &amp; irregular performance with rapid extinction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Arial" charset="0"/>
                          <a:ea typeface="新細明體" pitchFamily="18" charset="-120"/>
                        </a:rPr>
                        <a:t>Weekly paychecks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charset="0"/>
                          <a:ea typeface="新細明體" pitchFamily="18" charset="-120"/>
                        </a:rPr>
                        <a:t>Variable-interval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FE3A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charset="0"/>
                          <a:ea typeface="新細明體" pitchFamily="18" charset="-120"/>
                        </a:rPr>
                        <a:t>Reward given at variable  time intervals</a:t>
                      </a:r>
                      <a:endParaRPr kumimoji="0" lang="en-US"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charset="0"/>
                          <a:ea typeface="新細明體" pitchFamily="18" charset="-120"/>
                        </a:rPr>
                        <a:t>Moderately high and stable performance with slow extinction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新細明體" pitchFamily="18" charset="-120"/>
                        </a:rPr>
                        <a:t>Pop quizzes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36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charset="0"/>
                          <a:ea typeface="新細明體" pitchFamily="18" charset="-120"/>
                        </a:rPr>
                        <a:t>Fixed ratio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FE3A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charset="0"/>
                          <a:ea typeface="新細明體" pitchFamily="18" charset="-120"/>
                        </a:rPr>
                        <a:t>Reward given at fixed amounts of outputs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charset="0"/>
                          <a:ea typeface="新細明體" pitchFamily="18" charset="-120"/>
                        </a:rPr>
                        <a:t>high and stable performance attained quickly but also with rapid  extinction</a:t>
                      </a:r>
                      <a:endParaRPr kumimoji="0" lang="en-US"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charset="0"/>
                          <a:ea typeface="新細明體" pitchFamily="18" charset="-120"/>
                        </a:rPr>
                        <a:t>Piece-rate pay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9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charset="0"/>
                          <a:ea typeface="新細明體" pitchFamily="18" charset="-120"/>
                        </a:rPr>
                        <a:t>Variable-ratio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FE3A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charset="0"/>
                          <a:ea typeface="新細明體" pitchFamily="18" charset="-120"/>
                        </a:rPr>
                        <a:t>Reward given at variable amounts of outputs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charset="0"/>
                          <a:ea typeface="新細明體" pitchFamily="18" charset="-120"/>
                        </a:rPr>
                        <a:t>Very high performance with slow extinction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Arial" charset="0"/>
                          <a:ea typeface="新細明體" pitchFamily="18" charset="-120"/>
                        </a:rPr>
                        <a:t>Commissioned sales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64552" name="Text Box 40"/>
          <p:cNvSpPr txBox="1">
            <a:spLocks noChangeArrowheads="1"/>
          </p:cNvSpPr>
          <p:nvPr/>
        </p:nvSpPr>
        <p:spPr bwMode="auto">
          <a:xfrm>
            <a:off x="1239838" y="2227263"/>
            <a:ext cx="184150" cy="366712"/>
          </a:xfrm>
          <a:prstGeom prst="rect">
            <a:avLst/>
          </a:prstGeom>
          <a:noFill/>
          <a:ln w="12700" cap="sq">
            <a:noFill/>
            <a:miter lim="800000"/>
            <a:headEnd type="none" w="sm" len="sm"/>
            <a:tailEnd type="none" w="sm" len="sm"/>
          </a:ln>
          <a:effectLst/>
        </p:spPr>
        <p:txBody>
          <a:bodyPr wrap="none">
            <a:spAutoFit/>
          </a:bodyPr>
          <a:lstStyle/>
          <a:p>
            <a:endParaRPr lang="en-US"/>
          </a:p>
        </p:txBody>
      </p:sp>
      <p:sp>
        <p:nvSpPr>
          <p:cNvPr id="64553" name="Rectangle 41"/>
          <p:cNvSpPr>
            <a:spLocks noGrp="1" noChangeArrowheads="1"/>
          </p:cNvSpPr>
          <p:nvPr>
            <p:ph type="body" idx="1"/>
          </p:nvPr>
        </p:nvSpPr>
        <p:spPr>
          <a:xfrm>
            <a:off x="539750" y="1484313"/>
            <a:ext cx="8305800" cy="1295400"/>
          </a:xfrm>
          <a:noFill/>
        </p:spPr>
        <p:txBody>
          <a:bodyPr/>
          <a:lstStyle/>
          <a:p>
            <a:pPr eaLnBrk="0" hangingPunct="0">
              <a:lnSpc>
                <a:spcPct val="80000"/>
              </a:lnSpc>
              <a:spcBef>
                <a:spcPct val="0"/>
              </a:spcBef>
            </a:pPr>
            <a:r>
              <a:rPr lang="en-US" altLang="zh-TW" sz="2400" b="1">
                <a:solidFill>
                  <a:srgbClr val="993300"/>
                </a:solidFill>
                <a:ea typeface="新細明體" pitchFamily="18" charset="-120"/>
              </a:rPr>
              <a:t>Intermittent:</a:t>
            </a:r>
          </a:p>
          <a:p>
            <a:pPr lvl="1" eaLnBrk="0" hangingPunct="0">
              <a:lnSpc>
                <a:spcPct val="80000"/>
              </a:lnSpc>
              <a:spcBef>
                <a:spcPct val="0"/>
              </a:spcBef>
            </a:pPr>
            <a:r>
              <a:rPr lang="en-US" altLang="zh-TW" sz="1800" b="1">
                <a:solidFill>
                  <a:srgbClr val="993300"/>
                </a:solidFill>
                <a:ea typeface="新細明體" pitchFamily="18" charset="-120"/>
              </a:rPr>
              <a:t>Reinforcing a desired behavior often enough to make the behavior worth repeating but not every time it is demonstrated.</a:t>
            </a:r>
          </a:p>
          <a:p>
            <a:pPr lvl="1" eaLnBrk="0" hangingPunct="0">
              <a:lnSpc>
                <a:spcPct val="80000"/>
              </a:lnSpc>
              <a:spcBef>
                <a:spcPct val="0"/>
              </a:spcBef>
            </a:pPr>
            <a:r>
              <a:rPr lang="en-US" altLang="zh-TW" sz="2000" b="1">
                <a:solidFill>
                  <a:srgbClr val="993300"/>
                </a:solidFill>
                <a:ea typeface="新細明體" pitchFamily="18" charset="-120"/>
              </a:rPr>
              <a:t>ratio or interval type</a:t>
            </a:r>
            <a:endParaRPr lang="en-US" altLang="zh-TW" sz="1800" b="1">
              <a:solidFill>
                <a:srgbClr val="993300"/>
              </a:solidFill>
              <a:ea typeface="新細明體" pitchFamily="18" charset="-120"/>
            </a:endParaRPr>
          </a:p>
          <a:p>
            <a:pPr lvl="1" eaLnBrk="0" hangingPunct="0">
              <a:lnSpc>
                <a:spcPct val="80000"/>
              </a:lnSpc>
              <a:spcBef>
                <a:spcPct val="0"/>
              </a:spcBef>
            </a:pPr>
            <a:r>
              <a:rPr lang="en-US" altLang="zh-TW" sz="1800" b="1">
                <a:solidFill>
                  <a:srgbClr val="993300"/>
                </a:solidFill>
                <a:ea typeface="新細明體" pitchFamily="18" charset="-120"/>
              </a:rPr>
              <a:t>For stable or high-frequency response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zh-TW">
                <a:ea typeface="新細明體" pitchFamily="18" charset="-120"/>
              </a:rPr>
              <a:t>Behavior Modification</a:t>
            </a:r>
          </a:p>
        </p:txBody>
      </p:sp>
      <p:sp>
        <p:nvSpPr>
          <p:cNvPr id="70661" name="Rectangle 5"/>
          <p:cNvSpPr>
            <a:spLocks noGrp="1" noChangeArrowheads="1"/>
          </p:cNvSpPr>
          <p:nvPr>
            <p:ph type="body" idx="1"/>
          </p:nvPr>
        </p:nvSpPr>
        <p:spPr>
          <a:xfrm>
            <a:off x="609600" y="1752600"/>
            <a:ext cx="8305800" cy="1171575"/>
          </a:xfrm>
        </p:spPr>
        <p:txBody>
          <a:bodyPr/>
          <a:lstStyle/>
          <a:p>
            <a:pPr marL="0" indent="0">
              <a:lnSpc>
                <a:spcPct val="90000"/>
              </a:lnSpc>
              <a:buFontTx/>
              <a:buNone/>
            </a:pPr>
            <a:r>
              <a:rPr lang="en-US" altLang="zh-TW" sz="2400" b="1">
                <a:solidFill>
                  <a:srgbClr val="993300"/>
                </a:solidFill>
                <a:ea typeface="新細明體" pitchFamily="18" charset="-120"/>
              </a:rPr>
              <a:t>OB Mod</a:t>
            </a:r>
          </a:p>
          <a:p>
            <a:pPr marL="0" indent="0">
              <a:lnSpc>
                <a:spcPct val="90000"/>
              </a:lnSpc>
              <a:buFontTx/>
              <a:buNone/>
            </a:pPr>
            <a:r>
              <a:rPr lang="en-US" altLang="zh-TW" sz="2400">
                <a:solidFill>
                  <a:schemeClr val="bg2"/>
                </a:solidFill>
                <a:ea typeface="新細明體" pitchFamily="18" charset="-120"/>
              </a:rPr>
              <a:t>The application of reinforcement concepts to individuals in the work setting</a:t>
            </a:r>
          </a:p>
        </p:txBody>
      </p:sp>
      <p:sp>
        <p:nvSpPr>
          <p:cNvPr id="70660" name="Text Box 4"/>
          <p:cNvSpPr txBox="1">
            <a:spLocks noChangeArrowheads="1"/>
          </p:cNvSpPr>
          <p:nvPr/>
        </p:nvSpPr>
        <p:spPr bwMode="blackWhite">
          <a:xfrm>
            <a:off x="971550" y="3213100"/>
            <a:ext cx="7272338" cy="3200400"/>
          </a:xfrm>
          <a:prstGeom prst="rect">
            <a:avLst/>
          </a:prstGeom>
          <a:solidFill>
            <a:srgbClr val="FFCC99">
              <a:alpha val="60001"/>
            </a:srgbClr>
          </a:solidFill>
          <a:ln w="12700">
            <a:solidFill>
              <a:schemeClr val="tx1"/>
            </a:solidFill>
            <a:miter lim="800000"/>
            <a:headEnd/>
            <a:tailEnd/>
          </a:ln>
          <a:effectLst>
            <a:outerShdw dist="135003" dir="2471156" algn="ctr" rotWithShape="0">
              <a:srgbClr val="DDDDDD"/>
            </a:outerShdw>
          </a:effectLst>
        </p:spPr>
        <p:txBody>
          <a:bodyPr anchor="ctr"/>
          <a:lstStyle/>
          <a:p>
            <a:pPr marL="454025" indent="-342900" eaLnBrk="1" hangingPunct="1">
              <a:lnSpc>
                <a:spcPct val="90000"/>
              </a:lnSpc>
              <a:spcBef>
                <a:spcPct val="50000"/>
              </a:spcBef>
            </a:pPr>
            <a:r>
              <a:rPr lang="en-US" altLang="zh-TW" sz="2400" b="1">
                <a:solidFill>
                  <a:srgbClr val="993300"/>
                </a:solidFill>
              </a:rPr>
              <a:t>Problem-solving Model</a:t>
            </a:r>
          </a:p>
          <a:p>
            <a:pPr marL="454025" indent="-342900" eaLnBrk="1" hangingPunct="1">
              <a:lnSpc>
                <a:spcPct val="90000"/>
              </a:lnSpc>
              <a:spcBef>
                <a:spcPct val="50000"/>
              </a:spcBef>
              <a:buFontTx/>
              <a:buAutoNum type="arabicPeriod"/>
            </a:pPr>
            <a:r>
              <a:rPr lang="en-US" altLang="zh-TW" sz="2400" b="1">
                <a:solidFill>
                  <a:srgbClr val="000000"/>
                </a:solidFill>
              </a:rPr>
              <a:t>Identify critical behaviors</a:t>
            </a:r>
          </a:p>
          <a:p>
            <a:pPr marL="454025" indent="-342900" eaLnBrk="1" hangingPunct="1">
              <a:lnSpc>
                <a:spcPct val="90000"/>
              </a:lnSpc>
              <a:spcBef>
                <a:spcPct val="50000"/>
              </a:spcBef>
              <a:buFontTx/>
              <a:buAutoNum type="arabicPeriod"/>
            </a:pPr>
            <a:r>
              <a:rPr lang="en-US" altLang="zh-TW" sz="2400" b="1">
                <a:solidFill>
                  <a:srgbClr val="000000"/>
                </a:solidFill>
              </a:rPr>
              <a:t>Develop baseline data</a:t>
            </a:r>
          </a:p>
          <a:p>
            <a:pPr marL="454025" indent="-342900" eaLnBrk="1" hangingPunct="1">
              <a:lnSpc>
                <a:spcPct val="90000"/>
              </a:lnSpc>
              <a:spcBef>
                <a:spcPct val="50000"/>
              </a:spcBef>
              <a:buFontTx/>
              <a:buAutoNum type="arabicPeriod"/>
            </a:pPr>
            <a:r>
              <a:rPr lang="en-US" altLang="zh-TW" sz="2400" b="1">
                <a:solidFill>
                  <a:srgbClr val="000000"/>
                </a:solidFill>
              </a:rPr>
              <a:t>Identify behavioral consequences</a:t>
            </a:r>
          </a:p>
          <a:p>
            <a:pPr marL="454025" indent="-342900" eaLnBrk="1" hangingPunct="1">
              <a:lnSpc>
                <a:spcPct val="90000"/>
              </a:lnSpc>
              <a:spcBef>
                <a:spcPct val="50000"/>
              </a:spcBef>
              <a:buFontTx/>
              <a:buAutoNum type="arabicPeriod"/>
            </a:pPr>
            <a:r>
              <a:rPr lang="en-US" altLang="zh-TW" sz="2400" b="1">
                <a:solidFill>
                  <a:srgbClr val="000000"/>
                </a:solidFill>
              </a:rPr>
              <a:t>Apply intervention</a:t>
            </a:r>
          </a:p>
          <a:p>
            <a:pPr marL="454025" indent="-342900" eaLnBrk="1" hangingPunct="1">
              <a:lnSpc>
                <a:spcPct val="90000"/>
              </a:lnSpc>
              <a:spcBef>
                <a:spcPct val="50000"/>
              </a:spcBef>
              <a:buFontTx/>
              <a:buAutoNum type="arabicPeriod"/>
            </a:pPr>
            <a:r>
              <a:rPr lang="en-US" altLang="zh-TW" sz="2400" b="1">
                <a:solidFill>
                  <a:srgbClr val="000000"/>
                </a:solidFill>
              </a:rPr>
              <a:t>Evaluate performance improvement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box(in)">
                                      <p:cBhvr>
                                        <p:cTn id="7"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zh-TW" sz="2800">
                <a:ea typeface="新細明體" pitchFamily="18" charset="-120"/>
              </a:rPr>
              <a:t>Problems with OB Mod and Reinforcement Theory</a:t>
            </a:r>
          </a:p>
        </p:txBody>
      </p:sp>
      <p:sp>
        <p:nvSpPr>
          <p:cNvPr id="75779" name="Rectangle 3"/>
          <p:cNvSpPr>
            <a:spLocks noGrp="1" noChangeArrowheads="1"/>
          </p:cNvSpPr>
          <p:nvPr>
            <p:ph type="body" idx="1"/>
          </p:nvPr>
        </p:nvSpPr>
        <p:spPr/>
        <p:txBody>
          <a:bodyPr/>
          <a:lstStyle/>
          <a:p>
            <a:r>
              <a:rPr lang="en-US" altLang="zh-TW" sz="2800">
                <a:ea typeface="新細明體" pitchFamily="18" charset="-120"/>
              </a:rPr>
              <a:t>OB Mod has been used by a number of org. to improve productivity, to reduce errors, absenteeism…and so on.</a:t>
            </a:r>
          </a:p>
          <a:p>
            <a:r>
              <a:rPr lang="en-US" altLang="zh-TW" sz="2800">
                <a:ea typeface="新細明體" pitchFamily="18" charset="-120"/>
              </a:rPr>
              <a:t>Problem with behaviorism </a:t>
            </a:r>
          </a:p>
          <a:p>
            <a:pPr lvl="1"/>
            <a:r>
              <a:rPr lang="en-US" altLang="zh-TW" sz="2400">
                <a:ea typeface="新細明體" pitchFamily="18" charset="-120"/>
              </a:rPr>
              <a:t>Assume that people’s inner-most thoughts and feelings in response to the environment are irrelevant.</a:t>
            </a:r>
          </a:p>
          <a:p>
            <a:pPr lvl="1"/>
            <a:r>
              <a:rPr lang="en-US" altLang="zh-TW" sz="2400">
                <a:ea typeface="新細明體" pitchFamily="18" charset="-120"/>
              </a:rPr>
              <a:t>research showing that thoughts and feelings immediately follow environmental stimuli</a:t>
            </a:r>
          </a:p>
          <a:p>
            <a:r>
              <a:rPr lang="en-US" altLang="zh-TW" sz="2800">
                <a:ea typeface="新細明體" pitchFamily="18" charset="-120"/>
              </a:rPr>
              <a:t>Other approach— cognitive process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zh-TW" sz="3200">
                <a:ea typeface="新細明體" pitchFamily="18" charset="-120"/>
              </a:rPr>
              <a:t>Summary &amp; Implications</a:t>
            </a:r>
          </a:p>
        </p:txBody>
      </p:sp>
      <p:sp>
        <p:nvSpPr>
          <p:cNvPr id="77827" name="Rectangle 3"/>
          <p:cNvSpPr>
            <a:spLocks noGrp="1" noChangeArrowheads="1"/>
          </p:cNvSpPr>
          <p:nvPr>
            <p:ph type="body" idx="1"/>
          </p:nvPr>
        </p:nvSpPr>
        <p:spPr>
          <a:xfrm>
            <a:off x="468313" y="1557338"/>
            <a:ext cx="8305800" cy="5105400"/>
          </a:xfrm>
        </p:spPr>
        <p:txBody>
          <a:bodyPr/>
          <a:lstStyle/>
          <a:p>
            <a:pPr>
              <a:lnSpc>
                <a:spcPct val="90000"/>
              </a:lnSpc>
            </a:pPr>
            <a:r>
              <a:rPr lang="en-US" altLang="zh-TW" sz="2800">
                <a:ea typeface="新細明體" pitchFamily="18" charset="-120"/>
              </a:rPr>
              <a:t>Three individual variables</a:t>
            </a:r>
          </a:p>
          <a:p>
            <a:pPr lvl="1">
              <a:lnSpc>
                <a:spcPct val="90000"/>
              </a:lnSpc>
            </a:pPr>
            <a:r>
              <a:rPr lang="en-US" altLang="zh-TW" sz="2400" b="1">
                <a:solidFill>
                  <a:srgbClr val="993300"/>
                </a:solidFill>
                <a:ea typeface="新細明體" pitchFamily="18" charset="-120"/>
              </a:rPr>
              <a:t>Ability: intellectual &amp; physical</a:t>
            </a:r>
          </a:p>
          <a:p>
            <a:pPr lvl="2">
              <a:lnSpc>
                <a:spcPct val="90000"/>
              </a:lnSpc>
            </a:pPr>
            <a:r>
              <a:rPr lang="en-US" altLang="zh-TW" sz="2000">
                <a:ea typeface="新細明體" pitchFamily="18" charset="-120"/>
              </a:rPr>
              <a:t>An effective selection process will improve the fit</a:t>
            </a:r>
          </a:p>
          <a:p>
            <a:pPr lvl="2">
              <a:lnSpc>
                <a:spcPct val="90000"/>
              </a:lnSpc>
            </a:pPr>
            <a:r>
              <a:rPr lang="en-US" altLang="zh-TW" sz="2000">
                <a:ea typeface="新細明體" pitchFamily="18" charset="-120"/>
              </a:rPr>
              <a:t>Promotion and transfer decisions should reflect the abilities of candidates</a:t>
            </a:r>
          </a:p>
          <a:p>
            <a:pPr lvl="2">
              <a:lnSpc>
                <a:spcPct val="80000"/>
              </a:lnSpc>
            </a:pPr>
            <a:r>
              <a:rPr lang="en-US" altLang="zh-TW" sz="2000">
                <a:ea typeface="新細明體" pitchFamily="18" charset="-120"/>
              </a:rPr>
              <a:t>The fit can be improved by fine-tuning the job to better match an incumbent’s abilities.</a:t>
            </a:r>
          </a:p>
          <a:p>
            <a:pPr lvl="1">
              <a:lnSpc>
                <a:spcPct val="90000"/>
              </a:lnSpc>
            </a:pPr>
            <a:r>
              <a:rPr lang="en-US" altLang="zh-TW" sz="2400" b="1">
                <a:solidFill>
                  <a:srgbClr val="993300"/>
                </a:solidFill>
                <a:ea typeface="新細明體" pitchFamily="18" charset="-120"/>
              </a:rPr>
              <a:t>Biographical Characteristics: age, race, gender…</a:t>
            </a:r>
          </a:p>
          <a:p>
            <a:pPr lvl="2">
              <a:lnSpc>
                <a:spcPct val="90000"/>
              </a:lnSpc>
            </a:pPr>
            <a:r>
              <a:rPr lang="en-US" altLang="zh-TW" sz="2000">
                <a:ea typeface="新細明體" pitchFamily="18" charset="-120"/>
              </a:rPr>
              <a:t>Readily observable</a:t>
            </a:r>
          </a:p>
          <a:p>
            <a:pPr lvl="2">
              <a:lnSpc>
                <a:spcPct val="90000"/>
              </a:lnSpc>
            </a:pPr>
            <a:r>
              <a:rPr lang="en-US" altLang="zh-TW" sz="2000">
                <a:ea typeface="新細明體" pitchFamily="18" charset="-120"/>
              </a:rPr>
              <a:t>Doesn’t mean should be explicitly used in management decision</a:t>
            </a:r>
          </a:p>
          <a:p>
            <a:pPr lvl="1">
              <a:lnSpc>
                <a:spcPct val="90000"/>
              </a:lnSpc>
            </a:pPr>
            <a:r>
              <a:rPr lang="en-US" altLang="zh-TW" sz="2400" b="1">
                <a:solidFill>
                  <a:srgbClr val="993300"/>
                </a:solidFill>
                <a:ea typeface="新細明體" pitchFamily="18" charset="-120"/>
              </a:rPr>
              <a:t>Learning</a:t>
            </a:r>
          </a:p>
          <a:p>
            <a:pPr lvl="2">
              <a:lnSpc>
                <a:spcPct val="90000"/>
              </a:lnSpc>
            </a:pPr>
            <a:r>
              <a:rPr lang="en-US" altLang="zh-TW" sz="2000">
                <a:ea typeface="新細明體" pitchFamily="18" charset="-120"/>
              </a:rPr>
              <a:t>Positive reinforcement is a powerful tool for modifying behavior</a:t>
            </a:r>
          </a:p>
          <a:p>
            <a:pPr lvl="2">
              <a:lnSpc>
                <a:spcPct val="90000"/>
              </a:lnSpc>
            </a:pPr>
            <a:r>
              <a:rPr lang="en-US" altLang="zh-TW" sz="2000">
                <a:ea typeface="新細明體" pitchFamily="18" charset="-120"/>
              </a:rPr>
              <a:t>Reinforcement is a more effective tool than punishment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Motivation Definition</a:t>
            </a:r>
          </a:p>
        </p:txBody>
      </p:sp>
      <p:sp>
        <p:nvSpPr>
          <p:cNvPr id="8195" name="Rectangle 3"/>
          <p:cNvSpPr>
            <a:spLocks noGrp="1" noChangeArrowheads="1"/>
          </p:cNvSpPr>
          <p:nvPr>
            <p:ph type="body" idx="1"/>
          </p:nvPr>
        </p:nvSpPr>
        <p:spPr/>
        <p:txBody>
          <a:bodyPr/>
          <a:lstStyle/>
          <a:p>
            <a:r>
              <a:rPr lang="en-US"/>
              <a:t>Processes that account for an individual’s intensity, direction and persistence of effort toward attaining a goal. </a:t>
            </a:r>
          </a:p>
          <a:p>
            <a:pPr lvl="1"/>
            <a:r>
              <a:rPr lang="en-US"/>
              <a:t>Intensity: </a:t>
            </a:r>
            <a:r>
              <a:rPr lang="en-US" i="1"/>
              <a:t>concern</a:t>
            </a:r>
            <a:r>
              <a:rPr lang="en-US"/>
              <a:t> with how hard a person tries</a:t>
            </a:r>
          </a:p>
          <a:p>
            <a:pPr lvl="1"/>
            <a:r>
              <a:rPr lang="en-US"/>
              <a:t>Direction: </a:t>
            </a:r>
            <a:r>
              <a:rPr lang="en-US" i="1"/>
              <a:t>channeled</a:t>
            </a:r>
            <a:r>
              <a:rPr lang="en-US"/>
              <a:t> </a:t>
            </a:r>
            <a:r>
              <a:rPr lang="en-US" i="1"/>
              <a:t>effort</a:t>
            </a:r>
            <a:r>
              <a:rPr lang="en-US"/>
              <a:t> to Organization benefit</a:t>
            </a:r>
          </a:p>
          <a:p>
            <a:pPr lvl="1"/>
            <a:r>
              <a:rPr lang="en-US"/>
              <a:t>Persistence: </a:t>
            </a:r>
            <a:r>
              <a:rPr lang="en-US" i="1"/>
              <a:t>measurement</a:t>
            </a:r>
            <a:r>
              <a:rPr lang="en-US"/>
              <a:t> of how long a person can maintain effort</a:t>
            </a:r>
          </a:p>
        </p:txBody>
      </p:sp>
      <p:sp>
        <p:nvSpPr>
          <p:cNvPr id="8196" name="Rectangle 4"/>
          <p:cNvSpPr>
            <a:spLocks noChangeArrowheads="1"/>
          </p:cNvSpPr>
          <p:nvPr/>
        </p:nvSpPr>
        <p:spPr bwMode="auto">
          <a:xfrm rot="16200000">
            <a:off x="-1927225" y="1927225"/>
            <a:ext cx="4165600" cy="311150"/>
          </a:xfrm>
          <a:prstGeom prst="rect">
            <a:avLst/>
          </a:prstGeom>
          <a:solidFill>
            <a:srgbClr val="1C1C1C"/>
          </a:solidFill>
          <a:ln w="9525">
            <a:noFill/>
            <a:miter lim="800000"/>
            <a:headEnd/>
            <a:tailEnd/>
          </a:ln>
          <a:effectLst/>
        </p:spPr>
        <p:txBody>
          <a:bodyPr wrap="none">
            <a:spAutoFit/>
          </a:bodyPr>
          <a:lstStyle/>
          <a:p>
            <a:pPr>
              <a:lnSpc>
                <a:spcPct val="80000"/>
              </a:lnSpc>
              <a:spcBef>
                <a:spcPct val="20000"/>
              </a:spcBef>
              <a:buClr>
                <a:schemeClr val="bg2"/>
              </a:buClr>
              <a:buSzPct val="75000"/>
              <a:buFont typeface="Wingdings" pitchFamily="2" charset="2"/>
              <a:buNone/>
            </a:pPr>
            <a:r>
              <a:rPr lang="en-US" b="1">
                <a:solidFill>
                  <a:schemeClr val="hlink"/>
                </a:solidFill>
              </a:rPr>
              <a:t>Outline the motivation concept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DFEA538-160B-49B9-B171-42604A9FEB11}" type="slidenum">
              <a:rPr lang="zh-TW" altLang="en-US"/>
              <a:pPr/>
              <a:t>7</a:t>
            </a:fld>
            <a:endParaRPr lang="en-US" altLang="zh-TW"/>
          </a:p>
        </p:txBody>
      </p:sp>
      <p:sp>
        <p:nvSpPr>
          <p:cNvPr id="293890" name="Rectangle 1026"/>
          <p:cNvSpPr>
            <a:spLocks noGrp="1" noChangeArrowheads="1"/>
          </p:cNvSpPr>
          <p:nvPr>
            <p:ph type="title"/>
          </p:nvPr>
        </p:nvSpPr>
        <p:spPr>
          <a:noFill/>
          <a:ln/>
        </p:spPr>
        <p:txBody>
          <a:bodyPr>
            <a:normAutofit fontScale="90000"/>
          </a:bodyPr>
          <a:lstStyle/>
          <a:p>
            <a:r>
              <a:rPr kumimoji="0" lang="en-US" altLang="zh-TW" b="1"/>
              <a:t>Usage and Shortcoming for MBTI</a:t>
            </a:r>
          </a:p>
        </p:txBody>
      </p:sp>
      <p:sp>
        <p:nvSpPr>
          <p:cNvPr id="293891" name="Rectangle 1027"/>
          <p:cNvSpPr>
            <a:spLocks noGrp="1" noChangeArrowheads="1"/>
          </p:cNvSpPr>
          <p:nvPr>
            <p:ph type="body" idx="1"/>
          </p:nvPr>
        </p:nvSpPr>
        <p:spPr>
          <a:noFill/>
          <a:ln/>
        </p:spPr>
        <p:txBody>
          <a:bodyPr/>
          <a:lstStyle/>
          <a:p>
            <a:r>
              <a:rPr lang="en-US" altLang="zh-TW"/>
              <a:t>A Meyers-Briggs score</a:t>
            </a:r>
          </a:p>
          <a:p>
            <a:pPr lvl="1"/>
            <a:r>
              <a:rPr lang="en-US" altLang="zh-TW">
                <a:solidFill>
                  <a:srgbClr val="CC6600"/>
                </a:solidFill>
              </a:rPr>
              <a:t>Can be a valuable tool for self-awareness and career guidance</a:t>
            </a:r>
          </a:p>
          <a:p>
            <a:r>
              <a:rPr lang="en-US" altLang="zh-TW" sz="4000"/>
              <a:t>BUT</a:t>
            </a:r>
          </a:p>
          <a:p>
            <a:pPr lvl="1"/>
            <a:r>
              <a:rPr lang="en-US" altLang="zh-TW" u="sng">
                <a:solidFill>
                  <a:srgbClr val="CC6600"/>
                </a:solidFill>
              </a:rPr>
              <a:t>Should not</a:t>
            </a:r>
            <a:r>
              <a:rPr lang="en-US" altLang="zh-TW">
                <a:solidFill>
                  <a:srgbClr val="CC6600"/>
                </a:solidFill>
              </a:rPr>
              <a:t> be used as a selection tool because it has not been related to job performance!!!  </a:t>
            </a:r>
            <a:endParaRPr lang="zh-TW" alt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z="4000"/>
              <a:t>Motivational theories</a:t>
            </a:r>
            <a:br>
              <a:rPr lang="en-US" sz="4000"/>
            </a:br>
            <a:r>
              <a:rPr lang="en-US" sz="2000">
                <a:solidFill>
                  <a:srgbClr val="FF0066"/>
                </a:solidFill>
              </a:rPr>
              <a:t>Needs</a:t>
            </a:r>
            <a:r>
              <a:rPr lang="en-US" sz="2000"/>
              <a:t> – </a:t>
            </a:r>
            <a:r>
              <a:rPr lang="en-US" sz="2000">
                <a:solidFill>
                  <a:srgbClr val="0000FF"/>
                </a:solidFill>
              </a:rPr>
              <a:t>goal setting</a:t>
            </a:r>
            <a:r>
              <a:rPr lang="en-US" sz="2000"/>
              <a:t> – </a:t>
            </a:r>
            <a:r>
              <a:rPr lang="en-US" sz="2000">
                <a:solidFill>
                  <a:srgbClr val="FF6600"/>
                </a:solidFill>
              </a:rPr>
              <a:t>reinforcement</a:t>
            </a:r>
            <a:r>
              <a:rPr lang="en-US" sz="2000"/>
              <a:t> – </a:t>
            </a:r>
            <a:r>
              <a:rPr lang="en-US" sz="2000">
                <a:solidFill>
                  <a:schemeClr val="folHlink"/>
                </a:solidFill>
              </a:rPr>
              <a:t>equity/organizational justice</a:t>
            </a:r>
            <a:r>
              <a:rPr lang="en-US" sz="2000"/>
              <a:t> - </a:t>
            </a:r>
            <a:r>
              <a:rPr lang="en-US" sz="2000">
                <a:solidFill>
                  <a:schemeClr val="bg2"/>
                </a:solidFill>
              </a:rPr>
              <a:t>expectancy</a:t>
            </a:r>
          </a:p>
        </p:txBody>
      </p:sp>
      <p:sp>
        <p:nvSpPr>
          <p:cNvPr id="9219" name="Rectangle 3"/>
          <p:cNvSpPr>
            <a:spLocks noGrp="1" noChangeArrowheads="1"/>
          </p:cNvSpPr>
          <p:nvPr>
            <p:ph type="body" idx="1"/>
          </p:nvPr>
        </p:nvSpPr>
        <p:spPr/>
        <p:txBody>
          <a:bodyPr/>
          <a:lstStyle/>
          <a:p>
            <a:pPr>
              <a:lnSpc>
                <a:spcPct val="90000"/>
              </a:lnSpc>
              <a:buFont typeface="Wingdings" pitchFamily="2" charset="2"/>
              <a:buNone/>
            </a:pPr>
            <a:r>
              <a:rPr lang="en-US" sz="2000"/>
              <a:t>Classic</a:t>
            </a:r>
          </a:p>
          <a:p>
            <a:pPr>
              <a:lnSpc>
                <a:spcPct val="90000"/>
              </a:lnSpc>
            </a:pPr>
            <a:r>
              <a:rPr lang="en-US" sz="2000">
                <a:solidFill>
                  <a:srgbClr val="FF0066"/>
                </a:solidFill>
              </a:rPr>
              <a:t>Hierarchy of need &amp; ERG</a:t>
            </a:r>
          </a:p>
          <a:p>
            <a:pPr>
              <a:lnSpc>
                <a:spcPct val="90000"/>
              </a:lnSpc>
            </a:pPr>
            <a:r>
              <a:rPr lang="en-US" sz="2000"/>
              <a:t>Theory X and theory Y</a:t>
            </a:r>
          </a:p>
          <a:p>
            <a:pPr>
              <a:lnSpc>
                <a:spcPct val="90000"/>
              </a:lnSpc>
            </a:pPr>
            <a:r>
              <a:rPr lang="en-US" sz="2000">
                <a:solidFill>
                  <a:srgbClr val="FF0066"/>
                </a:solidFill>
              </a:rPr>
              <a:t>Two factor theory</a:t>
            </a:r>
          </a:p>
          <a:p>
            <a:pPr>
              <a:lnSpc>
                <a:spcPct val="90000"/>
              </a:lnSpc>
              <a:buFont typeface="Wingdings" pitchFamily="2" charset="2"/>
              <a:buNone/>
            </a:pPr>
            <a:r>
              <a:rPr lang="en-US" sz="2000"/>
              <a:t>Contemporary</a:t>
            </a:r>
          </a:p>
          <a:p>
            <a:pPr>
              <a:lnSpc>
                <a:spcPct val="90000"/>
              </a:lnSpc>
            </a:pPr>
            <a:r>
              <a:rPr lang="en-US" sz="2000">
                <a:solidFill>
                  <a:srgbClr val="FF0066"/>
                </a:solidFill>
              </a:rPr>
              <a:t>McClelland’s Theory of Needs</a:t>
            </a:r>
          </a:p>
          <a:p>
            <a:pPr>
              <a:lnSpc>
                <a:spcPct val="90000"/>
              </a:lnSpc>
            </a:pPr>
            <a:r>
              <a:rPr lang="en-US" sz="2000"/>
              <a:t>Cognitive evaluation theory</a:t>
            </a:r>
          </a:p>
          <a:p>
            <a:pPr>
              <a:lnSpc>
                <a:spcPct val="90000"/>
              </a:lnSpc>
            </a:pPr>
            <a:r>
              <a:rPr lang="en-US" sz="2000">
                <a:solidFill>
                  <a:srgbClr val="0000FF"/>
                </a:solidFill>
              </a:rPr>
              <a:t>Goal setting theory</a:t>
            </a:r>
          </a:p>
          <a:p>
            <a:pPr>
              <a:lnSpc>
                <a:spcPct val="90000"/>
              </a:lnSpc>
            </a:pPr>
            <a:r>
              <a:rPr lang="en-US" sz="2000"/>
              <a:t>MBO Program</a:t>
            </a:r>
          </a:p>
          <a:p>
            <a:pPr>
              <a:lnSpc>
                <a:spcPct val="90000"/>
              </a:lnSpc>
            </a:pPr>
            <a:r>
              <a:rPr lang="en-US" sz="2000"/>
              <a:t>Self efficacy theory</a:t>
            </a:r>
          </a:p>
          <a:p>
            <a:pPr>
              <a:lnSpc>
                <a:spcPct val="90000"/>
              </a:lnSpc>
            </a:pPr>
            <a:r>
              <a:rPr lang="en-US" sz="2000">
                <a:solidFill>
                  <a:srgbClr val="FF6600"/>
                </a:solidFill>
              </a:rPr>
              <a:t>Reinforcement theory</a:t>
            </a:r>
          </a:p>
          <a:p>
            <a:pPr>
              <a:lnSpc>
                <a:spcPct val="90000"/>
              </a:lnSpc>
            </a:pPr>
            <a:r>
              <a:rPr lang="en-US" sz="2000">
                <a:solidFill>
                  <a:schemeClr val="folHlink"/>
                </a:solidFill>
              </a:rPr>
              <a:t>Equity theory</a:t>
            </a:r>
          </a:p>
          <a:p>
            <a:pPr>
              <a:lnSpc>
                <a:spcPct val="90000"/>
              </a:lnSpc>
            </a:pPr>
            <a:r>
              <a:rPr lang="en-US" sz="2000">
                <a:solidFill>
                  <a:schemeClr val="bg2"/>
                </a:solidFill>
              </a:rPr>
              <a:t>Expectancy theory</a:t>
            </a:r>
          </a:p>
          <a:p>
            <a:pPr>
              <a:lnSpc>
                <a:spcPct val="90000"/>
              </a:lnSpc>
              <a:buFont typeface="Wingdings" pitchFamily="2" charset="2"/>
              <a:buNone/>
            </a:pPr>
            <a:endParaRPr lang="en-US" sz="2000">
              <a:solidFill>
                <a:schemeClr val="bg2"/>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717B421-AD27-4769-9896-2A5950163F61}" type="slidenum">
              <a:rPr lang="en-US"/>
              <a:pPr/>
              <a:t>71</a:t>
            </a:fld>
            <a:endParaRPr lang="en-US"/>
          </a:p>
        </p:txBody>
      </p:sp>
      <p:sp>
        <p:nvSpPr>
          <p:cNvPr id="11266" name="Rectangle 2"/>
          <p:cNvSpPr>
            <a:spLocks noGrp="1" noChangeArrowheads="1"/>
          </p:cNvSpPr>
          <p:nvPr>
            <p:ph type="title"/>
          </p:nvPr>
        </p:nvSpPr>
        <p:spPr>
          <a:xfrm>
            <a:off x="457200" y="612775"/>
            <a:ext cx="8229600" cy="1139825"/>
          </a:xfrm>
        </p:spPr>
        <p:txBody>
          <a:bodyPr>
            <a:normAutofit fontScale="90000"/>
          </a:bodyPr>
          <a:lstStyle/>
          <a:p>
            <a:r>
              <a:rPr lang="en-US" sz="4000"/>
              <a:t>Hierarchy of need</a:t>
            </a:r>
            <a:br>
              <a:rPr lang="en-US" sz="4000"/>
            </a:br>
            <a:r>
              <a:rPr lang="en-US" sz="2000"/>
              <a:t>A hierarchy of five needs, physiological, safety, social, esteem, and self actualization – exists such that as each need is substantially satisfied, the next need become dominant</a:t>
            </a:r>
          </a:p>
        </p:txBody>
      </p:sp>
      <p:sp>
        <p:nvSpPr>
          <p:cNvPr id="11267" name="Rectangle 3"/>
          <p:cNvSpPr>
            <a:spLocks noGrp="1" noChangeArrowheads="1"/>
          </p:cNvSpPr>
          <p:nvPr>
            <p:ph type="body" idx="1"/>
          </p:nvPr>
        </p:nvSpPr>
        <p:spPr/>
        <p:txBody>
          <a:bodyPr/>
          <a:lstStyle/>
          <a:p>
            <a:pPr>
              <a:buFont typeface="Wingdings" pitchFamily="2" charset="2"/>
              <a:buNone/>
            </a:pPr>
            <a:r>
              <a:rPr lang="en-US"/>
              <a:t>Maslow’s </a:t>
            </a:r>
          </a:p>
          <a:p>
            <a:pPr>
              <a:buFont typeface="Wingdings" pitchFamily="2" charset="2"/>
              <a:buNone/>
            </a:pPr>
            <a:r>
              <a:rPr lang="en-US"/>
              <a:t>hierarchy</a:t>
            </a:r>
          </a:p>
        </p:txBody>
      </p:sp>
      <p:sp>
        <p:nvSpPr>
          <p:cNvPr id="11274" name="Rectangle 10"/>
          <p:cNvSpPr>
            <a:spLocks noChangeArrowheads="1"/>
          </p:cNvSpPr>
          <p:nvPr/>
        </p:nvSpPr>
        <p:spPr bwMode="auto">
          <a:xfrm rot="16200000">
            <a:off x="-2124075" y="2124075"/>
            <a:ext cx="4559300" cy="311150"/>
          </a:xfrm>
          <a:prstGeom prst="rect">
            <a:avLst/>
          </a:prstGeom>
          <a:solidFill>
            <a:srgbClr val="1C1C1C"/>
          </a:solidFill>
          <a:ln w="9525">
            <a:noFill/>
            <a:miter lim="800000"/>
            <a:headEnd/>
            <a:tailEnd/>
          </a:ln>
          <a:effectLst/>
        </p:spPr>
        <p:txBody>
          <a:bodyPr wrap="none">
            <a:spAutoFit/>
          </a:bodyPr>
          <a:lstStyle/>
          <a:p>
            <a:pPr>
              <a:lnSpc>
                <a:spcPct val="80000"/>
              </a:lnSpc>
              <a:spcBef>
                <a:spcPct val="20000"/>
              </a:spcBef>
              <a:buClr>
                <a:schemeClr val="bg2"/>
              </a:buClr>
              <a:buSzPct val="75000"/>
              <a:buFont typeface="Wingdings" pitchFamily="2" charset="2"/>
              <a:buNone/>
            </a:pPr>
            <a:r>
              <a:rPr lang="en-US" b="1">
                <a:solidFill>
                  <a:schemeClr val="hlink"/>
                </a:solidFill>
              </a:rPr>
              <a:t>Describe Maslow’s need hierarchy</a:t>
            </a:r>
          </a:p>
        </p:txBody>
      </p:sp>
      <p:pic>
        <p:nvPicPr>
          <p:cNvPr id="11275" name="Picture 11" descr="scan0001"/>
          <p:cNvPicPr>
            <a:picLocks noChangeAspect="1" noChangeArrowheads="1"/>
          </p:cNvPicPr>
          <p:nvPr/>
        </p:nvPicPr>
        <p:blipFill>
          <a:blip r:embed="rId3" cstate="print"/>
          <a:srcRect l="7895" t="10896" r="7895" b="6007"/>
          <a:stretch>
            <a:fillRect/>
          </a:stretch>
        </p:blipFill>
        <p:spPr bwMode="auto">
          <a:xfrm>
            <a:off x="838200" y="2971800"/>
            <a:ext cx="8024813" cy="3589338"/>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Hierarchy of need</a:t>
            </a:r>
          </a:p>
        </p:txBody>
      </p:sp>
      <p:sp>
        <p:nvSpPr>
          <p:cNvPr id="34819" name="Rectangle 3"/>
          <p:cNvSpPr>
            <a:spLocks noGrp="1" noChangeArrowheads="1"/>
          </p:cNvSpPr>
          <p:nvPr>
            <p:ph type="body" idx="1"/>
          </p:nvPr>
        </p:nvSpPr>
        <p:spPr/>
        <p:txBody>
          <a:bodyPr/>
          <a:lstStyle/>
          <a:p>
            <a:pPr>
              <a:buFont typeface="Wingdings" pitchFamily="2" charset="2"/>
              <a:buNone/>
            </a:pPr>
            <a:r>
              <a:rPr lang="en-US"/>
              <a:t>ERG</a:t>
            </a:r>
          </a:p>
        </p:txBody>
      </p:sp>
      <p:sp>
        <p:nvSpPr>
          <p:cNvPr id="34820" name="AutoShape 4"/>
          <p:cNvSpPr>
            <a:spLocks noChangeArrowheads="1"/>
          </p:cNvSpPr>
          <p:nvPr/>
        </p:nvSpPr>
        <p:spPr bwMode="auto">
          <a:xfrm>
            <a:off x="609600" y="1676400"/>
            <a:ext cx="5334000" cy="44196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r>
              <a:rPr lang="en-US"/>
              <a:t>physiological</a:t>
            </a:r>
          </a:p>
        </p:txBody>
      </p:sp>
      <p:sp>
        <p:nvSpPr>
          <p:cNvPr id="34821" name="AutoShape 5"/>
          <p:cNvSpPr>
            <a:spLocks noChangeArrowheads="1"/>
          </p:cNvSpPr>
          <p:nvPr/>
        </p:nvSpPr>
        <p:spPr bwMode="auto">
          <a:xfrm>
            <a:off x="914400" y="1676400"/>
            <a:ext cx="4724400" cy="3886200"/>
          </a:xfrm>
          <a:prstGeom prst="triangle">
            <a:avLst>
              <a:gd name="adj" fmla="val 50000"/>
            </a:avLst>
          </a:prstGeom>
          <a:solidFill>
            <a:schemeClr val="hlink"/>
          </a:solidFill>
          <a:ln w="9525">
            <a:solidFill>
              <a:schemeClr val="tx1"/>
            </a:solidFill>
            <a:miter lim="800000"/>
            <a:headEnd/>
            <a:tailEnd/>
          </a:ln>
          <a:effectLst/>
        </p:spPr>
        <p:txBody>
          <a:bodyPr wrap="none" anchor="ctr"/>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r>
              <a:rPr lang="en-US"/>
              <a:t>Safety</a:t>
            </a:r>
          </a:p>
        </p:txBody>
      </p:sp>
      <p:sp>
        <p:nvSpPr>
          <p:cNvPr id="34822" name="AutoShape 6"/>
          <p:cNvSpPr>
            <a:spLocks noChangeArrowheads="1"/>
          </p:cNvSpPr>
          <p:nvPr/>
        </p:nvSpPr>
        <p:spPr bwMode="auto">
          <a:xfrm>
            <a:off x="1219200" y="1676400"/>
            <a:ext cx="4114800" cy="3352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r>
              <a:rPr lang="en-US"/>
              <a:t>Social</a:t>
            </a:r>
          </a:p>
        </p:txBody>
      </p:sp>
      <p:sp>
        <p:nvSpPr>
          <p:cNvPr id="34823" name="AutoShape 7"/>
          <p:cNvSpPr>
            <a:spLocks noChangeArrowheads="1"/>
          </p:cNvSpPr>
          <p:nvPr/>
        </p:nvSpPr>
        <p:spPr bwMode="auto">
          <a:xfrm>
            <a:off x="1600200" y="1676400"/>
            <a:ext cx="3352800" cy="2743200"/>
          </a:xfrm>
          <a:prstGeom prst="triangle">
            <a:avLst>
              <a:gd name="adj" fmla="val 50000"/>
            </a:avLst>
          </a:prstGeom>
          <a:solidFill>
            <a:schemeClr val="hlink"/>
          </a:solidFill>
          <a:ln w="9525">
            <a:solidFill>
              <a:schemeClr val="tx1"/>
            </a:solidFill>
            <a:miter lim="800000"/>
            <a:headEnd/>
            <a:tailEnd/>
          </a:ln>
          <a:effectLst/>
        </p:spPr>
        <p:txBody>
          <a:bodyPr wrap="none" anchor="ctr"/>
          <a:lstStyle/>
          <a:p>
            <a:pPr algn="ctr"/>
            <a:endParaRPr lang="en-US"/>
          </a:p>
          <a:p>
            <a:pPr algn="ctr"/>
            <a:endParaRPr lang="en-US"/>
          </a:p>
          <a:p>
            <a:pPr algn="ctr"/>
            <a:endParaRPr lang="en-US"/>
          </a:p>
          <a:p>
            <a:pPr algn="ctr"/>
            <a:endParaRPr lang="en-US"/>
          </a:p>
          <a:p>
            <a:pPr algn="ctr"/>
            <a:endParaRPr lang="en-US"/>
          </a:p>
          <a:p>
            <a:pPr algn="ctr"/>
            <a:r>
              <a:rPr lang="en-US"/>
              <a:t>Esteem</a:t>
            </a:r>
          </a:p>
        </p:txBody>
      </p:sp>
      <p:sp>
        <p:nvSpPr>
          <p:cNvPr id="34824" name="AutoShape 8"/>
          <p:cNvSpPr>
            <a:spLocks noChangeArrowheads="1"/>
          </p:cNvSpPr>
          <p:nvPr/>
        </p:nvSpPr>
        <p:spPr bwMode="auto">
          <a:xfrm>
            <a:off x="2057400" y="1600200"/>
            <a:ext cx="2438400" cy="2057400"/>
          </a:xfrm>
          <a:prstGeom prst="triangle">
            <a:avLst>
              <a:gd name="adj" fmla="val 50000"/>
            </a:avLst>
          </a:prstGeom>
          <a:solidFill>
            <a:schemeClr val="tx2"/>
          </a:solidFill>
          <a:ln w="9525">
            <a:solidFill>
              <a:schemeClr val="tx1"/>
            </a:solidFill>
            <a:miter lim="800000"/>
            <a:headEnd/>
            <a:tailEnd/>
          </a:ln>
          <a:effectLst/>
        </p:spPr>
        <p:txBody>
          <a:bodyPr wrap="none" anchor="ctr"/>
          <a:lstStyle/>
          <a:p>
            <a:pPr algn="ctr"/>
            <a:endParaRPr lang="en-US"/>
          </a:p>
          <a:p>
            <a:pPr algn="ctr"/>
            <a:endParaRPr lang="en-US"/>
          </a:p>
          <a:p>
            <a:pPr algn="ctr"/>
            <a:r>
              <a:rPr lang="en-US"/>
              <a:t>Self </a:t>
            </a:r>
          </a:p>
          <a:p>
            <a:pPr algn="ctr"/>
            <a:r>
              <a:rPr lang="en-US"/>
              <a:t>Actualization</a:t>
            </a:r>
          </a:p>
        </p:txBody>
      </p:sp>
      <p:sp>
        <p:nvSpPr>
          <p:cNvPr id="34825" name="Text Box 9"/>
          <p:cNvSpPr txBox="1">
            <a:spLocks noChangeArrowheads="1"/>
          </p:cNvSpPr>
          <p:nvPr/>
        </p:nvSpPr>
        <p:spPr bwMode="auto">
          <a:xfrm>
            <a:off x="7162800" y="5257800"/>
            <a:ext cx="1265238" cy="366713"/>
          </a:xfrm>
          <a:prstGeom prst="rect">
            <a:avLst/>
          </a:prstGeom>
          <a:noFill/>
          <a:ln w="9525">
            <a:noFill/>
            <a:miter lim="800000"/>
            <a:headEnd/>
            <a:tailEnd/>
          </a:ln>
          <a:effectLst/>
        </p:spPr>
        <p:txBody>
          <a:bodyPr wrap="none">
            <a:spAutoFit/>
          </a:bodyPr>
          <a:lstStyle/>
          <a:p>
            <a:r>
              <a:rPr lang="en-US"/>
              <a:t>existence</a:t>
            </a:r>
          </a:p>
        </p:txBody>
      </p:sp>
      <p:sp>
        <p:nvSpPr>
          <p:cNvPr id="34826" name="Text Box 10"/>
          <p:cNvSpPr txBox="1">
            <a:spLocks noChangeArrowheads="1"/>
          </p:cNvSpPr>
          <p:nvPr/>
        </p:nvSpPr>
        <p:spPr bwMode="auto">
          <a:xfrm>
            <a:off x="6461125" y="4837113"/>
            <a:ext cx="765175" cy="1189037"/>
          </a:xfrm>
          <a:prstGeom prst="rect">
            <a:avLst/>
          </a:prstGeom>
          <a:noFill/>
          <a:ln w="9525">
            <a:noFill/>
            <a:miter lim="800000"/>
            <a:headEnd/>
            <a:tailEnd/>
          </a:ln>
          <a:effectLst/>
        </p:spPr>
        <p:txBody>
          <a:bodyPr wrap="none">
            <a:spAutoFit/>
          </a:bodyPr>
          <a:lstStyle/>
          <a:p>
            <a:r>
              <a:rPr lang="en-US" sz="7200"/>
              <a:t>}</a:t>
            </a:r>
          </a:p>
        </p:txBody>
      </p:sp>
      <p:sp>
        <p:nvSpPr>
          <p:cNvPr id="34827" name="Text Box 11"/>
          <p:cNvSpPr txBox="1">
            <a:spLocks noChangeArrowheads="1"/>
          </p:cNvSpPr>
          <p:nvPr/>
        </p:nvSpPr>
        <p:spPr bwMode="auto">
          <a:xfrm>
            <a:off x="5562600" y="4419600"/>
            <a:ext cx="1568450" cy="366713"/>
          </a:xfrm>
          <a:prstGeom prst="rect">
            <a:avLst/>
          </a:prstGeom>
          <a:noFill/>
          <a:ln w="9525">
            <a:noFill/>
            <a:miter lim="800000"/>
            <a:headEnd/>
            <a:tailEnd/>
          </a:ln>
          <a:effectLst/>
        </p:spPr>
        <p:txBody>
          <a:bodyPr wrap="none">
            <a:spAutoFit/>
          </a:bodyPr>
          <a:lstStyle/>
          <a:p>
            <a:r>
              <a:rPr lang="en-US"/>
              <a:t>Relatedness</a:t>
            </a:r>
          </a:p>
        </p:txBody>
      </p:sp>
      <p:sp>
        <p:nvSpPr>
          <p:cNvPr id="34828" name="Text Box 12"/>
          <p:cNvSpPr txBox="1">
            <a:spLocks noChangeArrowheads="1"/>
          </p:cNvSpPr>
          <p:nvPr/>
        </p:nvSpPr>
        <p:spPr bwMode="auto">
          <a:xfrm>
            <a:off x="4953000" y="2133600"/>
            <a:ext cx="765175" cy="1708150"/>
          </a:xfrm>
          <a:prstGeom prst="rect">
            <a:avLst/>
          </a:prstGeom>
          <a:noFill/>
          <a:ln w="9525">
            <a:noFill/>
            <a:miter lim="800000"/>
            <a:headEnd/>
            <a:tailEnd/>
          </a:ln>
          <a:effectLst/>
        </p:spPr>
        <p:txBody>
          <a:bodyPr>
            <a:spAutoFit/>
          </a:bodyPr>
          <a:lstStyle/>
          <a:p>
            <a:r>
              <a:rPr lang="en-US" sz="10600"/>
              <a:t>}</a:t>
            </a:r>
          </a:p>
        </p:txBody>
      </p:sp>
      <p:sp>
        <p:nvSpPr>
          <p:cNvPr id="34829" name="Text Box 13"/>
          <p:cNvSpPr txBox="1">
            <a:spLocks noChangeArrowheads="1"/>
          </p:cNvSpPr>
          <p:nvPr/>
        </p:nvSpPr>
        <p:spPr bwMode="auto">
          <a:xfrm>
            <a:off x="5943600" y="2895600"/>
            <a:ext cx="1019175" cy="366713"/>
          </a:xfrm>
          <a:prstGeom prst="rect">
            <a:avLst/>
          </a:prstGeom>
          <a:noFill/>
          <a:ln w="9525">
            <a:noFill/>
            <a:miter lim="800000"/>
            <a:headEnd/>
            <a:tailEnd/>
          </a:ln>
          <a:effectLst/>
        </p:spPr>
        <p:txBody>
          <a:bodyPr wrap="none">
            <a:spAutoFit/>
          </a:bodyPr>
          <a:lstStyle/>
          <a:p>
            <a:r>
              <a:rPr lang="en-US"/>
              <a:t>Growth</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Theory X and Theory Y</a:t>
            </a:r>
          </a:p>
        </p:txBody>
      </p:sp>
      <p:sp>
        <p:nvSpPr>
          <p:cNvPr id="12291" name="Rectangle 3"/>
          <p:cNvSpPr>
            <a:spLocks noGrp="1" noChangeArrowheads="1"/>
          </p:cNvSpPr>
          <p:nvPr>
            <p:ph type="body" idx="1"/>
          </p:nvPr>
        </p:nvSpPr>
        <p:spPr/>
        <p:txBody>
          <a:bodyPr/>
          <a:lstStyle/>
          <a:p>
            <a:pPr>
              <a:buFont typeface="Wingdings" pitchFamily="2" charset="2"/>
              <a:buNone/>
            </a:pPr>
            <a:r>
              <a:rPr lang="en-US"/>
              <a:t>Douglas McGregor</a:t>
            </a:r>
          </a:p>
          <a:p>
            <a:r>
              <a:rPr lang="en-US" u="sng"/>
              <a:t>X Theory (negative views of Human being)</a:t>
            </a:r>
          </a:p>
          <a:p>
            <a:pPr>
              <a:buFont typeface="Wingdings" pitchFamily="2" charset="2"/>
              <a:buNone/>
            </a:pPr>
            <a:r>
              <a:rPr lang="en-US" sz="2000"/>
              <a:t>	</a:t>
            </a:r>
            <a:r>
              <a:rPr lang="en-US" sz="2000">
                <a:sym typeface="Wingdings" pitchFamily="2" charset="2"/>
              </a:rPr>
              <a:t> the assumption that employees dislike work, are lazy, dislike responsibilities, and must be coerced to perform</a:t>
            </a:r>
          </a:p>
          <a:p>
            <a:pPr>
              <a:buFont typeface="Wingdings" pitchFamily="2" charset="2"/>
              <a:buNone/>
            </a:pPr>
            <a:r>
              <a:rPr lang="en-US">
                <a:sym typeface="Wingdings" pitchFamily="2" charset="2"/>
              </a:rPr>
              <a:t>	</a:t>
            </a:r>
            <a:endParaRPr lang="en-US" u="sng"/>
          </a:p>
          <a:p>
            <a:r>
              <a:rPr lang="en-US" u="sng"/>
              <a:t>Y Theory (positive views of Human being)</a:t>
            </a:r>
          </a:p>
          <a:p>
            <a:pPr>
              <a:buFont typeface="Wingdings" pitchFamily="2" charset="2"/>
              <a:buNone/>
            </a:pPr>
            <a:r>
              <a:rPr lang="en-US" sz="2000"/>
              <a:t>	</a:t>
            </a:r>
            <a:r>
              <a:rPr lang="en-US" sz="2000">
                <a:sym typeface="Wingdings" pitchFamily="2" charset="2"/>
              </a:rPr>
              <a:t> the assumption that employees like work, are creative, seek responsibilities, and can exercise self-direction</a:t>
            </a:r>
            <a:endParaRPr lang="en-US"/>
          </a:p>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7813"/>
            <a:ext cx="8686800" cy="1139825"/>
          </a:xfrm>
        </p:spPr>
        <p:txBody>
          <a:bodyPr>
            <a:normAutofit fontScale="90000"/>
          </a:bodyPr>
          <a:lstStyle/>
          <a:p>
            <a:r>
              <a:rPr lang="en-US" sz="3200" b="1"/>
              <a:t>Two Factory theory – Motivation Hygiene theory</a:t>
            </a:r>
            <a:r>
              <a:rPr lang="en-US" b="1"/>
              <a:t/>
            </a:r>
            <a:br>
              <a:rPr lang="en-US" b="1"/>
            </a:br>
            <a:r>
              <a:rPr lang="en-US" sz="2000"/>
              <a:t>A theory that relates intrinsic factors to job satisfaction, while associating extrinsic factor with dissatisfaction by Frederick Herzberg </a:t>
            </a:r>
          </a:p>
        </p:txBody>
      </p:sp>
      <p:sp>
        <p:nvSpPr>
          <p:cNvPr id="13315" name="Rectangle 3"/>
          <p:cNvSpPr>
            <a:spLocks noGrp="1" noChangeArrowheads="1"/>
          </p:cNvSpPr>
          <p:nvPr>
            <p:ph type="body" idx="1"/>
          </p:nvPr>
        </p:nvSpPr>
        <p:spPr>
          <a:xfrm>
            <a:off x="457200" y="1600200"/>
            <a:ext cx="8229600" cy="4953000"/>
          </a:xfrm>
        </p:spPr>
        <p:txBody>
          <a:bodyPr/>
          <a:lstStyle/>
          <a:p>
            <a:pPr>
              <a:lnSpc>
                <a:spcPct val="80000"/>
              </a:lnSpc>
            </a:pPr>
            <a:r>
              <a:rPr lang="en-US" sz="2000"/>
              <a:t>Hygiene factor: </a:t>
            </a:r>
            <a:r>
              <a:rPr lang="en-US" sz="1900"/>
              <a:t>factors such as company policy and administration, supervision and salary – that when adequate in a job, placate worker. When  these factor inadequate people will not be satisfied.</a:t>
            </a:r>
          </a:p>
          <a:p>
            <a:pPr>
              <a:lnSpc>
                <a:spcPct val="80000"/>
              </a:lnSpc>
            </a:pPr>
            <a:r>
              <a:rPr lang="en-US" sz="1900"/>
              <a:t>Hygiene factor character: condition surrounding the job such as quality of supervision, pay, company policies, physical working conditions, relation with others, and job security.</a:t>
            </a:r>
          </a:p>
          <a:p>
            <a:pPr>
              <a:lnSpc>
                <a:spcPct val="80000"/>
              </a:lnSpc>
            </a:pPr>
            <a:r>
              <a:rPr lang="en-US" sz="2000"/>
              <a:t>Felt Good or bad to the job categories</a:t>
            </a:r>
          </a:p>
          <a:p>
            <a:pPr lvl="1">
              <a:lnSpc>
                <a:spcPct val="80000"/>
              </a:lnSpc>
            </a:pPr>
            <a:r>
              <a:rPr lang="en-US" sz="1800"/>
              <a:t>Felt Good: attributed by intrinsic factors (achievement, recognition, responsibility, advancement) </a:t>
            </a:r>
            <a:r>
              <a:rPr lang="en-US" sz="1800">
                <a:sym typeface="Wingdings" pitchFamily="2" charset="2"/>
              </a:rPr>
              <a:t> related to job satisfaction</a:t>
            </a:r>
            <a:endParaRPr lang="en-US" sz="1800"/>
          </a:p>
          <a:p>
            <a:pPr lvl="1">
              <a:lnSpc>
                <a:spcPct val="80000"/>
              </a:lnSpc>
            </a:pPr>
            <a:r>
              <a:rPr lang="en-US" sz="1800"/>
              <a:t>Felt bad: cited by extrinsic factors (company policy, supervision, pay, working conditions) </a:t>
            </a:r>
            <a:r>
              <a:rPr lang="en-US" sz="1800">
                <a:sym typeface="Wingdings" pitchFamily="2" charset="2"/>
              </a:rPr>
              <a:t> dissatisfaction</a:t>
            </a:r>
          </a:p>
          <a:p>
            <a:pPr>
              <a:lnSpc>
                <a:spcPct val="80000"/>
              </a:lnSpc>
              <a:buFont typeface="Wingdings" pitchFamily="2" charset="2"/>
              <a:buNone/>
            </a:pPr>
            <a:r>
              <a:rPr lang="en-US" sz="2000"/>
              <a:t>Motivate people: emphasizing factors associated with the work is self or to outcomes directly derived from it (promotion opportunities, growth opportunities achievement, recognition, responsibility)</a:t>
            </a:r>
          </a:p>
        </p:txBody>
      </p:sp>
      <p:sp>
        <p:nvSpPr>
          <p:cNvPr id="13316" name="Rectangle 4"/>
          <p:cNvSpPr>
            <a:spLocks noChangeArrowheads="1"/>
          </p:cNvSpPr>
          <p:nvPr/>
        </p:nvSpPr>
        <p:spPr bwMode="auto">
          <a:xfrm rot="16200000">
            <a:off x="-2869407" y="2869407"/>
            <a:ext cx="6049963" cy="311150"/>
          </a:xfrm>
          <a:prstGeom prst="rect">
            <a:avLst/>
          </a:prstGeom>
          <a:solidFill>
            <a:srgbClr val="1C1C1C"/>
          </a:solidFill>
          <a:ln w="9525">
            <a:noFill/>
            <a:miter lim="800000"/>
            <a:headEnd/>
            <a:tailEnd/>
          </a:ln>
          <a:effectLst/>
        </p:spPr>
        <p:txBody>
          <a:bodyPr wrap="none">
            <a:spAutoFit/>
          </a:bodyPr>
          <a:lstStyle/>
          <a:p>
            <a:pPr>
              <a:lnSpc>
                <a:spcPct val="80000"/>
              </a:lnSpc>
              <a:spcBef>
                <a:spcPct val="20000"/>
              </a:spcBef>
              <a:buClr>
                <a:schemeClr val="bg2"/>
              </a:buClr>
              <a:buSzPct val="75000"/>
              <a:buFont typeface="Wingdings" pitchFamily="2" charset="2"/>
              <a:buNone/>
            </a:pPr>
            <a:r>
              <a:rPr lang="en-US" b="1">
                <a:solidFill>
                  <a:schemeClr val="hlink"/>
                </a:solidFill>
              </a:rPr>
              <a:t>Differentiate motivators from hygiene factors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7813"/>
            <a:ext cx="8686800" cy="1139825"/>
          </a:xfrm>
        </p:spPr>
        <p:txBody>
          <a:bodyPr>
            <a:normAutofit fontScale="90000"/>
          </a:bodyPr>
          <a:lstStyle/>
          <a:p>
            <a:r>
              <a:rPr lang="en-US" sz="3200" b="1"/>
              <a:t>Two Factory theory – Motivation Hygiene theory</a:t>
            </a:r>
            <a:r>
              <a:rPr lang="en-US" b="1"/>
              <a:t/>
            </a:r>
            <a:br>
              <a:rPr lang="en-US" b="1"/>
            </a:br>
            <a:r>
              <a:rPr lang="en-US" sz="2000"/>
              <a:t>A theory that relates intrinsic factors to job satisfaction, while associating extrinsic factor with dissatisfaction</a:t>
            </a:r>
            <a:endParaRPr lang="en-US" sz="4800"/>
          </a:p>
        </p:txBody>
      </p:sp>
      <p:sp>
        <p:nvSpPr>
          <p:cNvPr id="52227" name="Rectangle 3"/>
          <p:cNvSpPr>
            <a:spLocks noGrp="1" noChangeArrowheads="1"/>
          </p:cNvSpPr>
          <p:nvPr>
            <p:ph type="body" idx="1"/>
          </p:nvPr>
        </p:nvSpPr>
        <p:spPr>
          <a:xfrm>
            <a:off x="457200" y="1600200"/>
            <a:ext cx="8229600" cy="4953000"/>
          </a:xfrm>
        </p:spPr>
        <p:txBody>
          <a:bodyPr/>
          <a:lstStyle/>
          <a:p>
            <a:r>
              <a:rPr lang="en-US" sz="2400"/>
              <a:t>Opposite of satisfaction is not dissatisfaction (as was traditionally believed)</a:t>
            </a:r>
          </a:p>
          <a:p>
            <a:pPr lvl="1"/>
            <a:r>
              <a:rPr lang="en-US" sz="2000"/>
              <a:t>Motivators: satisfaction to no satisfaction</a:t>
            </a:r>
          </a:p>
          <a:p>
            <a:pPr lvl="1"/>
            <a:r>
              <a:rPr lang="en-US" sz="2000"/>
              <a:t>Hygiene :no dissatisfaction to dissatisfaction</a:t>
            </a:r>
          </a:p>
        </p:txBody>
      </p:sp>
      <p:sp>
        <p:nvSpPr>
          <p:cNvPr id="52228" name="Rectangle 4"/>
          <p:cNvSpPr>
            <a:spLocks noChangeArrowheads="1"/>
          </p:cNvSpPr>
          <p:nvPr/>
        </p:nvSpPr>
        <p:spPr bwMode="auto">
          <a:xfrm rot="16200000">
            <a:off x="-2869407" y="2869407"/>
            <a:ext cx="6049963" cy="311150"/>
          </a:xfrm>
          <a:prstGeom prst="rect">
            <a:avLst/>
          </a:prstGeom>
          <a:solidFill>
            <a:srgbClr val="1C1C1C"/>
          </a:solidFill>
          <a:ln w="9525">
            <a:noFill/>
            <a:miter lim="800000"/>
            <a:headEnd/>
            <a:tailEnd/>
          </a:ln>
          <a:effectLst/>
        </p:spPr>
        <p:txBody>
          <a:bodyPr wrap="none">
            <a:spAutoFit/>
          </a:bodyPr>
          <a:lstStyle/>
          <a:p>
            <a:pPr>
              <a:lnSpc>
                <a:spcPct val="80000"/>
              </a:lnSpc>
              <a:spcBef>
                <a:spcPct val="20000"/>
              </a:spcBef>
              <a:buClr>
                <a:schemeClr val="bg2"/>
              </a:buClr>
              <a:buSzPct val="75000"/>
              <a:buFont typeface="Wingdings" pitchFamily="2" charset="2"/>
              <a:buNone/>
            </a:pPr>
            <a:r>
              <a:rPr lang="en-US" b="1">
                <a:solidFill>
                  <a:schemeClr val="hlink"/>
                </a:solidFill>
              </a:rPr>
              <a:t>Differentiate motivators from hygiene factors</a:t>
            </a:r>
          </a:p>
        </p:txBody>
      </p:sp>
      <p:pic>
        <p:nvPicPr>
          <p:cNvPr id="52229" name="Picture 5" descr="scan0002"/>
          <p:cNvPicPr>
            <a:picLocks noChangeAspect="1" noChangeArrowheads="1"/>
          </p:cNvPicPr>
          <p:nvPr/>
        </p:nvPicPr>
        <p:blipFill>
          <a:blip r:embed="rId3" cstate="print"/>
          <a:srcRect l="20547" t="15833" r="20547" b="5003"/>
          <a:stretch>
            <a:fillRect/>
          </a:stretch>
        </p:blipFill>
        <p:spPr bwMode="auto">
          <a:xfrm>
            <a:off x="1981200" y="3200400"/>
            <a:ext cx="5486400" cy="3082925"/>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87045" name="Rectangle 5"/>
          <p:cNvSpPr>
            <a:spLocks noGrp="1" noChangeArrowheads="1"/>
          </p:cNvSpPr>
          <p:nvPr>
            <p:ph type="title"/>
          </p:nvPr>
        </p:nvSpPr>
        <p:spPr/>
        <p:txBody>
          <a:bodyPr/>
          <a:lstStyle/>
          <a:p>
            <a:endParaRPr lang="en-US"/>
          </a:p>
        </p:txBody>
      </p:sp>
      <p:sp>
        <p:nvSpPr>
          <p:cNvPr id="87043" name="Rectangle 3"/>
          <p:cNvSpPr>
            <a:spLocks noGrp="1" noChangeArrowheads="1"/>
          </p:cNvSpPr>
          <p:nvPr>
            <p:ph type="body" sz="half" idx="1"/>
          </p:nvPr>
        </p:nvSpPr>
        <p:spPr>
          <a:xfrm>
            <a:off x="0" y="0"/>
            <a:ext cx="2895600" cy="6858000"/>
          </a:xfrm>
        </p:spPr>
        <p:txBody>
          <a:bodyPr/>
          <a:lstStyle/>
          <a:p>
            <a:pPr>
              <a:lnSpc>
                <a:spcPct val="90000"/>
              </a:lnSpc>
            </a:pPr>
            <a:r>
              <a:rPr lang="en-US" sz="1700"/>
              <a:t>Hierarchy of need: A hierarchy of five needs, physiological, safety, social, esteem, and self actualization – exists such that as each need is substantially satisfied, the next need become dominant</a:t>
            </a:r>
          </a:p>
          <a:p>
            <a:pPr>
              <a:lnSpc>
                <a:spcPct val="90000"/>
              </a:lnSpc>
            </a:pPr>
            <a:r>
              <a:rPr lang="en-US" sz="1700"/>
              <a:t>ERG Need:Existence, Relatedness, and Growth</a:t>
            </a:r>
          </a:p>
          <a:p>
            <a:pPr>
              <a:lnSpc>
                <a:spcPct val="90000"/>
              </a:lnSpc>
            </a:pPr>
            <a:r>
              <a:rPr lang="en-US" sz="1700"/>
              <a:t>X Theory (negative views of Human being) and Y Theory (positive views of Human being)</a:t>
            </a:r>
          </a:p>
          <a:p>
            <a:pPr>
              <a:lnSpc>
                <a:spcPct val="90000"/>
              </a:lnSpc>
            </a:pPr>
            <a:r>
              <a:rPr lang="en-US" sz="1700"/>
              <a:t>Two Factory theory – Motivation Hygiene theory</a:t>
            </a:r>
            <a:br>
              <a:rPr lang="en-US" sz="1700"/>
            </a:br>
            <a:r>
              <a:rPr lang="en-US" sz="1700"/>
              <a:t>A theory that relates intrinsic factors to job satisfaction, while associating extrinsic factor with dissatisfaction</a:t>
            </a:r>
          </a:p>
        </p:txBody>
      </p:sp>
      <p:pic>
        <p:nvPicPr>
          <p:cNvPr id="87044" name="All Together Can WIN [from www.metacafe.com].wmv">
            <a:hlinkClick r:id="" action="ppaction://media"/>
          </p:cNvPr>
          <p:cNvPicPr>
            <a:picLocks noRot="1" noChangeAspect="1" noChangeArrowheads="1"/>
          </p:cNvPicPr>
          <p:nvPr>
            <p:ph sz="half" idx="2"/>
            <a:videoFile r:link="rId1"/>
          </p:nvPr>
        </p:nvPicPr>
        <p:blipFill>
          <a:blip r:embed="rId4" cstate="print"/>
          <a:srcRect/>
          <a:stretch>
            <a:fillRect/>
          </a:stretch>
        </p:blipFill>
        <p:spPr>
          <a:xfrm>
            <a:off x="2895600" y="0"/>
            <a:ext cx="6248400" cy="46863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096" fill="hold"/>
                                        <p:tgtEl>
                                          <p:spTgt spid="8704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7044"/>
                </p:tgtEl>
              </p:cMediaNode>
            </p:video>
            <p:seq concurrent="1" nextAc="seek">
              <p:cTn id="8" restart="whenNotActive" fill="hold" evtFilter="cancelBubble" nodeType="interactiveSeq">
                <p:stCondLst>
                  <p:cond evt="onClick" delay="0">
                    <p:tgtEl>
                      <p:spTgt spid="8704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7044"/>
                                        </p:tgtEl>
                                      </p:cBhvr>
                                    </p:cmd>
                                  </p:childTnLst>
                                </p:cTn>
                              </p:par>
                            </p:childTnLst>
                          </p:cTn>
                        </p:par>
                      </p:childTnLst>
                    </p:cTn>
                  </p:par>
                </p:childTnLst>
              </p:cTn>
              <p:nextCondLst>
                <p:cond evt="onClick" delay="0">
                  <p:tgtEl>
                    <p:spTgt spid="87044"/>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5575"/>
            <a:ext cx="8229600" cy="1139825"/>
          </a:xfrm>
        </p:spPr>
        <p:txBody>
          <a:bodyPr>
            <a:normAutofit fontScale="90000"/>
          </a:bodyPr>
          <a:lstStyle/>
          <a:p>
            <a:r>
              <a:rPr lang="en-US" sz="4000"/>
              <a:t>McClelland needs theory </a:t>
            </a:r>
            <a:br>
              <a:rPr lang="en-US" sz="4000"/>
            </a:br>
            <a:r>
              <a:rPr lang="en-US" sz="2000"/>
              <a:t>A theory stating that achievement, power, and </a:t>
            </a:r>
            <a:br>
              <a:rPr lang="en-US" sz="2000"/>
            </a:br>
            <a:r>
              <a:rPr lang="en-US" sz="2000"/>
              <a:t>affiliation are three important needs that help explain motivation</a:t>
            </a:r>
          </a:p>
        </p:txBody>
      </p:sp>
      <p:sp>
        <p:nvSpPr>
          <p:cNvPr id="14339" name="Rectangle 3"/>
          <p:cNvSpPr>
            <a:spLocks noGrp="1" noChangeArrowheads="1"/>
          </p:cNvSpPr>
          <p:nvPr>
            <p:ph type="body" sz="half" idx="1"/>
          </p:nvPr>
        </p:nvSpPr>
        <p:spPr>
          <a:xfrm>
            <a:off x="457200" y="1524000"/>
            <a:ext cx="8229600" cy="838200"/>
          </a:xfrm>
        </p:spPr>
        <p:txBody>
          <a:bodyPr/>
          <a:lstStyle/>
          <a:p>
            <a:r>
              <a:rPr lang="en-US" sz="2000"/>
              <a:t>Focused of need: achievement, power and affiliation</a:t>
            </a:r>
          </a:p>
          <a:p>
            <a:endParaRPr lang="en-US" sz="2000"/>
          </a:p>
        </p:txBody>
      </p:sp>
      <p:graphicFrame>
        <p:nvGraphicFramePr>
          <p:cNvPr id="14429" name="Group 93"/>
          <p:cNvGraphicFramePr>
            <a:graphicFrameLocks noGrp="1"/>
          </p:cNvGraphicFramePr>
          <p:nvPr>
            <p:ph sz="half" idx="2"/>
          </p:nvPr>
        </p:nvGraphicFramePr>
        <p:xfrm>
          <a:off x="457200" y="2008188"/>
          <a:ext cx="8686800" cy="4462272"/>
        </p:xfrm>
        <a:graphic>
          <a:graphicData uri="http://schemas.openxmlformats.org/drawingml/2006/table">
            <a:tbl>
              <a:tblPr/>
              <a:tblGrid>
                <a:gridCol w="1219200"/>
                <a:gridCol w="1828800"/>
                <a:gridCol w="5638800"/>
              </a:tblGrid>
              <a:tr h="381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Arial" charset="0"/>
                        </a:rPr>
                        <a:t>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cs typeface="Arial" charset="0"/>
                        </a:rPr>
                        <a:t>Behavior (high)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5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cs typeface="Arial" charset="0"/>
                        </a:rPr>
                        <a:t>achievement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The drive to excel, to achieve in relation to set of standards, to strive to success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US" sz="1200" b="0" i="0" u="none" strike="noStrike" cap="none" normalizeH="0" baseline="0" smtClean="0">
                          <a:ln>
                            <a:noFill/>
                          </a:ln>
                          <a:solidFill>
                            <a:schemeClr val="hlink"/>
                          </a:solidFill>
                          <a:effectLst/>
                          <a:latin typeface="Verdana" pitchFamily="34" charset="0"/>
                          <a:cs typeface="Arial" charset="0"/>
                        </a:rPr>
                        <a:t>Desire to do things better</a:t>
                      </a:r>
                    </a:p>
                    <a:p>
                      <a:pPr marL="168275" marR="0" lvl="0" indent="-168275"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US" sz="1200" b="0" i="0" u="none" strike="noStrike" cap="none" normalizeH="0" baseline="0" smtClean="0">
                          <a:ln>
                            <a:noFill/>
                          </a:ln>
                          <a:solidFill>
                            <a:schemeClr val="hlink"/>
                          </a:solidFill>
                          <a:effectLst/>
                          <a:latin typeface="Verdana" pitchFamily="34" charset="0"/>
                          <a:cs typeface="Arial" charset="0"/>
                        </a:rPr>
                        <a:t>Attain personal </a:t>
                      </a:r>
                      <a:r>
                        <a:rPr kumimoji="0" lang="en-US" sz="1200" b="0" i="0" u="sng" strike="noStrike" cap="none" normalizeH="0" baseline="0" smtClean="0">
                          <a:ln>
                            <a:noFill/>
                          </a:ln>
                          <a:solidFill>
                            <a:schemeClr val="hlink"/>
                          </a:solidFill>
                          <a:effectLst/>
                          <a:latin typeface="Verdana" pitchFamily="34" charset="0"/>
                          <a:cs typeface="Arial" charset="0"/>
                        </a:rPr>
                        <a:t>responsibility</a:t>
                      </a:r>
                      <a:r>
                        <a:rPr kumimoji="0" lang="en-US" sz="1200" b="0" i="0" u="none" strike="noStrike" cap="none" normalizeH="0" baseline="0" smtClean="0">
                          <a:ln>
                            <a:noFill/>
                          </a:ln>
                          <a:solidFill>
                            <a:schemeClr val="hlink"/>
                          </a:solidFill>
                          <a:effectLst/>
                          <a:latin typeface="Verdana" pitchFamily="34" charset="0"/>
                          <a:cs typeface="Arial" charset="0"/>
                        </a:rPr>
                        <a:t> for finding solutions or problems</a:t>
                      </a:r>
                    </a:p>
                    <a:p>
                      <a:pPr marL="168275" marR="0" lvl="0" indent="-168275"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US" sz="1200" b="0" i="0" u="none" strike="noStrike" cap="none" normalizeH="0" baseline="0" smtClean="0">
                          <a:ln>
                            <a:noFill/>
                          </a:ln>
                          <a:solidFill>
                            <a:schemeClr val="hlink"/>
                          </a:solidFill>
                          <a:effectLst/>
                          <a:latin typeface="Verdana" pitchFamily="34" charset="0"/>
                          <a:cs typeface="Arial" charset="0"/>
                        </a:rPr>
                        <a:t> can received their rapid performance </a:t>
                      </a:r>
                      <a:r>
                        <a:rPr kumimoji="0" lang="en-US" sz="1200" b="0" i="0" u="sng" strike="noStrike" cap="none" normalizeH="0" baseline="0" smtClean="0">
                          <a:ln>
                            <a:noFill/>
                          </a:ln>
                          <a:solidFill>
                            <a:schemeClr val="hlink"/>
                          </a:solidFill>
                          <a:effectLst/>
                          <a:latin typeface="Verdana" pitchFamily="34" charset="0"/>
                          <a:cs typeface="Arial" charset="0"/>
                        </a:rPr>
                        <a:t>feedback</a:t>
                      </a:r>
                    </a:p>
                    <a:p>
                      <a:pPr marL="168275" marR="0" lvl="0" indent="-168275"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US" sz="1200" b="0" i="0" u="none" strike="noStrike" cap="none" normalizeH="0" baseline="0" smtClean="0">
                          <a:ln>
                            <a:noFill/>
                          </a:ln>
                          <a:solidFill>
                            <a:schemeClr val="hlink"/>
                          </a:solidFill>
                          <a:effectLst/>
                          <a:latin typeface="Verdana" pitchFamily="34" charset="0"/>
                          <a:cs typeface="Arial" charset="0"/>
                        </a:rPr>
                        <a:t>Prefer task of intermediate difficulty (</a:t>
                      </a:r>
                      <a:r>
                        <a:rPr kumimoji="0" lang="en-US" sz="1200" b="0" i="0" u="sng" strike="noStrike" cap="none" normalizeH="0" baseline="0" smtClean="0">
                          <a:ln>
                            <a:noFill/>
                          </a:ln>
                          <a:solidFill>
                            <a:schemeClr val="hlink"/>
                          </a:solidFill>
                          <a:effectLst/>
                          <a:latin typeface="Verdana" pitchFamily="34" charset="0"/>
                          <a:cs typeface="Arial" charset="0"/>
                        </a:rPr>
                        <a:t>moderate risk</a:t>
                      </a:r>
                      <a:r>
                        <a:rPr kumimoji="0" lang="en-US" sz="1200" b="0" i="0" u="none" strike="noStrike" cap="none" normalizeH="0" baseline="0" smtClean="0">
                          <a:ln>
                            <a:noFill/>
                          </a:ln>
                          <a:solidFill>
                            <a:schemeClr val="hlink"/>
                          </a:solidFill>
                          <a:effectLst/>
                          <a:latin typeface="Verdana" pitchFamily="34" charset="0"/>
                          <a:cs typeface="Arial" charset="0"/>
                        </a:rPr>
                        <a:t>)</a:t>
                      </a:r>
                    </a:p>
                    <a:p>
                      <a:pPr marL="168275" marR="0" lvl="0" indent="-168275"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US" sz="1200" b="0" i="0" u="none" strike="noStrike" cap="none" normalizeH="0" baseline="0" smtClean="0">
                          <a:ln>
                            <a:noFill/>
                          </a:ln>
                          <a:solidFill>
                            <a:schemeClr val="hlink"/>
                          </a:solidFill>
                          <a:effectLst/>
                          <a:latin typeface="Verdana" pitchFamily="34" charset="0"/>
                          <a:cs typeface="Arial" charset="0"/>
                        </a:rPr>
                        <a:t>Like setting goal that required stretching them self</a:t>
                      </a:r>
                    </a:p>
                    <a:p>
                      <a:pPr marL="168275" marR="0" lvl="0" indent="-168275"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hlink"/>
                          </a:solidFill>
                          <a:effectLst/>
                          <a:latin typeface="Verdana" pitchFamily="34" charset="0"/>
                          <a:cs typeface="Arial" charset="0"/>
                          <a:sym typeface="Wingdings" pitchFamily="2" charset="2"/>
                        </a:rPr>
                        <a:t>successful in entrepreneurial activities (own business or unit in large organization)</a:t>
                      </a:r>
                      <a:endParaRPr kumimoji="0" lang="en-US" sz="1200" b="0" i="0" u="none" strike="noStrike" cap="none" normalizeH="0" baseline="0" smtClean="0">
                        <a:ln>
                          <a:noFill/>
                        </a:ln>
                        <a:solidFill>
                          <a:schemeClr val="hlink"/>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C1C1C"/>
                    </a:solidFill>
                  </a:tcPr>
                </a:tc>
              </a:tr>
              <a:tr h="757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cs typeface="Arial" charset="0"/>
                        </a:rPr>
                        <a:t>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The need to make others behave in a way that they would no have behave otherwise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US" sz="1200" b="0" i="0" u="none" strike="noStrike" cap="none" normalizeH="0" baseline="0" smtClean="0">
                          <a:ln>
                            <a:noFill/>
                          </a:ln>
                          <a:solidFill>
                            <a:schemeClr val="tx1"/>
                          </a:solidFill>
                          <a:effectLst/>
                          <a:latin typeface="Verdana" pitchFamily="34" charset="0"/>
                          <a:cs typeface="Arial" charset="0"/>
                        </a:rPr>
                        <a:t>Enjoy being “in charge”</a:t>
                      </a:r>
                    </a:p>
                    <a:p>
                      <a:pPr marL="168275" marR="0" lvl="0" indent="-168275"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US" sz="1200" b="0" i="0" u="none" strike="noStrike" cap="none" normalizeH="0" baseline="0" smtClean="0">
                          <a:ln>
                            <a:noFill/>
                          </a:ln>
                          <a:solidFill>
                            <a:schemeClr val="tx1"/>
                          </a:solidFill>
                          <a:effectLst/>
                          <a:latin typeface="Verdana" pitchFamily="34" charset="0"/>
                          <a:cs typeface="Arial" charset="0"/>
                        </a:rPr>
                        <a:t>Strive influence over others</a:t>
                      </a:r>
                    </a:p>
                    <a:p>
                      <a:pPr marL="168275" marR="0" lvl="0" indent="-168275"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US" sz="1200" b="0" i="0" u="none" strike="noStrike" cap="none" normalizeH="0" baseline="0" smtClean="0">
                          <a:ln>
                            <a:noFill/>
                          </a:ln>
                          <a:solidFill>
                            <a:schemeClr val="tx1"/>
                          </a:solidFill>
                          <a:effectLst/>
                          <a:latin typeface="Verdana" pitchFamily="34" charset="0"/>
                          <a:cs typeface="Arial" charset="0"/>
                        </a:rPr>
                        <a:t>Placed into competitive and status-oriented situation</a:t>
                      </a:r>
                    </a:p>
                    <a:p>
                      <a:pPr marL="168275" marR="0" lvl="0" indent="-168275"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US" sz="1200" b="0" i="0" u="none" strike="noStrike" cap="none" normalizeH="0" baseline="0" smtClean="0">
                          <a:ln>
                            <a:noFill/>
                          </a:ln>
                          <a:solidFill>
                            <a:schemeClr val="tx1"/>
                          </a:solidFill>
                          <a:effectLst/>
                          <a:latin typeface="Verdana" pitchFamily="34" charset="0"/>
                          <a:cs typeface="Arial" charset="0"/>
                        </a:rPr>
                        <a:t>More concerned with prestige, and gaining influence over others than with effective performance</a:t>
                      </a:r>
                    </a:p>
                    <a:p>
                      <a:pPr marL="168275" marR="0" lvl="0" indent="-168275"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cs typeface="Arial" charset="0"/>
                          <a:sym typeface="Wingdings" pitchFamily="2" charset="2"/>
                        </a:rPr>
                        <a:t> Related to manager success (effectiveness)</a:t>
                      </a:r>
                      <a:endParaRPr kumimoji="0" lang="en-US" sz="12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cs typeface="Arial" charset="0"/>
                        </a:rPr>
                        <a:t>Affiliation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smtClean="0">
                          <a:ln>
                            <a:noFill/>
                          </a:ln>
                          <a:solidFill>
                            <a:schemeClr val="tx1"/>
                          </a:solidFill>
                          <a:effectLst/>
                          <a:latin typeface="Verdana" pitchFamily="34" charset="0"/>
                          <a:cs typeface="Arial" charset="0"/>
                        </a:rPr>
                        <a:t>The desire for friendly and close interpersonal relationship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US" sz="1200" b="0" i="0" u="none" strike="noStrike" cap="none" normalizeH="0" baseline="0" smtClean="0">
                          <a:ln>
                            <a:noFill/>
                          </a:ln>
                          <a:solidFill>
                            <a:schemeClr val="tx1"/>
                          </a:solidFill>
                          <a:effectLst/>
                          <a:latin typeface="Verdana" pitchFamily="34" charset="0"/>
                          <a:cs typeface="Arial" charset="0"/>
                        </a:rPr>
                        <a:t>Strive for friendship</a:t>
                      </a:r>
                    </a:p>
                    <a:p>
                      <a:pPr marL="228600" marR="0" lvl="0" indent="-22860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US" sz="1200" b="0" i="0" u="none" strike="noStrike" cap="none" normalizeH="0" baseline="0" smtClean="0">
                          <a:ln>
                            <a:noFill/>
                          </a:ln>
                          <a:solidFill>
                            <a:schemeClr val="tx1"/>
                          </a:solidFill>
                          <a:effectLst/>
                          <a:latin typeface="Verdana" pitchFamily="34" charset="0"/>
                          <a:cs typeface="Arial" charset="0"/>
                        </a:rPr>
                        <a:t>Prefer cooperative situation than competitive one</a:t>
                      </a:r>
                    </a:p>
                    <a:p>
                      <a:pPr marL="228600" marR="0" lvl="0" indent="-22860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n-US" sz="1200" b="0" i="0" u="none" strike="noStrike" cap="none" normalizeH="0" baseline="0" smtClean="0">
                          <a:ln>
                            <a:noFill/>
                          </a:ln>
                          <a:solidFill>
                            <a:schemeClr val="tx1"/>
                          </a:solidFill>
                          <a:effectLst/>
                          <a:latin typeface="Verdana" pitchFamily="34" charset="0"/>
                          <a:cs typeface="Arial" charset="0"/>
                        </a:rPr>
                        <a:t>Desire relationship that involve a high degree of mutual understanding</a:t>
                      </a:r>
                    </a:p>
                    <a:p>
                      <a:pPr marL="228600" marR="0" lvl="0" indent="-22860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Verdana" pitchFamily="34" charset="0"/>
                          <a:cs typeface="Arial" charset="0"/>
                          <a:sym typeface="Wingdings" pitchFamily="2" charset="2"/>
                        </a:rPr>
                        <a:t> Related to manager success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427" name="Rectangle 91"/>
          <p:cNvSpPr>
            <a:spLocks noChangeArrowheads="1"/>
          </p:cNvSpPr>
          <p:nvPr/>
        </p:nvSpPr>
        <p:spPr bwMode="auto">
          <a:xfrm rot="16200000">
            <a:off x="-3232150" y="3314700"/>
            <a:ext cx="6775450" cy="311150"/>
          </a:xfrm>
          <a:prstGeom prst="rect">
            <a:avLst/>
          </a:prstGeom>
          <a:solidFill>
            <a:srgbClr val="1C1C1C"/>
          </a:solidFill>
          <a:ln w="9525">
            <a:noFill/>
            <a:miter lim="800000"/>
            <a:headEnd/>
            <a:tailEnd/>
          </a:ln>
          <a:effectLst/>
        </p:spPr>
        <p:txBody>
          <a:bodyPr wrap="none">
            <a:spAutoFit/>
          </a:bodyPr>
          <a:lstStyle/>
          <a:p>
            <a:pPr>
              <a:lnSpc>
                <a:spcPct val="80000"/>
              </a:lnSpc>
              <a:spcBef>
                <a:spcPct val="20000"/>
              </a:spcBef>
              <a:buClr>
                <a:schemeClr val="bg2"/>
              </a:buClr>
              <a:buSzPct val="75000"/>
              <a:buFont typeface="Wingdings" pitchFamily="2" charset="2"/>
              <a:buNone/>
            </a:pPr>
            <a:r>
              <a:rPr lang="en-US">
                <a:solidFill>
                  <a:schemeClr val="hlink"/>
                </a:solidFill>
              </a:rPr>
              <a:t>List the characteristics that high achievers prefer in a job</a:t>
            </a:r>
          </a:p>
        </p:txBody>
      </p:sp>
      <p:pic>
        <p:nvPicPr>
          <p:cNvPr id="14430" name="Picture 94" descr="scan0001"/>
          <p:cNvPicPr>
            <a:picLocks noChangeAspect="1" noChangeArrowheads="1"/>
          </p:cNvPicPr>
          <p:nvPr/>
        </p:nvPicPr>
        <p:blipFill>
          <a:blip r:embed="rId3" cstate="print"/>
          <a:srcRect l="19946" b="22160"/>
          <a:stretch>
            <a:fillRect/>
          </a:stretch>
        </p:blipFill>
        <p:spPr bwMode="auto">
          <a:xfrm>
            <a:off x="6324600" y="-271463"/>
            <a:ext cx="3733800" cy="1338263"/>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b="1"/>
              <a:t>Cognitive evaluation theory</a:t>
            </a:r>
            <a:br>
              <a:rPr lang="en-US" b="1"/>
            </a:br>
            <a:r>
              <a:rPr lang="en-US" sz="2000"/>
              <a:t>A theory stating that allocating extrinsic rewards for behavior that had been previously intrinsically rewarding tends to decrease the overall level motivation</a:t>
            </a:r>
          </a:p>
        </p:txBody>
      </p:sp>
      <p:sp>
        <p:nvSpPr>
          <p:cNvPr id="16387" name="Rectangle 3"/>
          <p:cNvSpPr>
            <a:spLocks noGrp="1" noChangeArrowheads="1"/>
          </p:cNvSpPr>
          <p:nvPr>
            <p:ph type="body" idx="1"/>
          </p:nvPr>
        </p:nvSpPr>
        <p:spPr>
          <a:xfrm>
            <a:off x="304800" y="1600200"/>
            <a:ext cx="8610600" cy="4530725"/>
          </a:xfrm>
        </p:spPr>
        <p:txBody>
          <a:bodyPr/>
          <a:lstStyle/>
          <a:p>
            <a:pPr>
              <a:lnSpc>
                <a:spcPct val="90000"/>
              </a:lnSpc>
            </a:pPr>
            <a:r>
              <a:rPr lang="en-US" sz="2400"/>
              <a:t>Why? Individual experiences loss of control over his or her own behavior, so that the previous intrinsic motivation diminishes.</a:t>
            </a:r>
          </a:p>
          <a:p>
            <a:pPr>
              <a:lnSpc>
                <a:spcPct val="90000"/>
              </a:lnSpc>
            </a:pPr>
            <a:r>
              <a:rPr lang="en-US" sz="2400"/>
              <a:t>Elimination extrinsic rewards can produce a shift perception of why some one of doing a task (focusing someone to verbal rewards than the task)</a:t>
            </a:r>
          </a:p>
          <a:p>
            <a:pPr>
              <a:lnSpc>
                <a:spcPct val="90000"/>
              </a:lnSpc>
            </a:pPr>
            <a:r>
              <a:rPr lang="en-US" sz="2400"/>
              <a:t>Recent theory </a:t>
            </a:r>
            <a:r>
              <a:rPr lang="en-US" sz="2400">
                <a:sym typeface="Wingdings" pitchFamily="2" charset="2"/>
              </a:rPr>
              <a:t> self concordance : the degree to which a person’s reasons for pursuing a goal is consistence with the person’s interests and core values.</a:t>
            </a:r>
          </a:p>
          <a:p>
            <a:pPr lvl="1">
              <a:lnSpc>
                <a:spcPct val="90000"/>
              </a:lnSpc>
            </a:pPr>
            <a:r>
              <a:rPr lang="en-US" sz="2000"/>
              <a:t>Pursued goal as an intrinsic reason more satisfied</a:t>
            </a:r>
          </a:p>
          <a:p>
            <a:pPr lvl="1">
              <a:lnSpc>
                <a:spcPct val="90000"/>
              </a:lnSpc>
            </a:pPr>
            <a:r>
              <a:rPr lang="en-US" sz="2000"/>
              <a:t>Pursued goal as an extrinsic reason less happy or meaningful</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b="1"/>
              <a:t>Goal Setting theory</a:t>
            </a:r>
            <a:br>
              <a:rPr lang="en-US" b="1"/>
            </a:br>
            <a:r>
              <a:rPr lang="en-US" sz="2000"/>
              <a:t>A theory stating that specified and difficult goal, with feedback, lead to higher performance</a:t>
            </a:r>
          </a:p>
        </p:txBody>
      </p:sp>
      <p:sp>
        <p:nvSpPr>
          <p:cNvPr id="17411" name="Rectangle 3"/>
          <p:cNvSpPr>
            <a:spLocks noGrp="1" noChangeArrowheads="1"/>
          </p:cNvSpPr>
          <p:nvPr>
            <p:ph type="body" idx="1"/>
          </p:nvPr>
        </p:nvSpPr>
        <p:spPr>
          <a:solidFill>
            <a:srgbClr val="1C1C1C"/>
          </a:solidFill>
        </p:spPr>
        <p:txBody>
          <a:bodyPr/>
          <a:lstStyle/>
          <a:p>
            <a:pPr>
              <a:lnSpc>
                <a:spcPct val="90000"/>
              </a:lnSpc>
            </a:pPr>
            <a:r>
              <a:rPr lang="en-US" sz="2000">
                <a:solidFill>
                  <a:schemeClr val="bg1"/>
                </a:solidFill>
              </a:rPr>
              <a:t>Goals tell/guide what needs to be done and how much effort will need to be expended</a:t>
            </a:r>
          </a:p>
          <a:p>
            <a:pPr>
              <a:lnSpc>
                <a:spcPct val="90000"/>
              </a:lnSpc>
            </a:pPr>
            <a:r>
              <a:rPr lang="en-US" sz="2000">
                <a:solidFill>
                  <a:schemeClr val="bg1"/>
                </a:solidFill>
              </a:rPr>
              <a:t>With Difficult Goals </a:t>
            </a:r>
          </a:p>
          <a:p>
            <a:pPr lvl="1">
              <a:lnSpc>
                <a:spcPct val="90000"/>
              </a:lnSpc>
            </a:pPr>
            <a:r>
              <a:rPr lang="en-US" sz="1800">
                <a:solidFill>
                  <a:schemeClr val="hlink"/>
                </a:solidFill>
              </a:rPr>
              <a:t>direct attention (focus) to the task at hand and away from irrelevant distraction </a:t>
            </a:r>
          </a:p>
          <a:p>
            <a:pPr lvl="1">
              <a:lnSpc>
                <a:spcPct val="90000"/>
              </a:lnSpc>
            </a:pPr>
            <a:r>
              <a:rPr lang="en-US" sz="1800">
                <a:solidFill>
                  <a:schemeClr val="hlink"/>
                </a:solidFill>
              </a:rPr>
              <a:t>energize to work harder</a:t>
            </a:r>
          </a:p>
          <a:p>
            <a:pPr lvl="1">
              <a:lnSpc>
                <a:spcPct val="90000"/>
              </a:lnSpc>
            </a:pPr>
            <a:r>
              <a:rPr lang="en-US" sz="1800">
                <a:solidFill>
                  <a:schemeClr val="hlink"/>
                </a:solidFill>
              </a:rPr>
              <a:t>persist in trying to attain them</a:t>
            </a:r>
          </a:p>
          <a:p>
            <a:pPr lvl="1">
              <a:lnSpc>
                <a:spcPct val="90000"/>
              </a:lnSpc>
            </a:pPr>
            <a:r>
              <a:rPr lang="en-US" sz="1800">
                <a:solidFill>
                  <a:schemeClr val="hlink"/>
                </a:solidFill>
              </a:rPr>
              <a:t>lead to discover strategies performing task (more) effectively</a:t>
            </a:r>
          </a:p>
          <a:p>
            <a:pPr>
              <a:lnSpc>
                <a:spcPct val="90000"/>
              </a:lnSpc>
            </a:pPr>
            <a:r>
              <a:rPr lang="en-US" sz="2000">
                <a:solidFill>
                  <a:schemeClr val="bg1"/>
                </a:solidFill>
              </a:rPr>
              <a:t>With feedback</a:t>
            </a:r>
          </a:p>
          <a:p>
            <a:pPr lvl="1">
              <a:lnSpc>
                <a:spcPct val="90000"/>
              </a:lnSpc>
            </a:pPr>
            <a:r>
              <a:rPr lang="en-US" sz="1800">
                <a:solidFill>
                  <a:schemeClr val="bg1"/>
                </a:solidFill>
              </a:rPr>
              <a:t>People will do better</a:t>
            </a:r>
          </a:p>
          <a:p>
            <a:pPr>
              <a:lnSpc>
                <a:spcPct val="90000"/>
              </a:lnSpc>
            </a:pPr>
            <a:r>
              <a:rPr lang="en-US" sz="2000">
                <a:solidFill>
                  <a:schemeClr val="bg1"/>
                </a:solidFill>
              </a:rPr>
              <a:t>Performance (-goal relation factor)</a:t>
            </a:r>
          </a:p>
          <a:p>
            <a:pPr lvl="1">
              <a:lnSpc>
                <a:spcPct val="90000"/>
              </a:lnSpc>
            </a:pPr>
            <a:r>
              <a:rPr lang="en-US" sz="1800">
                <a:solidFill>
                  <a:schemeClr val="bg1"/>
                </a:solidFill>
              </a:rPr>
              <a:t>Goal commitment (believe can achieve and want to achieve)</a:t>
            </a:r>
          </a:p>
          <a:p>
            <a:pPr lvl="1">
              <a:lnSpc>
                <a:spcPct val="90000"/>
              </a:lnSpc>
            </a:pPr>
            <a:r>
              <a:rPr lang="en-US" sz="1800">
                <a:solidFill>
                  <a:schemeClr val="bg1"/>
                </a:solidFill>
              </a:rPr>
              <a:t>Task characteristics (simple, well-learned, and independent)</a:t>
            </a:r>
          </a:p>
          <a:p>
            <a:pPr lvl="1">
              <a:lnSpc>
                <a:spcPct val="90000"/>
              </a:lnSpc>
            </a:pPr>
            <a:r>
              <a:rPr lang="en-US" sz="1800">
                <a:solidFill>
                  <a:schemeClr val="bg1"/>
                </a:solidFill>
              </a:rPr>
              <a:t>National culture</a:t>
            </a:r>
          </a:p>
        </p:txBody>
      </p:sp>
      <p:sp>
        <p:nvSpPr>
          <p:cNvPr id="17412" name="Rectangle 4"/>
          <p:cNvSpPr>
            <a:spLocks noChangeArrowheads="1"/>
          </p:cNvSpPr>
          <p:nvPr/>
        </p:nvSpPr>
        <p:spPr bwMode="auto">
          <a:xfrm rot="16200000">
            <a:off x="-3273425" y="3273425"/>
            <a:ext cx="6858000" cy="311150"/>
          </a:xfrm>
          <a:prstGeom prst="rect">
            <a:avLst/>
          </a:prstGeom>
          <a:solidFill>
            <a:srgbClr val="1C1C1C"/>
          </a:solidFill>
          <a:ln w="9525">
            <a:noFill/>
            <a:miter lim="800000"/>
            <a:headEnd/>
            <a:tailEnd/>
          </a:ln>
          <a:effectLst/>
        </p:spPr>
        <p:txBody>
          <a:bodyPr>
            <a:spAutoFit/>
          </a:bodyPr>
          <a:lstStyle/>
          <a:p>
            <a:pPr algn="ctr">
              <a:lnSpc>
                <a:spcPct val="80000"/>
              </a:lnSpc>
              <a:spcBef>
                <a:spcPct val="20000"/>
              </a:spcBef>
              <a:buClr>
                <a:schemeClr val="bg2"/>
              </a:buClr>
              <a:buSzPct val="75000"/>
              <a:buFont typeface="Wingdings" pitchFamily="2" charset="2"/>
              <a:buNone/>
            </a:pPr>
            <a:r>
              <a:rPr lang="en-US">
                <a:solidFill>
                  <a:schemeClr val="hlink"/>
                </a:solidFill>
              </a:rPr>
              <a:t>Summarize the type of goals that increase performance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F0B1462-AF64-4FB0-B547-401CDF1FA3C5}" type="slidenum">
              <a:rPr lang="zh-TW" altLang="en-US"/>
              <a:pPr/>
              <a:t>8</a:t>
            </a:fld>
            <a:endParaRPr lang="en-US" altLang="zh-TW"/>
          </a:p>
        </p:txBody>
      </p:sp>
      <p:sp>
        <p:nvSpPr>
          <p:cNvPr id="263170" name="Rectangle 2"/>
          <p:cNvSpPr>
            <a:spLocks noGrp="1" noChangeArrowheads="1"/>
          </p:cNvSpPr>
          <p:nvPr>
            <p:ph type="title"/>
          </p:nvPr>
        </p:nvSpPr>
        <p:spPr>
          <a:noFill/>
          <a:ln/>
        </p:spPr>
        <p:txBody>
          <a:bodyPr>
            <a:normAutofit fontScale="90000"/>
          </a:bodyPr>
          <a:lstStyle/>
          <a:p>
            <a:r>
              <a:rPr kumimoji="0" lang="en-US" altLang="zh-TW" b="1"/>
              <a:t>The Big Five Model of Personality Dimensions</a:t>
            </a:r>
          </a:p>
        </p:txBody>
      </p:sp>
      <p:sp>
        <p:nvSpPr>
          <p:cNvPr id="263181" name="Rectangle 13"/>
          <p:cNvSpPr>
            <a:spLocks noGrp="1" noChangeArrowheads="1"/>
          </p:cNvSpPr>
          <p:nvPr>
            <p:ph type="body" idx="1"/>
          </p:nvPr>
        </p:nvSpPr>
        <p:spPr/>
        <p:txBody>
          <a:bodyPr/>
          <a:lstStyle/>
          <a:p>
            <a:r>
              <a:rPr kumimoji="0" lang="en-US" altLang="zh-TW" b="1"/>
              <a:t>Extroversion(</a:t>
            </a:r>
            <a:r>
              <a:rPr kumimoji="0" lang="zh-TW" altLang="en-US" b="1"/>
              <a:t>外向性</a:t>
            </a:r>
            <a:r>
              <a:rPr kumimoji="0" lang="en-US" altLang="zh-TW"/>
              <a:t>)</a:t>
            </a:r>
            <a:endParaRPr kumimoji="0" lang="en-US" altLang="zh-TW" b="1"/>
          </a:p>
          <a:p>
            <a:r>
              <a:rPr kumimoji="0" lang="en-US" altLang="zh-TW" b="1"/>
              <a:t>Agreeableness (</a:t>
            </a:r>
            <a:r>
              <a:rPr kumimoji="0" lang="zh-TW" altLang="en-US" b="1"/>
              <a:t>隨和性</a:t>
            </a:r>
            <a:r>
              <a:rPr kumimoji="0" lang="en-US" altLang="zh-TW"/>
              <a:t>)</a:t>
            </a:r>
            <a:endParaRPr kumimoji="0" lang="en-US" altLang="zh-TW" b="1"/>
          </a:p>
          <a:p>
            <a:r>
              <a:rPr kumimoji="0" lang="en-US" altLang="zh-TW" b="1"/>
              <a:t>Conscientiousness(</a:t>
            </a:r>
            <a:r>
              <a:rPr kumimoji="0" lang="zh-TW" altLang="en-US" b="1"/>
              <a:t>認真盡責性</a:t>
            </a:r>
            <a:r>
              <a:rPr kumimoji="0" lang="en-US" altLang="zh-TW"/>
              <a:t>)</a:t>
            </a:r>
            <a:endParaRPr kumimoji="0" lang="en-US" altLang="zh-TW" b="1"/>
          </a:p>
          <a:p>
            <a:r>
              <a:rPr kumimoji="0" lang="en-US" altLang="zh-TW" b="1"/>
              <a:t>Emotional Stability(</a:t>
            </a:r>
            <a:r>
              <a:rPr kumimoji="0" lang="zh-TW" altLang="en-US" b="1"/>
              <a:t>情緒穩定性</a:t>
            </a:r>
            <a:r>
              <a:rPr kumimoji="0" lang="en-US" altLang="zh-TW" b="1"/>
              <a:t>)</a:t>
            </a:r>
          </a:p>
          <a:p>
            <a:r>
              <a:rPr kumimoji="0" lang="en-US" altLang="zh-TW" b="1"/>
              <a:t>Openness to Experience(</a:t>
            </a:r>
            <a:r>
              <a:rPr kumimoji="0" lang="zh-TW" altLang="en-US" b="1"/>
              <a:t>嘗試性</a:t>
            </a:r>
            <a:r>
              <a:rPr kumimoji="0" lang="en-US" altLang="zh-TW" b="1"/>
              <a:t>)</a:t>
            </a:r>
          </a:p>
        </p:txBody>
      </p:sp>
      <p:sp>
        <p:nvSpPr>
          <p:cNvPr id="265231" name="Text Box 1039"/>
          <p:cNvSpPr txBox="1">
            <a:spLocks noChangeArrowheads="1"/>
          </p:cNvSpPr>
          <p:nvPr/>
        </p:nvSpPr>
        <p:spPr bwMode="auto">
          <a:xfrm>
            <a:off x="6689725" y="5746750"/>
            <a:ext cx="620713" cy="366713"/>
          </a:xfrm>
          <a:prstGeom prst="rect">
            <a:avLst/>
          </a:prstGeom>
          <a:noFill/>
          <a:ln w="9525">
            <a:noFill/>
            <a:miter lim="800000"/>
            <a:headEnd/>
            <a:tailEnd/>
          </a:ln>
          <a:effectLst/>
        </p:spPr>
        <p:txBody>
          <a:bodyPr wrap="none">
            <a:spAutoFit/>
          </a:bodyPr>
          <a:lstStyle/>
          <a:p>
            <a:r>
              <a:rPr lang="en-US" altLang="zh-TW"/>
              <a:t>next</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b="1"/>
              <a:t>MBO</a:t>
            </a:r>
            <a:br>
              <a:rPr lang="en-US" b="1"/>
            </a:br>
            <a:r>
              <a:rPr lang="en-US" sz="2000"/>
              <a:t>A program that encompasses specific goals, participatively sets, for an explicit time period, with feedback on goal progress</a:t>
            </a:r>
          </a:p>
        </p:txBody>
      </p:sp>
      <p:sp>
        <p:nvSpPr>
          <p:cNvPr id="18435" name="Rectangle 3"/>
          <p:cNvSpPr>
            <a:spLocks noGrp="1" noChangeArrowheads="1"/>
          </p:cNvSpPr>
          <p:nvPr>
            <p:ph type="body" idx="1"/>
          </p:nvPr>
        </p:nvSpPr>
        <p:spPr>
          <a:xfrm>
            <a:off x="457200" y="1600200"/>
            <a:ext cx="8229600" cy="4876800"/>
          </a:xfrm>
        </p:spPr>
        <p:txBody>
          <a:bodyPr/>
          <a:lstStyle/>
          <a:p>
            <a:r>
              <a:rPr lang="en-US"/>
              <a:t>Participatively set goal by cascading the objective (organizational level, division, department and individual level)</a:t>
            </a:r>
          </a:p>
        </p:txBody>
      </p:sp>
      <p:pic>
        <p:nvPicPr>
          <p:cNvPr id="18436" name="Picture 4" descr="scan0002"/>
          <p:cNvPicPr>
            <a:picLocks noChangeAspect="1" noChangeArrowheads="1"/>
          </p:cNvPicPr>
          <p:nvPr/>
        </p:nvPicPr>
        <p:blipFill>
          <a:blip r:embed="rId3" cstate="print"/>
          <a:srcRect/>
          <a:stretch>
            <a:fillRect/>
          </a:stretch>
        </p:blipFill>
        <p:spPr bwMode="auto">
          <a:xfrm>
            <a:off x="1295400" y="3043238"/>
            <a:ext cx="6781800" cy="3814762"/>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b="1"/>
              <a:t>MBO</a:t>
            </a:r>
            <a:br>
              <a:rPr lang="en-US" b="1"/>
            </a:br>
            <a:r>
              <a:rPr lang="en-US" sz="2000"/>
              <a:t>A program that encompasses specific goals, participatively sets, for an explicit time period, with feedback on goal progress</a:t>
            </a:r>
          </a:p>
        </p:txBody>
      </p:sp>
      <p:sp>
        <p:nvSpPr>
          <p:cNvPr id="54275" name="Rectangle 3"/>
          <p:cNvSpPr>
            <a:spLocks noGrp="1" noChangeArrowheads="1"/>
          </p:cNvSpPr>
          <p:nvPr>
            <p:ph type="body" idx="1"/>
          </p:nvPr>
        </p:nvSpPr>
        <p:spPr>
          <a:xfrm>
            <a:off x="457200" y="1600200"/>
            <a:ext cx="8229600" cy="4876800"/>
          </a:xfrm>
        </p:spPr>
        <p:txBody>
          <a:bodyPr/>
          <a:lstStyle/>
          <a:p>
            <a:pPr>
              <a:lnSpc>
                <a:spcPct val="90000"/>
              </a:lnSpc>
            </a:pPr>
            <a:r>
              <a:rPr lang="en-US"/>
              <a:t>MBO Program ingredients</a:t>
            </a:r>
          </a:p>
          <a:p>
            <a:pPr lvl="1">
              <a:lnSpc>
                <a:spcPct val="90000"/>
              </a:lnSpc>
            </a:pPr>
            <a:r>
              <a:rPr lang="en-US"/>
              <a:t>Goal specificity</a:t>
            </a:r>
          </a:p>
          <a:p>
            <a:pPr lvl="1">
              <a:lnSpc>
                <a:spcPct val="90000"/>
              </a:lnSpc>
            </a:pPr>
            <a:r>
              <a:rPr lang="en-US"/>
              <a:t>Decision making participation</a:t>
            </a:r>
          </a:p>
          <a:p>
            <a:pPr lvl="1">
              <a:lnSpc>
                <a:spcPct val="90000"/>
              </a:lnSpc>
            </a:pPr>
            <a:r>
              <a:rPr lang="en-US"/>
              <a:t>Explicit time period</a:t>
            </a:r>
          </a:p>
          <a:p>
            <a:pPr lvl="1">
              <a:lnSpc>
                <a:spcPct val="90000"/>
              </a:lnSpc>
            </a:pPr>
            <a:r>
              <a:rPr lang="en-US"/>
              <a:t>Performance Feedback</a:t>
            </a:r>
          </a:p>
          <a:p>
            <a:pPr>
              <a:lnSpc>
                <a:spcPct val="90000"/>
              </a:lnSpc>
            </a:pPr>
            <a:r>
              <a:rPr lang="en-US"/>
              <a:t>MBO doesn’t</a:t>
            </a:r>
          </a:p>
          <a:p>
            <a:pPr lvl="1">
              <a:lnSpc>
                <a:spcPct val="90000"/>
              </a:lnSpc>
            </a:pPr>
            <a:r>
              <a:rPr lang="en-US"/>
              <a:t>Unrealistic expectation</a:t>
            </a:r>
          </a:p>
          <a:p>
            <a:pPr lvl="1">
              <a:lnSpc>
                <a:spcPct val="90000"/>
              </a:lnSpc>
            </a:pPr>
            <a:r>
              <a:rPr lang="en-US"/>
              <a:t>Top Manager’s Commitment lack</a:t>
            </a:r>
          </a:p>
          <a:p>
            <a:pPr lvl="1">
              <a:lnSpc>
                <a:spcPct val="90000"/>
              </a:lnSpc>
            </a:pPr>
            <a:r>
              <a:rPr lang="en-US"/>
              <a:t>Reward allocation Inability or unwillingness </a:t>
            </a:r>
          </a:p>
          <a:p>
            <a:pPr lvl="1">
              <a:lnSpc>
                <a:spcPct val="90000"/>
              </a:lnSpc>
            </a:pPr>
            <a:r>
              <a:rPr lang="en-US"/>
              <a:t>Cultural incompatibilities (example in Fujitsu Japan)</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b="1"/>
              <a:t>Self Efficacy theory</a:t>
            </a:r>
            <a:br>
              <a:rPr lang="en-US" b="1"/>
            </a:br>
            <a:r>
              <a:rPr lang="en-US" sz="2000"/>
              <a:t>the individual’s belief that he or she is capable of performing task (by Albert Bandura) </a:t>
            </a:r>
          </a:p>
        </p:txBody>
      </p:sp>
      <p:sp>
        <p:nvSpPr>
          <p:cNvPr id="19459" name="Rectangle 3"/>
          <p:cNvSpPr>
            <a:spLocks noGrp="1" noChangeArrowheads="1"/>
          </p:cNvSpPr>
          <p:nvPr>
            <p:ph type="body" idx="1"/>
          </p:nvPr>
        </p:nvSpPr>
        <p:spPr>
          <a:xfrm>
            <a:off x="457200" y="1676400"/>
            <a:ext cx="8229600" cy="4495800"/>
          </a:xfrm>
          <a:gradFill rotWithShape="1">
            <a:gsLst>
              <a:gs pos="0">
                <a:schemeClr val="tx1">
                  <a:gamma/>
                  <a:tint val="47451"/>
                  <a:invGamma/>
                </a:schemeClr>
              </a:gs>
              <a:gs pos="100000">
                <a:schemeClr val="tx1"/>
              </a:gs>
            </a:gsLst>
            <a:lin ang="5400000" scaled="1"/>
          </a:gradFill>
        </p:spPr>
        <p:txBody>
          <a:bodyPr/>
          <a:lstStyle/>
          <a:p>
            <a:pPr>
              <a:lnSpc>
                <a:spcPct val="90000"/>
              </a:lnSpc>
            </a:pPr>
            <a:r>
              <a:rPr lang="en-US" sz="2000"/>
              <a:t>High Level self efficacy: more confidence, try harder to master the challenge, seem to respond to negative feedback with increased effort and motivation</a:t>
            </a:r>
          </a:p>
          <a:p>
            <a:pPr>
              <a:lnSpc>
                <a:spcPct val="90000"/>
              </a:lnSpc>
            </a:pPr>
            <a:r>
              <a:rPr lang="en-US" sz="2000"/>
              <a:t>Low level self efficacy: more likely to lessen effort when given negative feedback or give up altogether</a:t>
            </a:r>
          </a:p>
          <a:p>
            <a:pPr>
              <a:lnSpc>
                <a:spcPct val="90000"/>
              </a:lnSpc>
            </a:pPr>
            <a:r>
              <a:rPr lang="en-US" sz="2000"/>
              <a:t>Increasing Self Efficacy</a:t>
            </a:r>
          </a:p>
          <a:p>
            <a:pPr lvl="1">
              <a:lnSpc>
                <a:spcPct val="90000"/>
              </a:lnSpc>
            </a:pPr>
            <a:r>
              <a:rPr lang="en-US" sz="1800">
                <a:solidFill>
                  <a:schemeClr val="hlink"/>
                </a:solidFill>
              </a:rPr>
              <a:t>Enactive mastery (gaining relevant experience with the task or job)</a:t>
            </a:r>
          </a:p>
          <a:p>
            <a:pPr lvl="1">
              <a:lnSpc>
                <a:spcPct val="90000"/>
              </a:lnSpc>
            </a:pPr>
            <a:r>
              <a:rPr lang="en-US" sz="1800">
                <a:solidFill>
                  <a:schemeClr val="hlink"/>
                </a:solidFill>
              </a:rPr>
              <a:t>Vicarious modeling (seeing similar)</a:t>
            </a:r>
          </a:p>
          <a:p>
            <a:pPr lvl="1">
              <a:lnSpc>
                <a:spcPct val="90000"/>
              </a:lnSpc>
            </a:pPr>
            <a:r>
              <a:rPr lang="en-US" sz="1800">
                <a:solidFill>
                  <a:schemeClr val="hlink"/>
                </a:solidFill>
              </a:rPr>
              <a:t>Verbal persuasion (someone convince of skill we have successfully the task)</a:t>
            </a:r>
          </a:p>
          <a:p>
            <a:pPr lvl="1">
              <a:lnSpc>
                <a:spcPct val="90000"/>
              </a:lnSpc>
            </a:pPr>
            <a:r>
              <a:rPr lang="en-US" sz="1800">
                <a:solidFill>
                  <a:schemeClr val="hlink"/>
                </a:solidFill>
              </a:rPr>
              <a:t>Arousal (energized state drive person complete the task)</a:t>
            </a:r>
          </a:p>
          <a:p>
            <a:pPr lvl="1">
              <a:lnSpc>
                <a:spcPct val="90000"/>
              </a:lnSpc>
              <a:buFont typeface="Wingdings" pitchFamily="2" charset="2"/>
              <a:buNone/>
            </a:pPr>
            <a:r>
              <a:rPr lang="en-US" sz="1800">
                <a:solidFill>
                  <a:schemeClr val="hlink"/>
                </a:solidFill>
              </a:rPr>
              <a:t>+ intelligent, conscientiousness, stable emotionally</a:t>
            </a:r>
          </a:p>
        </p:txBody>
      </p:sp>
      <p:sp>
        <p:nvSpPr>
          <p:cNvPr id="19460" name="Rectangle 4"/>
          <p:cNvSpPr>
            <a:spLocks noChangeArrowheads="1"/>
          </p:cNvSpPr>
          <p:nvPr/>
        </p:nvSpPr>
        <p:spPr bwMode="auto">
          <a:xfrm rot="16200000">
            <a:off x="-3273425" y="3273425"/>
            <a:ext cx="6858000" cy="311150"/>
          </a:xfrm>
          <a:prstGeom prst="rect">
            <a:avLst/>
          </a:prstGeom>
          <a:solidFill>
            <a:srgbClr val="1C1C1C"/>
          </a:solidFill>
          <a:ln w="9525">
            <a:noFill/>
            <a:miter lim="800000"/>
            <a:headEnd/>
            <a:tailEnd/>
          </a:ln>
          <a:effectLst/>
        </p:spPr>
        <p:txBody>
          <a:bodyPr>
            <a:spAutoFit/>
          </a:bodyPr>
          <a:lstStyle/>
          <a:p>
            <a:pPr algn="ctr">
              <a:lnSpc>
                <a:spcPct val="80000"/>
              </a:lnSpc>
              <a:spcBef>
                <a:spcPct val="20000"/>
              </a:spcBef>
              <a:buClr>
                <a:schemeClr val="bg2"/>
              </a:buClr>
              <a:buSzPct val="75000"/>
              <a:buFont typeface="Wingdings" pitchFamily="2" charset="2"/>
              <a:buNone/>
            </a:pPr>
            <a:r>
              <a:rPr lang="en-US" b="1">
                <a:solidFill>
                  <a:schemeClr val="hlink"/>
                </a:solidFill>
              </a:rPr>
              <a:t>Discuss way self-efficacy can be increase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sz="4000"/>
              <a:t>Joint effects of goals and self-efficacy on performance</a:t>
            </a:r>
          </a:p>
        </p:txBody>
      </p:sp>
      <p:pic>
        <p:nvPicPr>
          <p:cNvPr id="55300" name="Picture 4" descr="scan0003"/>
          <p:cNvPicPr>
            <a:picLocks noChangeAspect="1" noChangeArrowheads="1"/>
          </p:cNvPicPr>
          <p:nvPr/>
        </p:nvPicPr>
        <p:blipFill>
          <a:blip r:embed="rId3" cstate="print"/>
          <a:srcRect l="2213" r="12587" b="7042"/>
          <a:stretch>
            <a:fillRect/>
          </a:stretch>
        </p:blipFill>
        <p:spPr bwMode="auto">
          <a:xfrm>
            <a:off x="838200" y="1871663"/>
            <a:ext cx="7315200" cy="4181475"/>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t>Reinforcement theory</a:t>
            </a:r>
            <a:br>
              <a:rPr lang="en-US" b="1"/>
            </a:br>
            <a:r>
              <a:rPr lang="en-US" sz="2000"/>
              <a:t>a theory that behavior is a function of its consequences</a:t>
            </a:r>
          </a:p>
        </p:txBody>
      </p:sp>
      <p:sp>
        <p:nvSpPr>
          <p:cNvPr id="22531" name="Rectangle 3"/>
          <p:cNvSpPr>
            <a:spLocks noGrp="1" noChangeArrowheads="1"/>
          </p:cNvSpPr>
          <p:nvPr>
            <p:ph type="body" idx="1"/>
          </p:nvPr>
        </p:nvSpPr>
        <p:spPr/>
        <p:txBody>
          <a:bodyPr/>
          <a:lstStyle/>
          <a:p>
            <a:r>
              <a:rPr lang="en-US"/>
              <a:t>Reinforcement theory see behavior as being environmentally caused</a:t>
            </a:r>
          </a:p>
          <a:p>
            <a:r>
              <a:rPr lang="en-US"/>
              <a:t>Reinforcement theory ignores inner state of individual and concentrated to the personal action</a:t>
            </a:r>
          </a:p>
          <a:p>
            <a:r>
              <a:rPr lang="en-US"/>
              <a:t>Reinforcement theory ignores feeling, attitudes, expectation, and other cognitive variables that are known to impact behavior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b="1"/>
              <a:t>Equity theory</a:t>
            </a:r>
            <a:br>
              <a:rPr lang="en-US" b="1"/>
            </a:br>
            <a:r>
              <a:rPr lang="en-US" sz="2000"/>
              <a:t>a theory that Individuals compare their job inputs and outcomes with those of others and then respond to eliminate any inequities</a:t>
            </a:r>
          </a:p>
        </p:txBody>
      </p:sp>
      <p:sp>
        <p:nvSpPr>
          <p:cNvPr id="26627" name="Rectangle 3"/>
          <p:cNvSpPr>
            <a:spLocks noGrp="1" noChangeArrowheads="1"/>
          </p:cNvSpPr>
          <p:nvPr>
            <p:ph type="body" idx="1"/>
          </p:nvPr>
        </p:nvSpPr>
        <p:spPr>
          <a:xfrm>
            <a:off x="457200" y="1600200"/>
            <a:ext cx="8229600" cy="5257800"/>
          </a:xfrm>
        </p:spPr>
        <p:txBody>
          <a:bodyPr/>
          <a:lstStyle/>
          <a:p>
            <a:r>
              <a:rPr lang="en-US"/>
              <a:t>Outcomes-input ratio </a:t>
            </a:r>
          </a:p>
          <a:p>
            <a:pPr lvl="1"/>
            <a:r>
              <a:rPr lang="en-US"/>
              <a:t>equal to others </a:t>
            </a:r>
            <a:r>
              <a:rPr lang="en-US">
                <a:sym typeface="Wingdings" pitchFamily="2" charset="2"/>
              </a:rPr>
              <a:t> fair, justice prevail</a:t>
            </a:r>
          </a:p>
          <a:p>
            <a:pPr lvl="1"/>
            <a:r>
              <a:rPr lang="en-US">
                <a:sym typeface="Wingdings" pitchFamily="2" charset="2"/>
              </a:rPr>
              <a:t>Under rewarded  Anger</a:t>
            </a:r>
          </a:p>
          <a:p>
            <a:pPr lvl="1"/>
            <a:r>
              <a:rPr lang="en-US">
                <a:sym typeface="Wingdings" pitchFamily="2" charset="2"/>
              </a:rPr>
              <a:t>Over rewarded  guilty</a:t>
            </a:r>
          </a:p>
          <a:p>
            <a:r>
              <a:rPr lang="en-US">
                <a:sym typeface="Wingdings" pitchFamily="2" charset="2"/>
              </a:rPr>
              <a:t>Equally equity</a:t>
            </a:r>
          </a:p>
          <a:p>
            <a:pPr lvl="1"/>
            <a:r>
              <a:rPr lang="en-US">
                <a:sym typeface="Wingdings" pitchFamily="2" charset="2"/>
              </a:rPr>
              <a:t>Change input (as decrease effort)</a:t>
            </a:r>
          </a:p>
          <a:p>
            <a:pPr lvl="1"/>
            <a:r>
              <a:rPr lang="en-US">
                <a:sym typeface="Wingdings" pitchFamily="2" charset="2"/>
              </a:rPr>
              <a:t>Change outcomes (quantity more than quality)</a:t>
            </a:r>
          </a:p>
          <a:p>
            <a:pPr lvl="1"/>
            <a:r>
              <a:rPr lang="en-US">
                <a:sym typeface="Wingdings" pitchFamily="2" charset="2"/>
              </a:rPr>
              <a:t>Distort perception of self </a:t>
            </a:r>
          </a:p>
          <a:p>
            <a:pPr lvl="1"/>
            <a:r>
              <a:rPr lang="en-US">
                <a:sym typeface="Wingdings" pitchFamily="2" charset="2"/>
              </a:rPr>
              <a:t>Distort perception of others</a:t>
            </a:r>
          </a:p>
          <a:p>
            <a:pPr lvl="1"/>
            <a:r>
              <a:rPr lang="en-US">
                <a:sym typeface="Wingdings" pitchFamily="2" charset="2"/>
              </a:rPr>
              <a:t>Choose different referent</a:t>
            </a:r>
          </a:p>
          <a:p>
            <a:pPr lvl="1"/>
            <a:r>
              <a:rPr lang="en-US">
                <a:sym typeface="Wingdings" pitchFamily="2" charset="2"/>
              </a:rPr>
              <a:t>Leave the field</a:t>
            </a:r>
            <a:endParaRPr lang="en-US"/>
          </a:p>
        </p:txBody>
      </p:sp>
      <p:sp>
        <p:nvSpPr>
          <p:cNvPr id="26629" name="Rectangle 5"/>
          <p:cNvSpPr>
            <a:spLocks noChangeArrowheads="1"/>
          </p:cNvSpPr>
          <p:nvPr/>
        </p:nvSpPr>
        <p:spPr bwMode="auto">
          <a:xfrm rot="16200000">
            <a:off x="-2688432" y="3221832"/>
            <a:ext cx="5688013" cy="311150"/>
          </a:xfrm>
          <a:prstGeom prst="rect">
            <a:avLst/>
          </a:prstGeom>
          <a:solidFill>
            <a:srgbClr val="1C1C1C"/>
          </a:solidFill>
          <a:ln w="9525">
            <a:noFill/>
            <a:miter lim="800000"/>
            <a:headEnd/>
            <a:tailEnd/>
          </a:ln>
          <a:effectLst/>
        </p:spPr>
        <p:txBody>
          <a:bodyPr wrap="none">
            <a:spAutoFit/>
          </a:bodyPr>
          <a:lstStyle/>
          <a:p>
            <a:pPr>
              <a:lnSpc>
                <a:spcPct val="80000"/>
              </a:lnSpc>
              <a:spcBef>
                <a:spcPct val="20000"/>
              </a:spcBef>
              <a:buClr>
                <a:schemeClr val="bg2"/>
              </a:buClr>
              <a:buSzPct val="75000"/>
              <a:buFont typeface="Wingdings" pitchFamily="2" charset="2"/>
              <a:buNone/>
            </a:pPr>
            <a:r>
              <a:rPr lang="en-US">
                <a:solidFill>
                  <a:schemeClr val="hlink"/>
                </a:solidFill>
              </a:rPr>
              <a:t>State the impact of under rewarding employees</a:t>
            </a:r>
          </a:p>
        </p:txBody>
      </p:sp>
      <p:sp>
        <p:nvSpPr>
          <p:cNvPr id="26630" name="Line 6"/>
          <p:cNvSpPr>
            <a:spLocks noChangeShapeType="1"/>
          </p:cNvSpPr>
          <p:nvPr/>
        </p:nvSpPr>
        <p:spPr bwMode="auto">
          <a:xfrm>
            <a:off x="304800" y="2819400"/>
            <a:ext cx="53340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n-US"/>
          </a:p>
        </p:txBody>
      </p:sp>
      <p:sp>
        <p:nvSpPr>
          <p:cNvPr id="57347" name="Rectangle 3"/>
          <p:cNvSpPr>
            <a:spLocks noGrp="1" noChangeArrowheads="1"/>
          </p:cNvSpPr>
          <p:nvPr>
            <p:ph type="body" idx="1"/>
          </p:nvPr>
        </p:nvSpPr>
        <p:spPr/>
        <p:txBody>
          <a:bodyPr/>
          <a:lstStyle/>
          <a:p>
            <a:endParaRPr lang="en-US"/>
          </a:p>
        </p:txBody>
      </p:sp>
      <p:pic>
        <p:nvPicPr>
          <p:cNvPr id="57348" name="Picture 4" descr="scan0004"/>
          <p:cNvPicPr>
            <a:picLocks noChangeAspect="1" noChangeArrowheads="1"/>
          </p:cNvPicPr>
          <p:nvPr/>
        </p:nvPicPr>
        <p:blipFill>
          <a:blip r:embed="rId3" cstate="print"/>
          <a:srcRect l="10440" t="15105" r="14017" b="11227"/>
          <a:stretch>
            <a:fillRect/>
          </a:stretch>
        </p:blipFill>
        <p:spPr bwMode="auto">
          <a:xfrm>
            <a:off x="381000" y="2181225"/>
            <a:ext cx="7924800" cy="3284538"/>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b="1"/>
              <a:t>Equity theory</a:t>
            </a:r>
            <a:br>
              <a:rPr lang="en-US" b="1"/>
            </a:br>
            <a:r>
              <a:rPr lang="en-US" sz="2000"/>
              <a:t>a theory that Individuals compare their job inputs and outcomes with those of others and then respond to eliminate any inequities</a:t>
            </a:r>
          </a:p>
        </p:txBody>
      </p:sp>
      <p:graphicFrame>
        <p:nvGraphicFramePr>
          <p:cNvPr id="28710" name="Group 38"/>
          <p:cNvGraphicFramePr>
            <a:graphicFrameLocks noGrp="1"/>
          </p:cNvGraphicFramePr>
          <p:nvPr>
            <p:ph idx="1"/>
          </p:nvPr>
        </p:nvGraphicFramePr>
        <p:xfrm>
          <a:off x="457200" y="1600200"/>
          <a:ext cx="8229600" cy="2700338"/>
        </p:xfrm>
        <a:graphic>
          <a:graphicData uri="http://schemas.openxmlformats.org/drawingml/2006/table">
            <a:tbl>
              <a:tblPr/>
              <a:tblGrid>
                <a:gridCol w="1752600"/>
                <a:gridCol w="3733800"/>
                <a:gridCol w="2743200"/>
              </a:tblGrid>
              <a:tr h="914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cs typeface="Arial" charset="0"/>
                        </a:rPr>
                        <a:t>Payment by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cs typeface="Arial" charset="0"/>
                        </a:rPr>
                        <a:t>Payment by quantity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cs typeface="Arial" charset="0"/>
                        </a:rPr>
                        <a:t>Over rewarded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Arial" charset="0"/>
                        </a:rPr>
                        <a:t>Produce more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cs typeface="Arial" charset="0"/>
                        </a:rPr>
                        <a:t>Produce fewer, but higher quality, unit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7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cs typeface="Arial" charset="0"/>
                        </a:rPr>
                        <a:t>Under rewarded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hlink"/>
                          </a:solidFill>
                          <a:effectLst/>
                          <a:latin typeface="Verdana" pitchFamily="34" charset="0"/>
                          <a:cs typeface="Arial" charset="0"/>
                        </a:rPr>
                        <a:t>Produce less and poorer quality of output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C1C1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hlink"/>
                          </a:solidFill>
                          <a:effectLst/>
                          <a:latin typeface="Verdana" pitchFamily="34" charset="0"/>
                          <a:cs typeface="Arial" charset="0"/>
                        </a:rPr>
                        <a:t>Produce a large number of low quality units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C1C1C"/>
                    </a:solidFill>
                  </a:tcPr>
                </a:tc>
              </a:tr>
            </a:tbl>
          </a:graphicData>
        </a:graphic>
      </p:graphicFrame>
      <p:sp>
        <p:nvSpPr>
          <p:cNvPr id="28708" name="Text Box 36"/>
          <p:cNvSpPr txBox="1">
            <a:spLocks noChangeArrowheads="1"/>
          </p:cNvSpPr>
          <p:nvPr/>
        </p:nvSpPr>
        <p:spPr bwMode="auto">
          <a:xfrm>
            <a:off x="1431925" y="4527550"/>
            <a:ext cx="6653213" cy="1190625"/>
          </a:xfrm>
          <a:prstGeom prst="rect">
            <a:avLst/>
          </a:prstGeom>
          <a:noFill/>
          <a:ln w="9525">
            <a:noFill/>
            <a:miter lim="800000"/>
            <a:headEnd/>
            <a:tailEnd/>
          </a:ln>
          <a:effectLst/>
        </p:spPr>
        <p:txBody>
          <a:bodyPr wrap="none">
            <a:spAutoFit/>
          </a:bodyPr>
          <a:lstStyle/>
          <a:p>
            <a:pPr marL="342900" indent="-342900"/>
            <a:r>
              <a:rPr lang="en-US" b="1"/>
              <a:t>Un supported these preposition</a:t>
            </a:r>
          </a:p>
          <a:p>
            <a:pPr marL="342900" indent="-342900">
              <a:buFontTx/>
              <a:buAutoNum type="arabicPeriod"/>
            </a:pPr>
            <a:r>
              <a:rPr lang="en-US"/>
              <a:t>Inequities created by over payment</a:t>
            </a:r>
          </a:p>
          <a:p>
            <a:pPr marL="342900" indent="-342900">
              <a:buFontTx/>
              <a:buAutoNum type="arabicPeriod"/>
            </a:pPr>
            <a:r>
              <a:rPr lang="en-US"/>
              <a:t>Equity sensitivity. Not all people are equity sensitive </a:t>
            </a:r>
          </a:p>
          <a:p>
            <a:pPr marL="342900" indent="-342900">
              <a:buFontTx/>
              <a:buAutoNum type="arabicPeriod"/>
            </a:pPr>
            <a:endParaRPr lang="en-US"/>
          </a:p>
        </p:txBody>
      </p:sp>
      <p:sp>
        <p:nvSpPr>
          <p:cNvPr id="28709" name="Rectangle 37"/>
          <p:cNvSpPr>
            <a:spLocks noChangeArrowheads="1"/>
          </p:cNvSpPr>
          <p:nvPr/>
        </p:nvSpPr>
        <p:spPr bwMode="auto">
          <a:xfrm rot="16200000">
            <a:off x="-2688432" y="3221832"/>
            <a:ext cx="5688013" cy="311150"/>
          </a:xfrm>
          <a:prstGeom prst="rect">
            <a:avLst/>
          </a:prstGeom>
          <a:solidFill>
            <a:srgbClr val="1C1C1C"/>
          </a:solidFill>
          <a:ln w="9525">
            <a:noFill/>
            <a:miter lim="800000"/>
            <a:headEnd/>
            <a:tailEnd/>
          </a:ln>
          <a:effectLst/>
        </p:spPr>
        <p:txBody>
          <a:bodyPr wrap="none">
            <a:spAutoFit/>
          </a:bodyPr>
          <a:lstStyle/>
          <a:p>
            <a:pPr>
              <a:lnSpc>
                <a:spcPct val="80000"/>
              </a:lnSpc>
              <a:spcBef>
                <a:spcPct val="20000"/>
              </a:spcBef>
              <a:buClr>
                <a:schemeClr val="bg2"/>
              </a:buClr>
              <a:buSzPct val="75000"/>
              <a:buFont typeface="Wingdings" pitchFamily="2" charset="2"/>
              <a:buNone/>
            </a:pPr>
            <a:r>
              <a:rPr lang="en-US">
                <a:solidFill>
                  <a:schemeClr val="hlink"/>
                </a:solidFill>
              </a:rPr>
              <a:t>State the impact of under rewarding employees</a:t>
            </a:r>
          </a:p>
        </p:txBody>
      </p:sp>
    </p:spTree>
  </p:cSld>
  <p:clrMapOvr>
    <a:masterClrMapping/>
  </p:clrMapOvr>
  <p:transition spd="med">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p>
        </p:txBody>
      </p:sp>
      <p:sp>
        <p:nvSpPr>
          <p:cNvPr id="58371" name="Rectangle 3"/>
          <p:cNvSpPr>
            <a:spLocks noGrp="1" noChangeArrowheads="1"/>
          </p:cNvSpPr>
          <p:nvPr>
            <p:ph type="body" idx="1"/>
          </p:nvPr>
        </p:nvSpPr>
        <p:spPr/>
        <p:txBody>
          <a:bodyPr/>
          <a:lstStyle/>
          <a:p>
            <a:endParaRPr lang="en-US"/>
          </a:p>
        </p:txBody>
      </p:sp>
      <p:pic>
        <p:nvPicPr>
          <p:cNvPr id="58372" name="Picture 4" descr="scan0005"/>
          <p:cNvPicPr>
            <a:picLocks noChangeAspect="1" noChangeArrowheads="1" noCrop="1"/>
          </p:cNvPicPr>
          <p:nvPr/>
        </p:nvPicPr>
        <p:blipFill>
          <a:blip r:embed="rId3" cstate="print"/>
          <a:srcRect/>
          <a:stretch>
            <a:fillRect/>
          </a:stretch>
        </p:blipFill>
        <p:spPr bwMode="auto">
          <a:xfrm>
            <a:off x="1447800" y="701675"/>
            <a:ext cx="6400800" cy="5329238"/>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95288"/>
            <a:ext cx="8229600" cy="1139825"/>
          </a:xfrm>
        </p:spPr>
        <p:txBody>
          <a:bodyPr>
            <a:normAutofit fontScale="90000"/>
          </a:bodyPr>
          <a:lstStyle/>
          <a:p>
            <a:r>
              <a:rPr lang="en-US" b="1"/>
              <a:t>Expectancy theory</a:t>
            </a:r>
            <a:br>
              <a:rPr lang="en-US" b="1"/>
            </a:br>
            <a:r>
              <a:rPr lang="en-US" sz="2000"/>
              <a:t>the strength of tendency to act in a certain way depends on the strength of an expectation that the act will be followed by a given outcome and on the attractiveness of the outcome to the individual (by Victor Vroom)</a:t>
            </a:r>
          </a:p>
        </p:txBody>
      </p:sp>
      <p:sp>
        <p:nvSpPr>
          <p:cNvPr id="27651" name="Rectangle 3"/>
          <p:cNvSpPr>
            <a:spLocks noGrp="1" noChangeArrowheads="1"/>
          </p:cNvSpPr>
          <p:nvPr>
            <p:ph type="body" idx="1"/>
          </p:nvPr>
        </p:nvSpPr>
        <p:spPr>
          <a:xfrm>
            <a:off x="457200" y="1717675"/>
            <a:ext cx="8229600" cy="4530725"/>
          </a:xfrm>
        </p:spPr>
        <p:txBody>
          <a:bodyPr/>
          <a:lstStyle/>
          <a:p>
            <a:pPr>
              <a:lnSpc>
                <a:spcPct val="80000"/>
              </a:lnSpc>
            </a:pPr>
            <a:r>
              <a:rPr lang="en-US" sz="2400" b="1"/>
              <a:t>Effort</a:t>
            </a:r>
            <a:r>
              <a:rPr lang="en-US" sz="2400"/>
              <a:t>-performance relationship: Employee will be motivated to exert a high level of effort, when they believe that effort will lead to good performance appraisal</a:t>
            </a:r>
          </a:p>
          <a:p>
            <a:pPr>
              <a:lnSpc>
                <a:spcPct val="80000"/>
              </a:lnSpc>
            </a:pPr>
            <a:r>
              <a:rPr lang="en-US" sz="2400" b="1"/>
              <a:t>Performance</a:t>
            </a:r>
            <a:r>
              <a:rPr lang="en-US" sz="2400"/>
              <a:t>-reward relationship: The degree (good) performance will lead to the attainment of desire outcomes (organizational reward)</a:t>
            </a:r>
          </a:p>
          <a:p>
            <a:pPr>
              <a:lnSpc>
                <a:spcPct val="80000"/>
              </a:lnSpc>
            </a:pPr>
            <a:r>
              <a:rPr lang="en-US" sz="2400" b="1"/>
              <a:t>Reward</a:t>
            </a:r>
            <a:r>
              <a:rPr lang="en-US" sz="2400"/>
              <a:t>-personal goal relationship: </a:t>
            </a:r>
            <a:r>
              <a:rPr lang="en-US" sz="2400" i="1"/>
              <a:t>degree to </a:t>
            </a:r>
            <a:r>
              <a:rPr lang="en-US" sz="2400"/>
              <a:t>Reward, </a:t>
            </a:r>
            <a:r>
              <a:rPr lang="en-US" sz="2400" b="1"/>
              <a:t>satisfy</a:t>
            </a:r>
            <a:r>
              <a:rPr lang="en-US" sz="2400"/>
              <a:t> individual’s personal goal or need and it’s attractiveness for individual</a:t>
            </a:r>
          </a:p>
          <a:p>
            <a:pPr>
              <a:lnSpc>
                <a:spcPct val="80000"/>
              </a:lnSpc>
              <a:buFont typeface="Wingdings" pitchFamily="2" charset="2"/>
              <a:buNone/>
            </a:pPr>
            <a:endParaRPr lang="en-US" sz="2400" b="1"/>
          </a:p>
          <a:p>
            <a:pPr>
              <a:lnSpc>
                <a:spcPct val="80000"/>
              </a:lnSpc>
              <a:buFont typeface="Wingdings" pitchFamily="2" charset="2"/>
              <a:buNone/>
            </a:pPr>
            <a:r>
              <a:rPr lang="en-US" sz="2400" b="1"/>
              <a:t>The keys</a:t>
            </a:r>
            <a:r>
              <a:rPr lang="en-US" sz="2400"/>
              <a:t> are </a:t>
            </a:r>
            <a:r>
              <a:rPr lang="en-US" sz="2400" i="1"/>
              <a:t>understanding</a:t>
            </a:r>
            <a:r>
              <a:rPr lang="en-US" sz="2400"/>
              <a:t> individual goals, linkage effort-performance, and performance-reward, reward-goal satisfaction.</a:t>
            </a:r>
          </a:p>
          <a:p>
            <a:pPr>
              <a:lnSpc>
                <a:spcPct val="80000"/>
              </a:lnSpc>
            </a:pPr>
            <a:endParaRPr lang="en-US" sz="2400"/>
          </a:p>
        </p:txBody>
      </p:sp>
      <p:sp>
        <p:nvSpPr>
          <p:cNvPr id="27652" name="Rectangle 4"/>
          <p:cNvSpPr>
            <a:spLocks noChangeArrowheads="1"/>
          </p:cNvSpPr>
          <p:nvPr/>
        </p:nvSpPr>
        <p:spPr bwMode="auto">
          <a:xfrm rot="16200000">
            <a:off x="-3273425" y="3273425"/>
            <a:ext cx="6858000" cy="311150"/>
          </a:xfrm>
          <a:prstGeom prst="rect">
            <a:avLst/>
          </a:prstGeom>
          <a:solidFill>
            <a:srgbClr val="1C1C1C"/>
          </a:solidFill>
          <a:ln w="9525">
            <a:noFill/>
            <a:miter lim="800000"/>
            <a:headEnd/>
            <a:tailEnd/>
          </a:ln>
          <a:effectLst/>
        </p:spPr>
        <p:txBody>
          <a:bodyPr>
            <a:spAutoFit/>
          </a:bodyPr>
          <a:lstStyle/>
          <a:p>
            <a:pPr algn="ctr">
              <a:lnSpc>
                <a:spcPct val="80000"/>
              </a:lnSpc>
              <a:spcBef>
                <a:spcPct val="20000"/>
              </a:spcBef>
              <a:buClr>
                <a:schemeClr val="bg2"/>
              </a:buClr>
              <a:buSzPct val="75000"/>
              <a:buFont typeface="Wingdings" pitchFamily="2" charset="2"/>
              <a:buNone/>
            </a:pPr>
            <a:r>
              <a:rPr lang="en-US" b="1">
                <a:solidFill>
                  <a:schemeClr val="hlink"/>
                </a:solidFill>
              </a:rPr>
              <a:t>Clarify the key relationship in expectancy theory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D07AE0F-FFD6-4570-A9A6-E98286FE9970}" type="slidenum">
              <a:rPr lang="zh-TW" altLang="en-US"/>
              <a:pPr/>
              <a:t>9</a:t>
            </a:fld>
            <a:endParaRPr lang="en-US" altLang="zh-TW"/>
          </a:p>
        </p:txBody>
      </p:sp>
      <p:sp>
        <p:nvSpPr>
          <p:cNvPr id="418818" name="Rectangle 2"/>
          <p:cNvSpPr>
            <a:spLocks noGrp="1" noChangeArrowheads="1"/>
          </p:cNvSpPr>
          <p:nvPr>
            <p:ph type="title"/>
          </p:nvPr>
        </p:nvSpPr>
        <p:spPr/>
        <p:txBody>
          <a:bodyPr>
            <a:normAutofit fontScale="90000"/>
          </a:bodyPr>
          <a:lstStyle/>
          <a:p>
            <a:r>
              <a:rPr kumimoji="0" lang="en-US" altLang="zh-TW" b="1"/>
              <a:t>Big Five Model: Extroversion (</a:t>
            </a:r>
            <a:r>
              <a:rPr kumimoji="0" lang="zh-TW" altLang="en-US" b="1"/>
              <a:t>外向性</a:t>
            </a:r>
            <a:r>
              <a:rPr kumimoji="0" lang="en-US" altLang="zh-TW"/>
              <a:t>)</a:t>
            </a:r>
            <a:endParaRPr kumimoji="0" lang="zh-TW" altLang="en-US"/>
          </a:p>
        </p:txBody>
      </p:sp>
      <p:sp>
        <p:nvSpPr>
          <p:cNvPr id="418819" name="Rectangle 3"/>
          <p:cNvSpPr>
            <a:spLocks noGrp="1" noChangeArrowheads="1"/>
          </p:cNvSpPr>
          <p:nvPr>
            <p:ph type="body" idx="1"/>
          </p:nvPr>
        </p:nvSpPr>
        <p:spPr/>
        <p:txBody>
          <a:bodyPr/>
          <a:lstStyle/>
          <a:p>
            <a:r>
              <a:rPr kumimoji="0" lang="en-US" altLang="zh-TW"/>
              <a:t>Sociable</a:t>
            </a:r>
          </a:p>
          <a:p>
            <a:r>
              <a:rPr kumimoji="0" lang="en-US" altLang="zh-TW"/>
              <a:t>Gregarious(</a:t>
            </a:r>
            <a:r>
              <a:rPr kumimoji="0" lang="zh-TW" altLang="en-US"/>
              <a:t>合群的</a:t>
            </a:r>
            <a:r>
              <a:rPr kumimoji="0" lang="en-US" altLang="zh-TW"/>
              <a:t>)</a:t>
            </a:r>
          </a:p>
          <a:p>
            <a:r>
              <a:rPr kumimoji="0" lang="en-US" altLang="zh-TW"/>
              <a:t>Assertive(</a:t>
            </a:r>
            <a:r>
              <a:rPr kumimoji="0" lang="zh-TW" altLang="en-US"/>
              <a:t>獨斷的</a:t>
            </a:r>
            <a:r>
              <a:rPr kumimoji="0" lang="en-US" altLang="zh-TW"/>
              <a:t>)</a:t>
            </a:r>
          </a:p>
          <a:p>
            <a:endParaRPr lang="zh-TW" altLang="en-US"/>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r>
              <a:rPr lang="en-US" sz="4000"/>
              <a:t>Integrating contemporary theory of motivation</a:t>
            </a:r>
          </a:p>
        </p:txBody>
      </p:sp>
      <p:sp>
        <p:nvSpPr>
          <p:cNvPr id="96259" name="Rectangle 3"/>
          <p:cNvSpPr>
            <a:spLocks noGrp="1" noChangeArrowheads="1"/>
          </p:cNvSpPr>
          <p:nvPr>
            <p:ph type="body" idx="1"/>
          </p:nvPr>
        </p:nvSpPr>
        <p:spPr/>
        <p:txBody>
          <a:bodyPr/>
          <a:lstStyle/>
          <a:p>
            <a:endParaRPr lang="en-US"/>
          </a:p>
        </p:txBody>
      </p:sp>
      <p:pic>
        <p:nvPicPr>
          <p:cNvPr id="96260" name="Picture 4" descr="scan0001"/>
          <p:cNvPicPr>
            <a:picLocks noChangeAspect="1" noChangeArrowheads="1"/>
          </p:cNvPicPr>
          <p:nvPr/>
        </p:nvPicPr>
        <p:blipFill>
          <a:blip r:embed="rId3" cstate="print"/>
          <a:srcRect/>
          <a:stretch>
            <a:fillRect/>
          </a:stretch>
        </p:blipFill>
        <p:spPr bwMode="auto">
          <a:xfrm>
            <a:off x="457200" y="1447800"/>
            <a:ext cx="7848600" cy="5624513"/>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n-US"/>
          </a:p>
        </p:txBody>
      </p:sp>
      <p:sp>
        <p:nvSpPr>
          <p:cNvPr id="59395" name="Rectangle 3"/>
          <p:cNvSpPr>
            <a:spLocks noGrp="1" noChangeArrowheads="1"/>
          </p:cNvSpPr>
          <p:nvPr>
            <p:ph type="body" idx="1"/>
          </p:nvPr>
        </p:nvSpPr>
        <p:spPr/>
        <p:txBody>
          <a:bodyPr/>
          <a:lstStyle/>
          <a:p>
            <a:endParaRPr lang="en-US"/>
          </a:p>
        </p:txBody>
      </p:sp>
      <p:pic>
        <p:nvPicPr>
          <p:cNvPr id="59396" name="Picture 4" descr="scan0007"/>
          <p:cNvPicPr>
            <a:picLocks noChangeAspect="1" noChangeArrowheads="1"/>
          </p:cNvPicPr>
          <p:nvPr/>
        </p:nvPicPr>
        <p:blipFill>
          <a:blip r:embed="rId3" cstate="print"/>
          <a:srcRect/>
          <a:stretch>
            <a:fillRect/>
          </a:stretch>
        </p:blipFill>
        <p:spPr bwMode="auto">
          <a:xfrm>
            <a:off x="0" y="0"/>
            <a:ext cx="9144000" cy="6831013"/>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en-US"/>
          </a:p>
        </p:txBody>
      </p:sp>
      <p:sp>
        <p:nvSpPr>
          <p:cNvPr id="60419" name="Rectangle 3"/>
          <p:cNvSpPr>
            <a:spLocks noGrp="1" noChangeArrowheads="1"/>
          </p:cNvSpPr>
          <p:nvPr>
            <p:ph type="body" idx="1"/>
          </p:nvPr>
        </p:nvSpPr>
        <p:spPr/>
        <p:txBody>
          <a:bodyPr/>
          <a:lstStyle/>
          <a:p>
            <a:endParaRPr lang="en-US"/>
          </a:p>
        </p:txBody>
      </p:sp>
      <p:pic>
        <p:nvPicPr>
          <p:cNvPr id="60421" name="Picture 5" descr="scan0001"/>
          <p:cNvPicPr>
            <a:picLocks noChangeAspect="1" noChangeArrowheads="1"/>
          </p:cNvPicPr>
          <p:nvPr/>
        </p:nvPicPr>
        <p:blipFill>
          <a:blip r:embed="rId3" cstate="print"/>
          <a:srcRect/>
          <a:stretch>
            <a:fillRect/>
          </a:stretch>
        </p:blipFill>
        <p:spPr bwMode="auto">
          <a:xfrm>
            <a:off x="0" y="866775"/>
            <a:ext cx="9144000" cy="512286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91</TotalTime>
  <Words>7019</Words>
  <Application>Microsoft Office PowerPoint</Application>
  <PresentationFormat>On-screen Show (4:3)</PresentationFormat>
  <Paragraphs>1021</Paragraphs>
  <Slides>92</Slides>
  <Notes>75</Notes>
  <HiddenSlides>0</HiddenSlides>
  <MMClips>1</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Apex</vt:lpstr>
      <vt:lpstr>Strategic Human Resources Management  Personal  Characteristics</vt:lpstr>
      <vt:lpstr>Slide 2</vt:lpstr>
      <vt:lpstr>What is Personality?</vt:lpstr>
      <vt:lpstr>Personality Determinants</vt:lpstr>
      <vt:lpstr>The Myers-Briggs Type Indicator (MBTI)</vt:lpstr>
      <vt:lpstr>Personality Types in MBTI</vt:lpstr>
      <vt:lpstr>Usage and Shortcoming for MBTI</vt:lpstr>
      <vt:lpstr>The Big Five Model of Personality Dimensions</vt:lpstr>
      <vt:lpstr>Big Five Model: Extroversion (外向性)</vt:lpstr>
      <vt:lpstr>Big Five Model: Agreeableness (隨和性)</vt:lpstr>
      <vt:lpstr>Big Five Model: (認真盡責性) Conscientiousness</vt:lpstr>
      <vt:lpstr>Big Five Model: (情緒穩定性)  Emotional Stability</vt:lpstr>
      <vt:lpstr>Big Five Model:  Openness to Experience</vt:lpstr>
      <vt:lpstr>Measuring Personality</vt:lpstr>
      <vt:lpstr>Major Personality Attributes Influencing OB</vt:lpstr>
      <vt:lpstr>Core Self-Evaluation: Two Main Components</vt:lpstr>
      <vt:lpstr>Machiavellianism (Mach)</vt:lpstr>
      <vt:lpstr>Conditions Favoring High Machs</vt:lpstr>
      <vt:lpstr>Narcissism</vt:lpstr>
      <vt:lpstr> Self-Monitoring</vt:lpstr>
      <vt:lpstr>High Self-Monitors</vt:lpstr>
      <vt:lpstr>Risk Propensity</vt:lpstr>
      <vt:lpstr>Risk-Taking</vt:lpstr>
      <vt:lpstr>Personality Types</vt:lpstr>
      <vt:lpstr>Personality Types A</vt:lpstr>
      <vt:lpstr>Personality Types B</vt:lpstr>
      <vt:lpstr>Proactive Personality</vt:lpstr>
      <vt:lpstr>Personality and National Culture</vt:lpstr>
      <vt:lpstr>Values</vt:lpstr>
      <vt:lpstr>Value System</vt:lpstr>
      <vt:lpstr>Importance of Values</vt:lpstr>
      <vt:lpstr>Types of Values – Rokeach Value Survey</vt:lpstr>
      <vt:lpstr>Values in the Rokeach Survey</vt:lpstr>
      <vt:lpstr>Values in the Rokeach Survey</vt:lpstr>
      <vt:lpstr>Mean Value Rankings of Executives, Union Members, and Activists</vt:lpstr>
      <vt:lpstr>Contemporary Work Cohorts</vt:lpstr>
      <vt:lpstr>Values, Loyalty, and Ethical Behavior</vt:lpstr>
      <vt:lpstr>Values across Cultures: Hofstede’s Framework </vt:lpstr>
      <vt:lpstr>Hofstede’s Cultures Framework: Power Distance</vt:lpstr>
      <vt:lpstr>Hofstede’s Cultures Framework: Individualism vs. Collectivism</vt:lpstr>
      <vt:lpstr>Hofstede’s Cultures Framework: Masculinity vs. Femininity</vt:lpstr>
      <vt:lpstr>Hofstede’s Cultures Framework: Uncertainty Avoidance</vt:lpstr>
      <vt:lpstr>Hofstede’s Cultures Framework: Long-term/Short-term orientation</vt:lpstr>
      <vt:lpstr>The GLOBLE Framework for Assessing Cultures</vt:lpstr>
      <vt:lpstr>Achieving Person-Job Fit</vt:lpstr>
      <vt:lpstr>Holland’s Typology of Personality and Congruent Occupations</vt:lpstr>
      <vt:lpstr>Relationships among Occupational Personality Types</vt:lpstr>
      <vt:lpstr>Organizational Culture Profile (OCP)</vt:lpstr>
      <vt:lpstr>Ability</vt:lpstr>
      <vt:lpstr>Intellectual Ability</vt:lpstr>
      <vt:lpstr>Dimensions of Intellectual Ability</vt:lpstr>
      <vt:lpstr>Intelligence is one of the predictors</vt:lpstr>
      <vt:lpstr>Multiple intelligences</vt:lpstr>
      <vt:lpstr>Physical Ability</vt:lpstr>
      <vt:lpstr>The Ability-Job Fit</vt:lpstr>
      <vt:lpstr>Biographical Characteristics--Age</vt:lpstr>
      <vt:lpstr>Biographical Characteristics--Gender</vt:lpstr>
      <vt:lpstr>Biographical Characteristics--Race</vt:lpstr>
      <vt:lpstr>Biographical Characteristics--Tenure</vt:lpstr>
      <vt:lpstr>Learning &amp; Theories of learning </vt:lpstr>
      <vt:lpstr>Theories of learning</vt:lpstr>
      <vt:lpstr>Theories of learning</vt:lpstr>
      <vt:lpstr>Shaping Behavior: A Managerial Tool</vt:lpstr>
      <vt:lpstr>Schedules of Reinforcement</vt:lpstr>
      <vt:lpstr>Schedules of Reinforcement</vt:lpstr>
      <vt:lpstr>Behavior Modification</vt:lpstr>
      <vt:lpstr>Problems with OB Mod and Reinforcement Theory</vt:lpstr>
      <vt:lpstr>Summary &amp; Implications</vt:lpstr>
      <vt:lpstr>Motivation Definition</vt:lpstr>
      <vt:lpstr>Motivational theories Needs – goal setting – reinforcement – equity/organizational justice - expectancy</vt:lpstr>
      <vt:lpstr>Hierarchy of need A hierarchy of five needs, physiological, safety, social, esteem, and self actualization – exists such that as each need is substantially satisfied, the next need become dominant</vt:lpstr>
      <vt:lpstr>Hierarchy of need</vt:lpstr>
      <vt:lpstr>Theory X and Theory Y</vt:lpstr>
      <vt:lpstr>Two Factory theory – Motivation Hygiene theory A theory that relates intrinsic factors to job satisfaction, while associating extrinsic factor with dissatisfaction by Frederick Herzberg </vt:lpstr>
      <vt:lpstr>Two Factory theory – Motivation Hygiene theory A theory that relates intrinsic factors to job satisfaction, while associating extrinsic factor with dissatisfaction</vt:lpstr>
      <vt:lpstr>Slide 76</vt:lpstr>
      <vt:lpstr>McClelland needs theory  A theory stating that achievement, power, and  affiliation are three important needs that help explain motivation</vt:lpstr>
      <vt:lpstr>Cognitive evaluation theory A theory stating that allocating extrinsic rewards for behavior that had been previously intrinsically rewarding tends to decrease the overall level motivation</vt:lpstr>
      <vt:lpstr>Goal Setting theory A theory stating that specified and difficult goal, with feedback, lead to higher performance</vt:lpstr>
      <vt:lpstr>MBO A program that encompasses specific goals, participatively sets, for an explicit time period, with feedback on goal progress</vt:lpstr>
      <vt:lpstr>MBO A program that encompasses specific goals, participatively sets, for an explicit time period, with feedback on goal progress</vt:lpstr>
      <vt:lpstr>Self Efficacy theory the individual’s belief that he or she is capable of performing task (by Albert Bandura) </vt:lpstr>
      <vt:lpstr>Joint effects of goals and self-efficacy on performance</vt:lpstr>
      <vt:lpstr>Reinforcement theory a theory that behavior is a function of its consequences</vt:lpstr>
      <vt:lpstr>Equity theory a theory that Individuals compare their job inputs and outcomes with those of others and then respond to eliminate any inequities</vt:lpstr>
      <vt:lpstr>Slide 86</vt:lpstr>
      <vt:lpstr>Equity theory a theory that Individuals compare their job inputs and outcomes with those of others and then respond to eliminate any inequities</vt:lpstr>
      <vt:lpstr>Slide 88</vt:lpstr>
      <vt:lpstr>Expectancy theory the strength of tendency to act in a certain way depends on the strength of an expectation that the act will be followed by a given outcome and on the attractiveness of the outcome to the individual (by Victor Vroom)</vt:lpstr>
      <vt:lpstr>Integrating contemporary theory of motivation</vt:lpstr>
      <vt:lpstr>Slide 91</vt:lpstr>
      <vt:lpstr>Slide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Human Resources Management   COMPETITIVE ADVANTAGE</dc:title>
  <dc:creator>user</dc:creator>
  <cp:lastModifiedBy>user</cp:lastModifiedBy>
  <cp:revision>50</cp:revision>
  <dcterms:created xsi:type="dcterms:W3CDTF">2012-02-15T10:15:30Z</dcterms:created>
  <dcterms:modified xsi:type="dcterms:W3CDTF">2012-02-18T02:57:17Z</dcterms:modified>
</cp:coreProperties>
</file>