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5"/>
  </p:notesMasterIdLst>
  <p:sldIdLst>
    <p:sldId id="434" r:id="rId2"/>
    <p:sldId id="441" r:id="rId3"/>
    <p:sldId id="442" r:id="rId4"/>
    <p:sldId id="258" r:id="rId5"/>
    <p:sldId id="300" r:id="rId6"/>
    <p:sldId id="322" r:id="rId7"/>
    <p:sldId id="323" r:id="rId8"/>
    <p:sldId id="325" r:id="rId9"/>
    <p:sldId id="326" r:id="rId10"/>
    <p:sldId id="327" r:id="rId11"/>
    <p:sldId id="328" r:id="rId12"/>
    <p:sldId id="329" r:id="rId13"/>
    <p:sldId id="330" r:id="rId14"/>
    <p:sldId id="331" r:id="rId15"/>
    <p:sldId id="370" r:id="rId16"/>
    <p:sldId id="332" r:id="rId17"/>
    <p:sldId id="333" r:id="rId18"/>
    <p:sldId id="334" r:id="rId19"/>
    <p:sldId id="308" r:id="rId20"/>
    <p:sldId id="309" r:id="rId21"/>
    <p:sldId id="414" r:id="rId22"/>
    <p:sldId id="391" r:id="rId23"/>
    <p:sldId id="368" r:id="rId24"/>
    <p:sldId id="369" r:id="rId25"/>
    <p:sldId id="443" r:id="rId26"/>
    <p:sldId id="461" r:id="rId27"/>
    <p:sldId id="444" r:id="rId28"/>
    <p:sldId id="437" r:id="rId29"/>
    <p:sldId id="435" r:id="rId30"/>
    <p:sldId id="447" r:id="rId31"/>
    <p:sldId id="448" r:id="rId32"/>
    <p:sldId id="396" r:id="rId33"/>
    <p:sldId id="450" r:id="rId34"/>
    <p:sldId id="451" r:id="rId35"/>
    <p:sldId id="455" r:id="rId36"/>
    <p:sldId id="454" r:id="rId37"/>
    <p:sldId id="445" r:id="rId38"/>
    <p:sldId id="475" r:id="rId39"/>
    <p:sldId id="476" r:id="rId40"/>
    <p:sldId id="457" r:id="rId41"/>
    <p:sldId id="365" r:id="rId42"/>
    <p:sldId id="371" r:id="rId43"/>
    <p:sldId id="429" r:id="rId44"/>
    <p:sldId id="424" r:id="rId45"/>
    <p:sldId id="425" r:id="rId46"/>
    <p:sldId id="426" r:id="rId47"/>
    <p:sldId id="427" r:id="rId48"/>
    <p:sldId id="428" r:id="rId49"/>
    <p:sldId id="408" r:id="rId50"/>
    <p:sldId id="404" r:id="rId51"/>
    <p:sldId id="405" r:id="rId52"/>
    <p:sldId id="394" r:id="rId53"/>
    <p:sldId id="388" r:id="rId54"/>
    <p:sldId id="406" r:id="rId55"/>
    <p:sldId id="407" r:id="rId56"/>
    <p:sldId id="393" r:id="rId57"/>
    <p:sldId id="374" r:id="rId58"/>
    <p:sldId id="375" r:id="rId59"/>
    <p:sldId id="376" r:id="rId60"/>
    <p:sldId id="377" r:id="rId61"/>
    <p:sldId id="378" r:id="rId62"/>
    <p:sldId id="458" r:id="rId63"/>
    <p:sldId id="459" r:id="rId64"/>
    <p:sldId id="465" r:id="rId65"/>
    <p:sldId id="463" r:id="rId66"/>
    <p:sldId id="462" r:id="rId67"/>
    <p:sldId id="466" r:id="rId68"/>
    <p:sldId id="467" r:id="rId69"/>
    <p:sldId id="471" r:id="rId70"/>
    <p:sldId id="469" r:id="rId71"/>
    <p:sldId id="464" r:id="rId72"/>
    <p:sldId id="460" r:id="rId73"/>
    <p:sldId id="421" r:id="rId74"/>
  </p:sldIdLst>
  <p:sldSz cx="9144000" cy="6858000" type="screen4x3"/>
  <p:notesSz cx="6858000" cy="9144000"/>
  <p:defaultTextStyle>
    <a:defPPr>
      <a:defRPr lang="th-TH"/>
    </a:defPPr>
    <a:lvl1pPr algn="l" rtl="0" fontAlgn="base">
      <a:spcBef>
        <a:spcPct val="0"/>
      </a:spcBef>
      <a:spcAft>
        <a:spcPct val="0"/>
      </a:spcAft>
      <a:defRPr kern="1200">
        <a:solidFill>
          <a:schemeClr val="tx1"/>
        </a:solidFill>
        <a:latin typeface="Arial" charset="0"/>
        <a:ea typeface="+mn-ea"/>
        <a:cs typeface="Angsana New" pitchFamily="18" charset="-34"/>
      </a:defRPr>
    </a:lvl1pPr>
    <a:lvl2pPr marL="457200" algn="l" rtl="0" fontAlgn="base">
      <a:spcBef>
        <a:spcPct val="0"/>
      </a:spcBef>
      <a:spcAft>
        <a:spcPct val="0"/>
      </a:spcAft>
      <a:defRPr kern="1200">
        <a:solidFill>
          <a:schemeClr val="tx1"/>
        </a:solidFill>
        <a:latin typeface="Arial" charset="0"/>
        <a:ea typeface="+mn-ea"/>
        <a:cs typeface="Angsana New" pitchFamily="18" charset="-34"/>
      </a:defRPr>
    </a:lvl2pPr>
    <a:lvl3pPr marL="914400" algn="l" rtl="0" fontAlgn="base">
      <a:spcBef>
        <a:spcPct val="0"/>
      </a:spcBef>
      <a:spcAft>
        <a:spcPct val="0"/>
      </a:spcAft>
      <a:defRPr kern="1200">
        <a:solidFill>
          <a:schemeClr val="tx1"/>
        </a:solidFill>
        <a:latin typeface="Arial" charset="0"/>
        <a:ea typeface="+mn-ea"/>
        <a:cs typeface="Angsana New" pitchFamily="18" charset="-34"/>
      </a:defRPr>
    </a:lvl3pPr>
    <a:lvl4pPr marL="1371600" algn="l" rtl="0" fontAlgn="base">
      <a:spcBef>
        <a:spcPct val="0"/>
      </a:spcBef>
      <a:spcAft>
        <a:spcPct val="0"/>
      </a:spcAft>
      <a:defRPr kern="1200">
        <a:solidFill>
          <a:schemeClr val="tx1"/>
        </a:solidFill>
        <a:latin typeface="Arial" charset="0"/>
        <a:ea typeface="+mn-ea"/>
        <a:cs typeface="Angsana New" pitchFamily="18" charset="-34"/>
      </a:defRPr>
    </a:lvl4pPr>
    <a:lvl5pPr marL="1828800" algn="l" rtl="0" fontAlgn="base">
      <a:spcBef>
        <a:spcPct val="0"/>
      </a:spcBef>
      <a:spcAft>
        <a:spcPct val="0"/>
      </a:spcAft>
      <a:defRPr kern="1200">
        <a:solidFill>
          <a:schemeClr val="tx1"/>
        </a:solidFill>
        <a:latin typeface="Arial" charset="0"/>
        <a:ea typeface="+mn-ea"/>
        <a:cs typeface="Angsana New" pitchFamily="18" charset="-34"/>
      </a:defRPr>
    </a:lvl5pPr>
    <a:lvl6pPr marL="2286000" algn="l" defTabSz="914400" rtl="0" eaLnBrk="1" latinLnBrk="0" hangingPunct="1">
      <a:defRPr kern="1200">
        <a:solidFill>
          <a:schemeClr val="tx1"/>
        </a:solidFill>
        <a:latin typeface="Arial" charset="0"/>
        <a:ea typeface="+mn-ea"/>
        <a:cs typeface="Angsana New" pitchFamily="18" charset="-34"/>
      </a:defRPr>
    </a:lvl6pPr>
    <a:lvl7pPr marL="2743200" algn="l" defTabSz="914400" rtl="0" eaLnBrk="1" latinLnBrk="0" hangingPunct="1">
      <a:defRPr kern="1200">
        <a:solidFill>
          <a:schemeClr val="tx1"/>
        </a:solidFill>
        <a:latin typeface="Arial" charset="0"/>
        <a:ea typeface="+mn-ea"/>
        <a:cs typeface="Angsana New" pitchFamily="18" charset="-34"/>
      </a:defRPr>
    </a:lvl7pPr>
    <a:lvl8pPr marL="3200400" algn="l" defTabSz="914400" rtl="0" eaLnBrk="1" latinLnBrk="0" hangingPunct="1">
      <a:defRPr kern="1200">
        <a:solidFill>
          <a:schemeClr val="tx1"/>
        </a:solidFill>
        <a:latin typeface="Arial" charset="0"/>
        <a:ea typeface="+mn-ea"/>
        <a:cs typeface="Angsana New" pitchFamily="18" charset="-34"/>
      </a:defRPr>
    </a:lvl8pPr>
    <a:lvl9pPr marL="3657600" algn="l" defTabSz="914400" rtl="0" eaLnBrk="1" latinLnBrk="0" hangingPunct="1">
      <a:defRPr kern="1200">
        <a:solidFill>
          <a:schemeClr val="tx1"/>
        </a:solidFill>
        <a:latin typeface="Arial" charset="0"/>
        <a:ea typeface="+mn-ea"/>
        <a:cs typeface="Angsana New" pitchFamily="18" charset="-34"/>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68" d="100"/>
          <a:sy n="68" d="100"/>
        </p:scale>
        <p:origin x="1192"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th-TH"/>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th-TH"/>
          </a:p>
        </p:txBody>
      </p:sp>
      <p:sp>
        <p:nvSpPr>
          <p:cNvPr id="70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h-TH" noProof="0" smtClean="0"/>
              <a:t>คลิกเพื่อแก้ไขลักษณะของข้อความต้นแบบ</a:t>
            </a:r>
          </a:p>
          <a:p>
            <a:pPr lvl="1"/>
            <a:r>
              <a:rPr lang="th-TH" noProof="0" smtClean="0"/>
              <a:t>ระดับที่สอง</a:t>
            </a:r>
          </a:p>
          <a:p>
            <a:pPr lvl="2"/>
            <a:r>
              <a:rPr lang="th-TH" noProof="0" smtClean="0"/>
              <a:t>ระดับที่สาม</a:t>
            </a:r>
          </a:p>
          <a:p>
            <a:pPr lvl="3"/>
            <a:r>
              <a:rPr lang="th-TH" noProof="0" smtClean="0"/>
              <a:t>ระดับที่สี่</a:t>
            </a:r>
          </a:p>
          <a:p>
            <a:pPr lvl="4"/>
            <a:r>
              <a:rPr lang="th-TH" noProof="0" smtClean="0"/>
              <a:t>ระดับที่ห้า</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th-TH"/>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DC2D2C1C-A150-4D58-88C0-7A7719B61376}" type="slidenum">
              <a:rPr lang="en-US"/>
              <a:pPr>
                <a:defRPr/>
              </a:pPr>
              <a:t>‹#›</a:t>
            </a:fld>
            <a:endParaRPr lang="th-TH"/>
          </a:p>
        </p:txBody>
      </p:sp>
    </p:spTree>
    <p:extLst>
      <p:ext uri="{BB962C8B-B14F-4D97-AF65-F5344CB8AC3E}">
        <p14:creationId xmlns:p14="http://schemas.microsoft.com/office/powerpoint/2010/main" val="34752532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Tahoma" pitchFamily="34" charset="0"/>
      </a:defRPr>
    </a:lvl1pPr>
    <a:lvl2pPr marL="457200" algn="l" rtl="0" eaLnBrk="0" fontAlgn="base" hangingPunct="0">
      <a:spcBef>
        <a:spcPct val="30000"/>
      </a:spcBef>
      <a:spcAft>
        <a:spcPct val="0"/>
      </a:spcAft>
      <a:defRPr sz="1200" kern="1200">
        <a:solidFill>
          <a:schemeClr val="tx1"/>
        </a:solidFill>
        <a:latin typeface="Arial" charset="0"/>
        <a:ea typeface="+mn-ea"/>
        <a:cs typeface="Tahoma" pitchFamily="34" charset="0"/>
      </a:defRPr>
    </a:lvl2pPr>
    <a:lvl3pPr marL="914400" algn="l" rtl="0" eaLnBrk="0" fontAlgn="base" hangingPunct="0">
      <a:spcBef>
        <a:spcPct val="30000"/>
      </a:spcBef>
      <a:spcAft>
        <a:spcPct val="0"/>
      </a:spcAft>
      <a:defRPr sz="1200" kern="1200">
        <a:solidFill>
          <a:schemeClr val="tx1"/>
        </a:solidFill>
        <a:latin typeface="Arial" charset="0"/>
        <a:ea typeface="+mn-ea"/>
        <a:cs typeface="Tahoma" pitchFamily="34"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Tahoma" pitchFamily="34"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Tahom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ngsana New" pitchFamily="18" charset="-34"/>
              </a:defRPr>
            </a:lvl1pPr>
            <a:lvl2pPr marL="742950" indent="-285750" eaLnBrk="0" hangingPunct="0">
              <a:defRPr>
                <a:solidFill>
                  <a:schemeClr val="tx1"/>
                </a:solidFill>
                <a:latin typeface="Arial" charset="0"/>
                <a:cs typeface="Angsana New" pitchFamily="18" charset="-34"/>
              </a:defRPr>
            </a:lvl2pPr>
            <a:lvl3pPr marL="1143000" indent="-228600" eaLnBrk="0" hangingPunct="0">
              <a:defRPr>
                <a:solidFill>
                  <a:schemeClr val="tx1"/>
                </a:solidFill>
                <a:latin typeface="Arial" charset="0"/>
                <a:cs typeface="Angsana New" pitchFamily="18" charset="-34"/>
              </a:defRPr>
            </a:lvl3pPr>
            <a:lvl4pPr marL="1600200" indent="-228600" eaLnBrk="0" hangingPunct="0">
              <a:defRPr>
                <a:solidFill>
                  <a:schemeClr val="tx1"/>
                </a:solidFill>
                <a:latin typeface="Arial" charset="0"/>
                <a:cs typeface="Angsana New" pitchFamily="18" charset="-34"/>
              </a:defRPr>
            </a:lvl4pPr>
            <a:lvl5pPr marL="2057400" indent="-228600" eaLnBrk="0" hangingPunct="0">
              <a:defRPr>
                <a:solidFill>
                  <a:schemeClr val="tx1"/>
                </a:solidFill>
                <a:latin typeface="Arial" charset="0"/>
                <a:cs typeface="Angsana New" pitchFamily="18" charset="-34"/>
              </a:defRPr>
            </a:lvl5pPr>
            <a:lvl6pPr marL="2514600" indent="-228600" eaLnBrk="0" fontAlgn="base" hangingPunct="0">
              <a:spcBef>
                <a:spcPct val="0"/>
              </a:spcBef>
              <a:spcAft>
                <a:spcPct val="0"/>
              </a:spcAft>
              <a:defRPr>
                <a:solidFill>
                  <a:schemeClr val="tx1"/>
                </a:solidFill>
                <a:latin typeface="Arial" charset="0"/>
                <a:cs typeface="Angsana New" pitchFamily="18" charset="-34"/>
              </a:defRPr>
            </a:lvl6pPr>
            <a:lvl7pPr marL="2971800" indent="-228600" eaLnBrk="0" fontAlgn="base" hangingPunct="0">
              <a:spcBef>
                <a:spcPct val="0"/>
              </a:spcBef>
              <a:spcAft>
                <a:spcPct val="0"/>
              </a:spcAft>
              <a:defRPr>
                <a:solidFill>
                  <a:schemeClr val="tx1"/>
                </a:solidFill>
                <a:latin typeface="Arial" charset="0"/>
                <a:cs typeface="Angsana New" pitchFamily="18" charset="-34"/>
              </a:defRPr>
            </a:lvl7pPr>
            <a:lvl8pPr marL="3429000" indent="-228600" eaLnBrk="0" fontAlgn="base" hangingPunct="0">
              <a:spcBef>
                <a:spcPct val="0"/>
              </a:spcBef>
              <a:spcAft>
                <a:spcPct val="0"/>
              </a:spcAft>
              <a:defRPr>
                <a:solidFill>
                  <a:schemeClr val="tx1"/>
                </a:solidFill>
                <a:latin typeface="Arial" charset="0"/>
                <a:cs typeface="Angsana New" pitchFamily="18" charset="-34"/>
              </a:defRPr>
            </a:lvl8pPr>
            <a:lvl9pPr marL="3886200" indent="-228600" eaLnBrk="0" fontAlgn="base" hangingPunct="0">
              <a:spcBef>
                <a:spcPct val="0"/>
              </a:spcBef>
              <a:spcAft>
                <a:spcPct val="0"/>
              </a:spcAft>
              <a:defRPr>
                <a:solidFill>
                  <a:schemeClr val="tx1"/>
                </a:solidFill>
                <a:latin typeface="Arial" charset="0"/>
                <a:cs typeface="Angsana New" pitchFamily="18" charset="-34"/>
              </a:defRPr>
            </a:lvl9pPr>
          </a:lstStyle>
          <a:p>
            <a:pPr eaLnBrk="1" hangingPunct="1"/>
            <a:fld id="{E5FA90A3-67F0-4E44-A31E-4CDD572E5F30}" type="slidenum">
              <a:rPr lang="en-US" smtClean="0"/>
              <a:pPr eaLnBrk="1" hangingPunct="1"/>
              <a:t>4</a:t>
            </a:fld>
            <a:endParaRPr lang="th-TH"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800" smtClean="0"/>
          </a:p>
        </p:txBody>
      </p:sp>
    </p:spTree>
    <p:extLst>
      <p:ext uri="{BB962C8B-B14F-4D97-AF65-F5344CB8AC3E}">
        <p14:creationId xmlns:p14="http://schemas.microsoft.com/office/powerpoint/2010/main" val="1012487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ngsana New" pitchFamily="18" charset="-34"/>
              </a:defRPr>
            </a:lvl1pPr>
            <a:lvl2pPr marL="742950" indent="-285750" eaLnBrk="0" hangingPunct="0">
              <a:defRPr>
                <a:solidFill>
                  <a:schemeClr val="tx1"/>
                </a:solidFill>
                <a:latin typeface="Arial" charset="0"/>
                <a:cs typeface="Angsana New" pitchFamily="18" charset="-34"/>
              </a:defRPr>
            </a:lvl2pPr>
            <a:lvl3pPr marL="1143000" indent="-228600" eaLnBrk="0" hangingPunct="0">
              <a:defRPr>
                <a:solidFill>
                  <a:schemeClr val="tx1"/>
                </a:solidFill>
                <a:latin typeface="Arial" charset="0"/>
                <a:cs typeface="Angsana New" pitchFamily="18" charset="-34"/>
              </a:defRPr>
            </a:lvl3pPr>
            <a:lvl4pPr marL="1600200" indent="-228600" eaLnBrk="0" hangingPunct="0">
              <a:defRPr>
                <a:solidFill>
                  <a:schemeClr val="tx1"/>
                </a:solidFill>
                <a:latin typeface="Arial" charset="0"/>
                <a:cs typeface="Angsana New" pitchFamily="18" charset="-34"/>
              </a:defRPr>
            </a:lvl4pPr>
            <a:lvl5pPr marL="2057400" indent="-228600" eaLnBrk="0" hangingPunct="0">
              <a:defRPr>
                <a:solidFill>
                  <a:schemeClr val="tx1"/>
                </a:solidFill>
                <a:latin typeface="Arial" charset="0"/>
                <a:cs typeface="Angsana New" pitchFamily="18" charset="-34"/>
              </a:defRPr>
            </a:lvl5pPr>
            <a:lvl6pPr marL="2514600" indent="-228600" eaLnBrk="0" fontAlgn="base" hangingPunct="0">
              <a:spcBef>
                <a:spcPct val="0"/>
              </a:spcBef>
              <a:spcAft>
                <a:spcPct val="0"/>
              </a:spcAft>
              <a:defRPr>
                <a:solidFill>
                  <a:schemeClr val="tx1"/>
                </a:solidFill>
                <a:latin typeface="Arial" charset="0"/>
                <a:cs typeface="Angsana New" pitchFamily="18" charset="-34"/>
              </a:defRPr>
            </a:lvl6pPr>
            <a:lvl7pPr marL="2971800" indent="-228600" eaLnBrk="0" fontAlgn="base" hangingPunct="0">
              <a:spcBef>
                <a:spcPct val="0"/>
              </a:spcBef>
              <a:spcAft>
                <a:spcPct val="0"/>
              </a:spcAft>
              <a:defRPr>
                <a:solidFill>
                  <a:schemeClr val="tx1"/>
                </a:solidFill>
                <a:latin typeface="Arial" charset="0"/>
                <a:cs typeface="Angsana New" pitchFamily="18" charset="-34"/>
              </a:defRPr>
            </a:lvl7pPr>
            <a:lvl8pPr marL="3429000" indent="-228600" eaLnBrk="0" fontAlgn="base" hangingPunct="0">
              <a:spcBef>
                <a:spcPct val="0"/>
              </a:spcBef>
              <a:spcAft>
                <a:spcPct val="0"/>
              </a:spcAft>
              <a:defRPr>
                <a:solidFill>
                  <a:schemeClr val="tx1"/>
                </a:solidFill>
                <a:latin typeface="Arial" charset="0"/>
                <a:cs typeface="Angsana New" pitchFamily="18" charset="-34"/>
              </a:defRPr>
            </a:lvl8pPr>
            <a:lvl9pPr marL="3886200" indent="-228600" eaLnBrk="0" fontAlgn="base" hangingPunct="0">
              <a:spcBef>
                <a:spcPct val="0"/>
              </a:spcBef>
              <a:spcAft>
                <a:spcPct val="0"/>
              </a:spcAft>
              <a:defRPr>
                <a:solidFill>
                  <a:schemeClr val="tx1"/>
                </a:solidFill>
                <a:latin typeface="Arial" charset="0"/>
                <a:cs typeface="Angsana New" pitchFamily="18" charset="-34"/>
              </a:defRPr>
            </a:lvl9pPr>
          </a:lstStyle>
          <a:p>
            <a:pPr eaLnBrk="1" hangingPunct="1"/>
            <a:fld id="{1D881EE6-836D-4E8A-959D-0412CFBF2655}" type="slidenum">
              <a:rPr lang="en-US" smtClean="0"/>
              <a:pPr eaLnBrk="1" hangingPunct="1"/>
              <a:t>16</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800" smtClean="0"/>
          </a:p>
        </p:txBody>
      </p:sp>
    </p:spTree>
    <p:extLst>
      <p:ext uri="{BB962C8B-B14F-4D97-AF65-F5344CB8AC3E}">
        <p14:creationId xmlns:p14="http://schemas.microsoft.com/office/powerpoint/2010/main" val="4149647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51242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Penjelasan</a:t>
            </a:r>
            <a:r>
              <a:rPr lang="id-ID" baseline="0" dirty="0" smtClean="0"/>
              <a:t> :</a:t>
            </a:r>
          </a:p>
          <a:p>
            <a:pPr marL="228600" indent="-228600">
              <a:buFont typeface="+mj-lt"/>
              <a:buAutoNum type="arabicPeriod"/>
            </a:pPr>
            <a:r>
              <a:rPr lang="id-ID" dirty="0" smtClean="0"/>
              <a:t>Model I : peta jalan yang mulai dari riset dasar, riset terapan dan berakhir pada riset pengembangan,</a:t>
            </a:r>
            <a:r>
              <a:rPr lang="id-ID" baseline="0" dirty="0" smtClean="0"/>
              <a:t> peta jalan ini dicirikan adanya kesinambungan dari tahun ketahun </a:t>
            </a:r>
            <a:endParaRPr lang="id-ID" dirty="0" smtClean="0"/>
          </a:p>
          <a:p>
            <a:pPr marL="228600" indent="-228600">
              <a:buFont typeface="+mj-lt"/>
              <a:buAutoNum type="arabicPeriod"/>
            </a:pPr>
            <a:r>
              <a:rPr lang="id-ID" dirty="0" smtClean="0"/>
              <a:t>Model</a:t>
            </a:r>
            <a:r>
              <a:rPr lang="id-ID" baseline="0" dirty="0" smtClean="0"/>
              <a:t> 2 : peta jalan dimana riset dasar sudah tersedia/ sudah ada kemudian dilanjutkan pada tahap riset terapan dan berakhir pada riset pengembangan</a:t>
            </a:r>
          </a:p>
          <a:p>
            <a:pPr marL="228600" indent="-228600">
              <a:buFont typeface="+mj-lt"/>
              <a:buAutoNum type="arabicPeriod"/>
            </a:pPr>
            <a:r>
              <a:rPr lang="id-ID" baseline="0" dirty="0" smtClean="0"/>
              <a:t>Model 3: hampir sama degan model 2, tetapi masih membutuhkan waktu yang lama pada riset terapan dan riset pengembangan.</a:t>
            </a:r>
          </a:p>
          <a:p>
            <a:pPr marL="228600" indent="-228600">
              <a:buFont typeface="+mj-lt"/>
              <a:buAutoNum type="arabicPeriod"/>
            </a:pPr>
            <a:r>
              <a:rPr lang="id-ID" baseline="0" dirty="0" smtClean="0"/>
              <a:t>Model 4: peta jalan yang hanya fokus pada riset dasar. </a:t>
            </a:r>
          </a:p>
          <a:p>
            <a:pPr marL="228600" indent="-228600">
              <a:buFont typeface="+mj-lt"/>
              <a:buAutoNum type="arabicPeriod"/>
            </a:pPr>
            <a:r>
              <a:rPr lang="id-ID" baseline="0" dirty="0" smtClean="0"/>
              <a:t>Model 5: peta jalan yang hanya fokus pada riset terapan (teknologi).</a:t>
            </a:r>
          </a:p>
          <a:p>
            <a:pPr marL="228600" indent="-228600">
              <a:buFont typeface="+mj-lt"/>
              <a:buAutoNum type="arabicPeriod"/>
            </a:pPr>
            <a:r>
              <a:rPr lang="id-ID" baseline="0" dirty="0" smtClean="0"/>
              <a:t>Model 6: peta jalan yang hanya fokus pada riset pengembangan (produk)</a:t>
            </a:r>
          </a:p>
          <a:p>
            <a:pPr marL="228600" indent="-228600">
              <a:buFont typeface="+mj-lt"/>
              <a:buAutoNum type="arabicPeriod"/>
            </a:pPr>
            <a:r>
              <a:rPr lang="id-ID" baseline="0" dirty="0" smtClean="0"/>
              <a:t>Luaran (outcome) masing-masing model dapat berbeda  antara lain HKI, teknologi, prototype, produk.</a:t>
            </a:r>
          </a:p>
          <a:p>
            <a:pPr marL="228600" indent="-228600">
              <a:buFont typeface="+mj-lt"/>
              <a:buAutoNum type="arabicPeriod"/>
            </a:pPr>
            <a:r>
              <a:rPr lang="id-ID" baseline="0" dirty="0" smtClean="0"/>
              <a:t>Peneliti tidak harus melakukan mulai riset dasar, riset terapan dan riset pengembangan (produk) secara berkelanjut/ berkesinambungan. Hal ini disesuaikan kepakaran peneliti. </a:t>
            </a:r>
          </a:p>
          <a:p>
            <a:pPr marL="228600" indent="-228600">
              <a:buFont typeface="+mj-lt"/>
              <a:buAutoNum type="arabicPeriod"/>
            </a:pPr>
            <a:r>
              <a:rPr lang="id-ID" dirty="0" smtClean="0"/>
              <a:t>Silahkan memberikan contoh.</a:t>
            </a:r>
            <a:endParaRPr lang="id-ID" dirty="0"/>
          </a:p>
        </p:txBody>
      </p:sp>
      <p:sp>
        <p:nvSpPr>
          <p:cNvPr id="4" name="Slide Number Placeholder 3"/>
          <p:cNvSpPr>
            <a:spLocks noGrp="1"/>
          </p:cNvSpPr>
          <p:nvPr>
            <p:ph type="sldNum" sz="quarter" idx="10"/>
          </p:nvPr>
        </p:nvSpPr>
        <p:spPr/>
        <p:txBody>
          <a:bodyPr/>
          <a:lstStyle/>
          <a:p>
            <a:fld id="{BEBE7A12-2AB0-4AC6-973A-C8F22A0A6DCD}" type="slidenum">
              <a:rPr lang="id-ID" smtClean="0"/>
              <a:pPr/>
              <a:t>38</a:t>
            </a:fld>
            <a:endParaRPr lang="id-ID"/>
          </a:p>
        </p:txBody>
      </p:sp>
    </p:spTree>
    <p:extLst>
      <p:ext uri="{BB962C8B-B14F-4D97-AF65-F5344CB8AC3E}">
        <p14:creationId xmlns:p14="http://schemas.microsoft.com/office/powerpoint/2010/main" val="1925942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Penjelasan</a:t>
            </a:r>
            <a:r>
              <a:rPr lang="id-ID" baseline="0" dirty="0" smtClean="0"/>
              <a:t> :</a:t>
            </a:r>
          </a:p>
          <a:p>
            <a:r>
              <a:rPr lang="id-ID" baseline="0" dirty="0" smtClean="0"/>
              <a:t>Point 2 : Industri besar seperti electronik (Sony, apple, Samsung) dan automotif ( mercedes, toyota) umumnya Memiliki peta jalan mulai dari R&amp;D, peta jalan teknologi dan berakhir pada peta jalan produk.</a:t>
            </a:r>
          </a:p>
          <a:p>
            <a:r>
              <a:rPr lang="id-ID" baseline="0" dirty="0" smtClean="0"/>
              <a:t>Presenter : </a:t>
            </a:r>
          </a:p>
          <a:p>
            <a:r>
              <a:rPr lang="id-ID" baseline="0" dirty="0" smtClean="0"/>
              <a:t>dapat memberikan contoh seuai bidang kepakaran masing-masing.</a:t>
            </a:r>
          </a:p>
          <a:p>
            <a:r>
              <a:rPr lang="id-ID" baseline="0" dirty="0" smtClean="0"/>
              <a:t>Ditekan kembali kesalahan yang sering dilakukan pengusul, menggambar peta jalan sebagai alur penelitian/metoda atau kegiatan tahun penelitian yang diusulkan.</a:t>
            </a:r>
          </a:p>
          <a:p>
            <a:endParaRPr lang="id-ID" baseline="0" dirty="0" smtClean="0"/>
          </a:p>
          <a:p>
            <a:endParaRPr lang="id-ID" baseline="0" dirty="0" smtClean="0"/>
          </a:p>
        </p:txBody>
      </p:sp>
      <p:sp>
        <p:nvSpPr>
          <p:cNvPr id="4" name="Slide Number Placeholder 3"/>
          <p:cNvSpPr>
            <a:spLocks noGrp="1"/>
          </p:cNvSpPr>
          <p:nvPr>
            <p:ph type="sldNum" sz="quarter" idx="10"/>
          </p:nvPr>
        </p:nvSpPr>
        <p:spPr/>
        <p:txBody>
          <a:bodyPr/>
          <a:lstStyle/>
          <a:p>
            <a:fld id="{BEBE7A12-2AB0-4AC6-973A-C8F22A0A6DCD}" type="slidenum">
              <a:rPr lang="id-ID" smtClean="0"/>
              <a:pPr/>
              <a:t>39</a:t>
            </a:fld>
            <a:endParaRPr lang="id-ID"/>
          </a:p>
        </p:txBody>
      </p:sp>
    </p:spTree>
    <p:extLst>
      <p:ext uri="{BB962C8B-B14F-4D97-AF65-F5344CB8AC3E}">
        <p14:creationId xmlns:p14="http://schemas.microsoft.com/office/powerpoint/2010/main" val="4132499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ngsana New" pitchFamily="18" charset="-34"/>
              </a:defRPr>
            </a:lvl1pPr>
            <a:lvl2pPr marL="742950" indent="-285750" eaLnBrk="0" hangingPunct="0">
              <a:defRPr>
                <a:solidFill>
                  <a:schemeClr val="tx1"/>
                </a:solidFill>
                <a:latin typeface="Arial" charset="0"/>
                <a:cs typeface="Angsana New" pitchFamily="18" charset="-34"/>
              </a:defRPr>
            </a:lvl2pPr>
            <a:lvl3pPr marL="1143000" indent="-228600" eaLnBrk="0" hangingPunct="0">
              <a:defRPr>
                <a:solidFill>
                  <a:schemeClr val="tx1"/>
                </a:solidFill>
                <a:latin typeface="Arial" charset="0"/>
                <a:cs typeface="Angsana New" pitchFamily="18" charset="-34"/>
              </a:defRPr>
            </a:lvl3pPr>
            <a:lvl4pPr marL="1600200" indent="-228600" eaLnBrk="0" hangingPunct="0">
              <a:defRPr>
                <a:solidFill>
                  <a:schemeClr val="tx1"/>
                </a:solidFill>
                <a:latin typeface="Arial" charset="0"/>
                <a:cs typeface="Angsana New" pitchFamily="18" charset="-34"/>
              </a:defRPr>
            </a:lvl4pPr>
            <a:lvl5pPr marL="2057400" indent="-228600" eaLnBrk="0" hangingPunct="0">
              <a:defRPr>
                <a:solidFill>
                  <a:schemeClr val="tx1"/>
                </a:solidFill>
                <a:latin typeface="Arial" charset="0"/>
                <a:cs typeface="Angsana New" pitchFamily="18" charset="-34"/>
              </a:defRPr>
            </a:lvl5pPr>
            <a:lvl6pPr marL="2514600" indent="-228600" eaLnBrk="0" fontAlgn="base" hangingPunct="0">
              <a:spcBef>
                <a:spcPct val="0"/>
              </a:spcBef>
              <a:spcAft>
                <a:spcPct val="0"/>
              </a:spcAft>
              <a:defRPr>
                <a:solidFill>
                  <a:schemeClr val="tx1"/>
                </a:solidFill>
                <a:latin typeface="Arial" charset="0"/>
                <a:cs typeface="Angsana New" pitchFamily="18" charset="-34"/>
              </a:defRPr>
            </a:lvl6pPr>
            <a:lvl7pPr marL="2971800" indent="-228600" eaLnBrk="0" fontAlgn="base" hangingPunct="0">
              <a:spcBef>
                <a:spcPct val="0"/>
              </a:spcBef>
              <a:spcAft>
                <a:spcPct val="0"/>
              </a:spcAft>
              <a:defRPr>
                <a:solidFill>
                  <a:schemeClr val="tx1"/>
                </a:solidFill>
                <a:latin typeface="Arial" charset="0"/>
                <a:cs typeface="Angsana New" pitchFamily="18" charset="-34"/>
              </a:defRPr>
            </a:lvl7pPr>
            <a:lvl8pPr marL="3429000" indent="-228600" eaLnBrk="0" fontAlgn="base" hangingPunct="0">
              <a:spcBef>
                <a:spcPct val="0"/>
              </a:spcBef>
              <a:spcAft>
                <a:spcPct val="0"/>
              </a:spcAft>
              <a:defRPr>
                <a:solidFill>
                  <a:schemeClr val="tx1"/>
                </a:solidFill>
                <a:latin typeface="Arial" charset="0"/>
                <a:cs typeface="Angsana New" pitchFamily="18" charset="-34"/>
              </a:defRPr>
            </a:lvl8pPr>
            <a:lvl9pPr marL="3886200" indent="-228600" eaLnBrk="0" fontAlgn="base" hangingPunct="0">
              <a:spcBef>
                <a:spcPct val="0"/>
              </a:spcBef>
              <a:spcAft>
                <a:spcPct val="0"/>
              </a:spcAft>
              <a:defRPr>
                <a:solidFill>
                  <a:schemeClr val="tx1"/>
                </a:solidFill>
                <a:latin typeface="Arial" charset="0"/>
                <a:cs typeface="Angsana New" pitchFamily="18" charset="-34"/>
              </a:defRPr>
            </a:lvl9pPr>
          </a:lstStyle>
          <a:p>
            <a:pPr eaLnBrk="1" hangingPunct="1"/>
            <a:fld id="{2791AE3C-43E3-42DB-A913-69CB7857933F}" type="slidenum">
              <a:rPr lang="en-US" smtClean="0"/>
              <a:pPr eaLnBrk="1" hangingPunct="1"/>
              <a:t>53</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slide presents the functions served by hypotheses.</a:t>
            </a:r>
          </a:p>
        </p:txBody>
      </p:sp>
    </p:spTree>
    <p:extLst>
      <p:ext uri="{BB962C8B-B14F-4D97-AF65-F5344CB8AC3E}">
        <p14:creationId xmlns:p14="http://schemas.microsoft.com/office/powerpoint/2010/main" val="1141998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514F5A-953E-49EC-AE4C-685AFEEBFDF3}" type="slidenum">
              <a:rPr lang="en-US" smtClean="0"/>
              <a:pPr>
                <a:defRPr/>
              </a:pPr>
              <a:t>64</a:t>
            </a:fld>
            <a:endParaRPr lang="en-US"/>
          </a:p>
        </p:txBody>
      </p:sp>
    </p:spTree>
    <p:extLst>
      <p:ext uri="{BB962C8B-B14F-4D97-AF65-F5344CB8AC3E}">
        <p14:creationId xmlns:p14="http://schemas.microsoft.com/office/powerpoint/2010/main" val="1218977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5131" name="Rectangle 11"/>
          <p:cNvSpPr>
            <a:spLocks noGrp="1" noChangeArrowheads="1"/>
          </p:cNvSpPr>
          <p:nvPr>
            <p:ph type="ctrTitle"/>
          </p:nvPr>
        </p:nvSpPr>
        <p:spPr>
          <a:xfrm>
            <a:off x="2057400" y="1143000"/>
            <a:ext cx="6629400" cy="2209800"/>
          </a:xfrm>
        </p:spPr>
        <p:txBody>
          <a:bodyPr/>
          <a:lstStyle>
            <a:lvl1pPr>
              <a:defRPr sz="4800"/>
            </a:lvl1pPr>
          </a:lstStyle>
          <a:p>
            <a:r>
              <a:rPr lang="th-TH"/>
              <a:t>คลิกเพื่อแก้ไขลักษณะชื่อเรื่องต้นแบบ</a:t>
            </a:r>
          </a:p>
        </p:txBody>
      </p:sp>
      <p:sp>
        <p:nvSpPr>
          <p:cNvPr id="5132"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th-TH"/>
              <a:t>คลิกเพื่อแก้ไขลักษณะชื่อเรื่องรองต้นแบบ</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th-TH"/>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th-TH"/>
          </a:p>
        </p:txBody>
      </p:sp>
      <p:sp>
        <p:nvSpPr>
          <p:cNvPr id="15" name="Rectangle 15"/>
          <p:cNvSpPr>
            <a:spLocks noGrp="1" noChangeArrowheads="1"/>
          </p:cNvSpPr>
          <p:nvPr>
            <p:ph type="sldNum" sz="quarter" idx="12"/>
          </p:nvPr>
        </p:nvSpPr>
        <p:spPr/>
        <p:txBody>
          <a:bodyPr/>
          <a:lstStyle>
            <a:lvl1pPr>
              <a:defRPr/>
            </a:lvl1pPr>
          </a:lstStyle>
          <a:p>
            <a:pPr>
              <a:defRPr/>
            </a:pPr>
            <a:fld id="{87AB1508-D979-4C10-8490-3C4BCCE0B043}" type="slidenum">
              <a:rPr lang="en-US"/>
              <a:pPr>
                <a:defRPr/>
              </a:pPr>
              <a:t>‹#›</a:t>
            </a:fld>
            <a:endParaRPr lang="th-TH"/>
          </a:p>
        </p:txBody>
      </p:sp>
    </p:spTree>
    <p:extLst>
      <p:ext uri="{BB962C8B-B14F-4D97-AF65-F5344CB8AC3E}">
        <p14:creationId xmlns:p14="http://schemas.microsoft.com/office/powerpoint/2010/main" val="4213956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9"/>
          <p:cNvSpPr>
            <a:spLocks noGrp="1" noChangeArrowheads="1"/>
          </p:cNvSpPr>
          <p:nvPr>
            <p:ph type="dt" sz="half" idx="10"/>
          </p:nvPr>
        </p:nvSpPr>
        <p:spPr>
          <a:ln/>
        </p:spPr>
        <p:txBody>
          <a:bodyPr/>
          <a:lstStyle>
            <a:lvl1pPr>
              <a:defRPr/>
            </a:lvl1pPr>
          </a:lstStyle>
          <a:p>
            <a:pPr>
              <a:defRPr/>
            </a:pPr>
            <a:endParaRPr lang="th-TH"/>
          </a:p>
        </p:txBody>
      </p:sp>
      <p:sp>
        <p:nvSpPr>
          <p:cNvPr id="5" name="Rectangle 10"/>
          <p:cNvSpPr>
            <a:spLocks noGrp="1" noChangeArrowheads="1"/>
          </p:cNvSpPr>
          <p:nvPr>
            <p:ph type="ftr" sz="quarter" idx="11"/>
          </p:nvPr>
        </p:nvSpPr>
        <p:spPr>
          <a:ln/>
        </p:spPr>
        <p:txBody>
          <a:bodyPr/>
          <a:lstStyle>
            <a:lvl1pPr>
              <a:defRPr/>
            </a:lvl1pPr>
          </a:lstStyle>
          <a:p>
            <a:pPr>
              <a:defRPr/>
            </a:pPr>
            <a:endParaRPr lang="th-TH"/>
          </a:p>
        </p:txBody>
      </p:sp>
      <p:sp>
        <p:nvSpPr>
          <p:cNvPr id="6" name="Rectangle 11"/>
          <p:cNvSpPr>
            <a:spLocks noGrp="1" noChangeArrowheads="1"/>
          </p:cNvSpPr>
          <p:nvPr>
            <p:ph type="sldNum" sz="quarter" idx="12"/>
          </p:nvPr>
        </p:nvSpPr>
        <p:spPr>
          <a:ln/>
        </p:spPr>
        <p:txBody>
          <a:bodyPr/>
          <a:lstStyle>
            <a:lvl1pPr>
              <a:defRPr/>
            </a:lvl1pPr>
          </a:lstStyle>
          <a:p>
            <a:pPr>
              <a:defRPr/>
            </a:pPr>
            <a:fld id="{2249AFEF-B1EE-49E1-B5A9-9DB9D3A43D19}" type="slidenum">
              <a:rPr lang="en-US"/>
              <a:pPr>
                <a:defRPr/>
              </a:pPr>
              <a:t>‹#›</a:t>
            </a:fld>
            <a:endParaRPr lang="th-TH"/>
          </a:p>
        </p:txBody>
      </p:sp>
    </p:spTree>
    <p:extLst>
      <p:ext uri="{BB962C8B-B14F-4D97-AF65-F5344CB8AC3E}">
        <p14:creationId xmlns:p14="http://schemas.microsoft.com/office/powerpoint/2010/main" val="1032693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9"/>
          <p:cNvSpPr>
            <a:spLocks noGrp="1" noChangeArrowheads="1"/>
          </p:cNvSpPr>
          <p:nvPr>
            <p:ph type="dt" sz="half" idx="10"/>
          </p:nvPr>
        </p:nvSpPr>
        <p:spPr>
          <a:ln/>
        </p:spPr>
        <p:txBody>
          <a:bodyPr/>
          <a:lstStyle>
            <a:lvl1pPr>
              <a:defRPr/>
            </a:lvl1pPr>
          </a:lstStyle>
          <a:p>
            <a:pPr>
              <a:defRPr/>
            </a:pPr>
            <a:endParaRPr lang="th-TH"/>
          </a:p>
        </p:txBody>
      </p:sp>
      <p:sp>
        <p:nvSpPr>
          <p:cNvPr id="5" name="Rectangle 10"/>
          <p:cNvSpPr>
            <a:spLocks noGrp="1" noChangeArrowheads="1"/>
          </p:cNvSpPr>
          <p:nvPr>
            <p:ph type="ftr" sz="quarter" idx="11"/>
          </p:nvPr>
        </p:nvSpPr>
        <p:spPr>
          <a:ln/>
        </p:spPr>
        <p:txBody>
          <a:bodyPr/>
          <a:lstStyle>
            <a:lvl1pPr>
              <a:defRPr/>
            </a:lvl1pPr>
          </a:lstStyle>
          <a:p>
            <a:pPr>
              <a:defRPr/>
            </a:pPr>
            <a:endParaRPr lang="th-TH"/>
          </a:p>
        </p:txBody>
      </p:sp>
      <p:sp>
        <p:nvSpPr>
          <p:cNvPr id="6" name="Rectangle 11"/>
          <p:cNvSpPr>
            <a:spLocks noGrp="1" noChangeArrowheads="1"/>
          </p:cNvSpPr>
          <p:nvPr>
            <p:ph type="sldNum" sz="quarter" idx="12"/>
          </p:nvPr>
        </p:nvSpPr>
        <p:spPr>
          <a:ln/>
        </p:spPr>
        <p:txBody>
          <a:bodyPr/>
          <a:lstStyle>
            <a:lvl1pPr>
              <a:defRPr/>
            </a:lvl1pPr>
          </a:lstStyle>
          <a:p>
            <a:pPr>
              <a:defRPr/>
            </a:pPr>
            <a:fld id="{EC436E6D-74CC-4594-A49D-F9D46DCC5CD9}" type="slidenum">
              <a:rPr lang="en-US"/>
              <a:pPr>
                <a:defRPr/>
              </a:pPr>
              <a:t>‹#›</a:t>
            </a:fld>
            <a:endParaRPr lang="th-TH"/>
          </a:p>
        </p:txBody>
      </p:sp>
    </p:spTree>
    <p:extLst>
      <p:ext uri="{BB962C8B-B14F-4D97-AF65-F5344CB8AC3E}">
        <p14:creationId xmlns:p14="http://schemas.microsoft.com/office/powerpoint/2010/main" val="1047663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ชื่อเรื่อง ข้อความ 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4638"/>
            <a:ext cx="8229600" cy="1143000"/>
          </a:xfrm>
        </p:spPr>
        <p:txBody>
          <a:bodyPr/>
          <a:lstStyle/>
          <a:p>
            <a:r>
              <a:rPr lang="th-TH" smtClean="0"/>
              <a:t>คลิกเพื่อแก้ไขลักษณะชื่อเรื่องต้นแบบ</a:t>
            </a:r>
            <a:endParaRPr lang="th-TH"/>
          </a:p>
        </p:txBody>
      </p:sp>
      <p:sp>
        <p:nvSpPr>
          <p:cNvPr id="3" name="ตัวยึดข้อความ 2"/>
          <p:cNvSpPr>
            <a:spLocks noGrp="1"/>
          </p:cNvSpPr>
          <p:nvPr>
            <p:ph type="body" sz="half" idx="1"/>
          </p:nvPr>
        </p:nvSpPr>
        <p:spPr>
          <a:xfrm>
            <a:off x="457200" y="1600200"/>
            <a:ext cx="4038600" cy="4495800"/>
          </a:xfr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เนื้อหา 3"/>
          <p:cNvSpPr>
            <a:spLocks noGrp="1"/>
          </p:cNvSpPr>
          <p:nvPr>
            <p:ph sz="half" idx="2"/>
          </p:nvPr>
        </p:nvSpPr>
        <p:spPr>
          <a:xfrm>
            <a:off x="4648200" y="1600200"/>
            <a:ext cx="4038600" cy="4495800"/>
          </a:xfr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pPr>
              <a:defRPr/>
            </a:pPr>
            <a:fld id="{4FA90D23-4403-4F5B-ACC5-346EDCC62146}" type="slidenum">
              <a:rPr lang="en-US"/>
              <a:pPr>
                <a:defRPr/>
              </a:pPr>
              <a:t>‹#›</a:t>
            </a:fld>
            <a:endParaRPr lang="en-US"/>
          </a:p>
        </p:txBody>
      </p:sp>
    </p:spTree>
    <p:extLst>
      <p:ext uri="{BB962C8B-B14F-4D97-AF65-F5344CB8AC3E}">
        <p14:creationId xmlns:p14="http://schemas.microsoft.com/office/powerpoint/2010/main" val="264682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ชื่อเรื่อง ข้อความ และ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4638"/>
            <a:ext cx="8229600" cy="1143000"/>
          </a:xfrm>
        </p:spPr>
        <p:txBody>
          <a:bodyPr/>
          <a:lstStyle/>
          <a:p>
            <a:r>
              <a:rPr lang="th-TH" smtClean="0"/>
              <a:t>คลิกเพื่อแก้ไขลักษณะชื่อเรื่องต้นแบบ</a:t>
            </a:r>
            <a:endParaRPr lang="th-TH"/>
          </a:p>
        </p:txBody>
      </p:sp>
      <p:sp>
        <p:nvSpPr>
          <p:cNvPr id="3" name="ตัวยึดข้อความ 2"/>
          <p:cNvSpPr>
            <a:spLocks noGrp="1"/>
          </p:cNvSpPr>
          <p:nvPr>
            <p:ph type="body" sz="half" idx="1"/>
          </p:nvPr>
        </p:nvSpPr>
        <p:spPr>
          <a:xfrm>
            <a:off x="457200" y="1600200"/>
            <a:ext cx="4038600" cy="4495800"/>
          </a:xfr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เนื้อหา 3"/>
          <p:cNvSpPr>
            <a:spLocks noGrp="1"/>
          </p:cNvSpPr>
          <p:nvPr>
            <p:ph sz="quarter" idx="2"/>
          </p:nvPr>
        </p:nvSpPr>
        <p:spPr>
          <a:xfrm>
            <a:off x="4648200" y="1600200"/>
            <a:ext cx="4038600" cy="2171700"/>
          </a:xfr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ยึดเนื้อหา 4"/>
          <p:cNvSpPr>
            <a:spLocks noGrp="1"/>
          </p:cNvSpPr>
          <p:nvPr>
            <p:ph sz="quarter" idx="3"/>
          </p:nvPr>
        </p:nvSpPr>
        <p:spPr>
          <a:xfrm>
            <a:off x="4648200" y="3924300"/>
            <a:ext cx="4038600" cy="2171700"/>
          </a:xfr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6" name="Rectangle 7"/>
          <p:cNvSpPr>
            <a:spLocks noGrp="1" noChangeArrowheads="1"/>
          </p:cNvSpPr>
          <p:nvPr>
            <p:ph type="dt" sz="half" idx="10"/>
          </p:nvPr>
        </p:nvSpPr>
        <p:spPr/>
        <p:txBody>
          <a:bodyPr/>
          <a:lstStyle>
            <a:lvl1pPr>
              <a:defRPr/>
            </a:lvl1pPr>
          </a:lstStyle>
          <a:p>
            <a:pPr>
              <a:defRPr/>
            </a:pPr>
            <a:endParaRPr lang="en-US"/>
          </a:p>
        </p:txBody>
      </p:sp>
      <p:sp>
        <p:nvSpPr>
          <p:cNvPr id="7" name="Rectangle 8"/>
          <p:cNvSpPr>
            <a:spLocks noGrp="1" noChangeArrowheads="1"/>
          </p:cNvSpPr>
          <p:nvPr>
            <p:ph type="ftr" sz="quarter" idx="11"/>
          </p:nvPr>
        </p:nvSpPr>
        <p:spPr/>
        <p:txBody>
          <a:bodyPr/>
          <a:lstStyle>
            <a:lvl1pPr>
              <a:defRPr/>
            </a:lvl1pPr>
          </a:lstStyle>
          <a:p>
            <a:pPr>
              <a:defRPr/>
            </a:pPr>
            <a:endParaRPr lang="en-US"/>
          </a:p>
        </p:txBody>
      </p:sp>
      <p:sp>
        <p:nvSpPr>
          <p:cNvPr id="8" name="Rectangle 9"/>
          <p:cNvSpPr>
            <a:spLocks noGrp="1" noChangeArrowheads="1"/>
          </p:cNvSpPr>
          <p:nvPr>
            <p:ph type="sldNum" sz="quarter" idx="12"/>
          </p:nvPr>
        </p:nvSpPr>
        <p:spPr/>
        <p:txBody>
          <a:bodyPr/>
          <a:lstStyle>
            <a:lvl1pPr>
              <a:defRPr/>
            </a:lvl1pPr>
          </a:lstStyle>
          <a:p>
            <a:pPr>
              <a:defRPr/>
            </a:pPr>
            <a:fld id="{76E86964-7C15-458F-B86A-383F1F576127}" type="slidenum">
              <a:rPr lang="en-US"/>
              <a:pPr>
                <a:defRPr/>
              </a:pPr>
              <a:t>‹#›</a:t>
            </a:fld>
            <a:endParaRPr lang="en-US"/>
          </a:p>
        </p:txBody>
      </p:sp>
    </p:spTree>
    <p:extLst>
      <p:ext uri="{BB962C8B-B14F-4D97-AF65-F5344CB8AC3E}">
        <p14:creationId xmlns:p14="http://schemas.microsoft.com/office/powerpoint/2010/main" val="4046592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9"/>
          <p:cNvSpPr>
            <a:spLocks noGrp="1" noChangeArrowheads="1"/>
          </p:cNvSpPr>
          <p:nvPr>
            <p:ph type="dt" sz="half" idx="10"/>
          </p:nvPr>
        </p:nvSpPr>
        <p:spPr>
          <a:ln/>
        </p:spPr>
        <p:txBody>
          <a:bodyPr/>
          <a:lstStyle>
            <a:lvl1pPr>
              <a:defRPr/>
            </a:lvl1pPr>
          </a:lstStyle>
          <a:p>
            <a:pPr>
              <a:defRPr/>
            </a:pPr>
            <a:endParaRPr lang="th-TH"/>
          </a:p>
        </p:txBody>
      </p:sp>
      <p:sp>
        <p:nvSpPr>
          <p:cNvPr id="5" name="Rectangle 10"/>
          <p:cNvSpPr>
            <a:spLocks noGrp="1" noChangeArrowheads="1"/>
          </p:cNvSpPr>
          <p:nvPr>
            <p:ph type="ftr" sz="quarter" idx="11"/>
          </p:nvPr>
        </p:nvSpPr>
        <p:spPr>
          <a:ln/>
        </p:spPr>
        <p:txBody>
          <a:bodyPr/>
          <a:lstStyle>
            <a:lvl1pPr>
              <a:defRPr/>
            </a:lvl1pPr>
          </a:lstStyle>
          <a:p>
            <a:pPr>
              <a:defRPr/>
            </a:pPr>
            <a:endParaRPr lang="th-TH"/>
          </a:p>
        </p:txBody>
      </p:sp>
      <p:sp>
        <p:nvSpPr>
          <p:cNvPr id="6" name="Rectangle 11"/>
          <p:cNvSpPr>
            <a:spLocks noGrp="1" noChangeArrowheads="1"/>
          </p:cNvSpPr>
          <p:nvPr>
            <p:ph type="sldNum" sz="quarter" idx="12"/>
          </p:nvPr>
        </p:nvSpPr>
        <p:spPr>
          <a:ln/>
        </p:spPr>
        <p:txBody>
          <a:bodyPr/>
          <a:lstStyle>
            <a:lvl1pPr>
              <a:defRPr/>
            </a:lvl1pPr>
          </a:lstStyle>
          <a:p>
            <a:pPr>
              <a:defRPr/>
            </a:pPr>
            <a:fld id="{3F0CEB80-12CD-4066-8398-BEDAA565417F}" type="slidenum">
              <a:rPr lang="en-US"/>
              <a:pPr>
                <a:defRPr/>
              </a:pPr>
              <a:t>‹#›</a:t>
            </a:fld>
            <a:endParaRPr lang="th-TH"/>
          </a:p>
        </p:txBody>
      </p:sp>
    </p:spTree>
    <p:extLst>
      <p:ext uri="{BB962C8B-B14F-4D97-AF65-F5344CB8AC3E}">
        <p14:creationId xmlns:p14="http://schemas.microsoft.com/office/powerpoint/2010/main" val="1282791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th-TH"/>
          </a:p>
        </p:txBody>
      </p:sp>
      <p:sp>
        <p:nvSpPr>
          <p:cNvPr id="5" name="Rectangle 10"/>
          <p:cNvSpPr>
            <a:spLocks noGrp="1" noChangeArrowheads="1"/>
          </p:cNvSpPr>
          <p:nvPr>
            <p:ph type="ftr" sz="quarter" idx="11"/>
          </p:nvPr>
        </p:nvSpPr>
        <p:spPr>
          <a:ln/>
        </p:spPr>
        <p:txBody>
          <a:bodyPr/>
          <a:lstStyle>
            <a:lvl1pPr>
              <a:defRPr/>
            </a:lvl1pPr>
          </a:lstStyle>
          <a:p>
            <a:pPr>
              <a:defRPr/>
            </a:pPr>
            <a:endParaRPr lang="th-TH"/>
          </a:p>
        </p:txBody>
      </p:sp>
      <p:sp>
        <p:nvSpPr>
          <p:cNvPr id="6" name="Rectangle 11"/>
          <p:cNvSpPr>
            <a:spLocks noGrp="1" noChangeArrowheads="1"/>
          </p:cNvSpPr>
          <p:nvPr>
            <p:ph type="sldNum" sz="quarter" idx="12"/>
          </p:nvPr>
        </p:nvSpPr>
        <p:spPr>
          <a:ln/>
        </p:spPr>
        <p:txBody>
          <a:bodyPr/>
          <a:lstStyle>
            <a:lvl1pPr>
              <a:defRPr/>
            </a:lvl1pPr>
          </a:lstStyle>
          <a:p>
            <a:pPr>
              <a:defRPr/>
            </a:pPr>
            <a:fld id="{379DFAFF-65A9-49A5-9941-CDBF19CA664C}" type="slidenum">
              <a:rPr lang="en-US"/>
              <a:pPr>
                <a:defRPr/>
              </a:pPr>
              <a:t>‹#›</a:t>
            </a:fld>
            <a:endParaRPr lang="th-TH"/>
          </a:p>
        </p:txBody>
      </p:sp>
    </p:spTree>
    <p:extLst>
      <p:ext uri="{BB962C8B-B14F-4D97-AF65-F5344CB8AC3E}">
        <p14:creationId xmlns:p14="http://schemas.microsoft.com/office/powerpoint/2010/main" val="949774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9"/>
          <p:cNvSpPr>
            <a:spLocks noGrp="1" noChangeArrowheads="1"/>
          </p:cNvSpPr>
          <p:nvPr>
            <p:ph type="dt" sz="half" idx="10"/>
          </p:nvPr>
        </p:nvSpPr>
        <p:spPr>
          <a:ln/>
        </p:spPr>
        <p:txBody>
          <a:bodyPr/>
          <a:lstStyle>
            <a:lvl1pPr>
              <a:defRPr/>
            </a:lvl1pPr>
          </a:lstStyle>
          <a:p>
            <a:pPr>
              <a:defRPr/>
            </a:pPr>
            <a:endParaRPr lang="th-TH"/>
          </a:p>
        </p:txBody>
      </p:sp>
      <p:sp>
        <p:nvSpPr>
          <p:cNvPr id="6" name="Rectangle 10"/>
          <p:cNvSpPr>
            <a:spLocks noGrp="1" noChangeArrowheads="1"/>
          </p:cNvSpPr>
          <p:nvPr>
            <p:ph type="ftr" sz="quarter" idx="11"/>
          </p:nvPr>
        </p:nvSpPr>
        <p:spPr>
          <a:ln/>
        </p:spPr>
        <p:txBody>
          <a:bodyPr/>
          <a:lstStyle>
            <a:lvl1pPr>
              <a:defRPr/>
            </a:lvl1pPr>
          </a:lstStyle>
          <a:p>
            <a:pPr>
              <a:defRPr/>
            </a:pPr>
            <a:endParaRPr lang="th-TH"/>
          </a:p>
        </p:txBody>
      </p:sp>
      <p:sp>
        <p:nvSpPr>
          <p:cNvPr id="7" name="Rectangle 11"/>
          <p:cNvSpPr>
            <a:spLocks noGrp="1" noChangeArrowheads="1"/>
          </p:cNvSpPr>
          <p:nvPr>
            <p:ph type="sldNum" sz="quarter" idx="12"/>
          </p:nvPr>
        </p:nvSpPr>
        <p:spPr>
          <a:ln/>
        </p:spPr>
        <p:txBody>
          <a:bodyPr/>
          <a:lstStyle>
            <a:lvl1pPr>
              <a:defRPr/>
            </a:lvl1pPr>
          </a:lstStyle>
          <a:p>
            <a:pPr>
              <a:defRPr/>
            </a:pPr>
            <a:fld id="{AA071F04-B902-4E6A-B9BD-15F926986B21}" type="slidenum">
              <a:rPr lang="en-US"/>
              <a:pPr>
                <a:defRPr/>
              </a:pPr>
              <a:t>‹#›</a:t>
            </a:fld>
            <a:endParaRPr lang="th-TH"/>
          </a:p>
        </p:txBody>
      </p:sp>
    </p:spTree>
    <p:extLst>
      <p:ext uri="{BB962C8B-B14F-4D97-AF65-F5344CB8AC3E}">
        <p14:creationId xmlns:p14="http://schemas.microsoft.com/office/powerpoint/2010/main" val="1801292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9"/>
          <p:cNvSpPr>
            <a:spLocks noGrp="1" noChangeArrowheads="1"/>
          </p:cNvSpPr>
          <p:nvPr>
            <p:ph type="dt" sz="half" idx="10"/>
          </p:nvPr>
        </p:nvSpPr>
        <p:spPr>
          <a:ln/>
        </p:spPr>
        <p:txBody>
          <a:bodyPr/>
          <a:lstStyle>
            <a:lvl1pPr>
              <a:defRPr/>
            </a:lvl1pPr>
          </a:lstStyle>
          <a:p>
            <a:pPr>
              <a:defRPr/>
            </a:pPr>
            <a:endParaRPr lang="th-TH"/>
          </a:p>
        </p:txBody>
      </p:sp>
      <p:sp>
        <p:nvSpPr>
          <p:cNvPr id="8" name="Rectangle 10"/>
          <p:cNvSpPr>
            <a:spLocks noGrp="1" noChangeArrowheads="1"/>
          </p:cNvSpPr>
          <p:nvPr>
            <p:ph type="ftr" sz="quarter" idx="11"/>
          </p:nvPr>
        </p:nvSpPr>
        <p:spPr>
          <a:ln/>
        </p:spPr>
        <p:txBody>
          <a:bodyPr/>
          <a:lstStyle>
            <a:lvl1pPr>
              <a:defRPr/>
            </a:lvl1pPr>
          </a:lstStyle>
          <a:p>
            <a:pPr>
              <a:defRPr/>
            </a:pPr>
            <a:endParaRPr lang="th-TH"/>
          </a:p>
        </p:txBody>
      </p:sp>
      <p:sp>
        <p:nvSpPr>
          <p:cNvPr id="9" name="Rectangle 11"/>
          <p:cNvSpPr>
            <a:spLocks noGrp="1" noChangeArrowheads="1"/>
          </p:cNvSpPr>
          <p:nvPr>
            <p:ph type="sldNum" sz="quarter" idx="12"/>
          </p:nvPr>
        </p:nvSpPr>
        <p:spPr>
          <a:ln/>
        </p:spPr>
        <p:txBody>
          <a:bodyPr/>
          <a:lstStyle>
            <a:lvl1pPr>
              <a:defRPr/>
            </a:lvl1pPr>
          </a:lstStyle>
          <a:p>
            <a:pPr>
              <a:defRPr/>
            </a:pPr>
            <a:fld id="{CD558123-1954-4CE6-8A67-BE079150A9AF}" type="slidenum">
              <a:rPr lang="en-US"/>
              <a:pPr>
                <a:defRPr/>
              </a:pPr>
              <a:t>‹#›</a:t>
            </a:fld>
            <a:endParaRPr lang="th-TH"/>
          </a:p>
        </p:txBody>
      </p:sp>
    </p:spTree>
    <p:extLst>
      <p:ext uri="{BB962C8B-B14F-4D97-AF65-F5344CB8AC3E}">
        <p14:creationId xmlns:p14="http://schemas.microsoft.com/office/powerpoint/2010/main" val="625572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9"/>
          <p:cNvSpPr>
            <a:spLocks noGrp="1" noChangeArrowheads="1"/>
          </p:cNvSpPr>
          <p:nvPr>
            <p:ph type="dt" sz="half" idx="10"/>
          </p:nvPr>
        </p:nvSpPr>
        <p:spPr>
          <a:ln/>
        </p:spPr>
        <p:txBody>
          <a:bodyPr/>
          <a:lstStyle>
            <a:lvl1pPr>
              <a:defRPr/>
            </a:lvl1pPr>
          </a:lstStyle>
          <a:p>
            <a:pPr>
              <a:defRPr/>
            </a:pPr>
            <a:endParaRPr lang="th-TH"/>
          </a:p>
        </p:txBody>
      </p:sp>
      <p:sp>
        <p:nvSpPr>
          <p:cNvPr id="4" name="Rectangle 10"/>
          <p:cNvSpPr>
            <a:spLocks noGrp="1" noChangeArrowheads="1"/>
          </p:cNvSpPr>
          <p:nvPr>
            <p:ph type="ftr" sz="quarter" idx="11"/>
          </p:nvPr>
        </p:nvSpPr>
        <p:spPr>
          <a:ln/>
        </p:spPr>
        <p:txBody>
          <a:bodyPr/>
          <a:lstStyle>
            <a:lvl1pPr>
              <a:defRPr/>
            </a:lvl1pPr>
          </a:lstStyle>
          <a:p>
            <a:pPr>
              <a:defRPr/>
            </a:pPr>
            <a:endParaRPr lang="th-TH"/>
          </a:p>
        </p:txBody>
      </p:sp>
      <p:sp>
        <p:nvSpPr>
          <p:cNvPr id="5" name="Rectangle 11"/>
          <p:cNvSpPr>
            <a:spLocks noGrp="1" noChangeArrowheads="1"/>
          </p:cNvSpPr>
          <p:nvPr>
            <p:ph type="sldNum" sz="quarter" idx="12"/>
          </p:nvPr>
        </p:nvSpPr>
        <p:spPr>
          <a:ln/>
        </p:spPr>
        <p:txBody>
          <a:bodyPr/>
          <a:lstStyle>
            <a:lvl1pPr>
              <a:defRPr/>
            </a:lvl1pPr>
          </a:lstStyle>
          <a:p>
            <a:pPr>
              <a:defRPr/>
            </a:pPr>
            <a:fld id="{BFCF7225-6485-4208-957A-680CF3E69F5F}" type="slidenum">
              <a:rPr lang="en-US"/>
              <a:pPr>
                <a:defRPr/>
              </a:pPr>
              <a:t>‹#›</a:t>
            </a:fld>
            <a:endParaRPr lang="th-TH"/>
          </a:p>
        </p:txBody>
      </p:sp>
    </p:spTree>
    <p:extLst>
      <p:ext uri="{BB962C8B-B14F-4D97-AF65-F5344CB8AC3E}">
        <p14:creationId xmlns:p14="http://schemas.microsoft.com/office/powerpoint/2010/main" val="3489185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th-TH"/>
          </a:p>
        </p:txBody>
      </p:sp>
      <p:sp>
        <p:nvSpPr>
          <p:cNvPr id="3" name="Rectangle 10"/>
          <p:cNvSpPr>
            <a:spLocks noGrp="1" noChangeArrowheads="1"/>
          </p:cNvSpPr>
          <p:nvPr>
            <p:ph type="ftr" sz="quarter" idx="11"/>
          </p:nvPr>
        </p:nvSpPr>
        <p:spPr>
          <a:ln/>
        </p:spPr>
        <p:txBody>
          <a:bodyPr/>
          <a:lstStyle>
            <a:lvl1pPr>
              <a:defRPr/>
            </a:lvl1pPr>
          </a:lstStyle>
          <a:p>
            <a:pPr>
              <a:defRPr/>
            </a:pPr>
            <a:endParaRPr lang="th-TH"/>
          </a:p>
        </p:txBody>
      </p:sp>
      <p:sp>
        <p:nvSpPr>
          <p:cNvPr id="4" name="Rectangle 11"/>
          <p:cNvSpPr>
            <a:spLocks noGrp="1" noChangeArrowheads="1"/>
          </p:cNvSpPr>
          <p:nvPr>
            <p:ph type="sldNum" sz="quarter" idx="12"/>
          </p:nvPr>
        </p:nvSpPr>
        <p:spPr>
          <a:ln/>
        </p:spPr>
        <p:txBody>
          <a:bodyPr/>
          <a:lstStyle>
            <a:lvl1pPr>
              <a:defRPr/>
            </a:lvl1pPr>
          </a:lstStyle>
          <a:p>
            <a:pPr>
              <a:defRPr/>
            </a:pPr>
            <a:fld id="{E4ACA71C-246F-4EF1-9297-0B16DB09DA1D}" type="slidenum">
              <a:rPr lang="en-US"/>
              <a:pPr>
                <a:defRPr/>
              </a:pPr>
              <a:t>‹#›</a:t>
            </a:fld>
            <a:endParaRPr lang="th-TH"/>
          </a:p>
        </p:txBody>
      </p:sp>
    </p:spTree>
    <p:extLst>
      <p:ext uri="{BB962C8B-B14F-4D97-AF65-F5344CB8AC3E}">
        <p14:creationId xmlns:p14="http://schemas.microsoft.com/office/powerpoint/2010/main" val="1773141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th-TH"/>
          </a:p>
        </p:txBody>
      </p:sp>
      <p:sp>
        <p:nvSpPr>
          <p:cNvPr id="6" name="Rectangle 10"/>
          <p:cNvSpPr>
            <a:spLocks noGrp="1" noChangeArrowheads="1"/>
          </p:cNvSpPr>
          <p:nvPr>
            <p:ph type="ftr" sz="quarter" idx="11"/>
          </p:nvPr>
        </p:nvSpPr>
        <p:spPr>
          <a:ln/>
        </p:spPr>
        <p:txBody>
          <a:bodyPr/>
          <a:lstStyle>
            <a:lvl1pPr>
              <a:defRPr/>
            </a:lvl1pPr>
          </a:lstStyle>
          <a:p>
            <a:pPr>
              <a:defRPr/>
            </a:pPr>
            <a:endParaRPr lang="th-TH"/>
          </a:p>
        </p:txBody>
      </p:sp>
      <p:sp>
        <p:nvSpPr>
          <p:cNvPr id="7" name="Rectangle 11"/>
          <p:cNvSpPr>
            <a:spLocks noGrp="1" noChangeArrowheads="1"/>
          </p:cNvSpPr>
          <p:nvPr>
            <p:ph type="sldNum" sz="quarter" idx="12"/>
          </p:nvPr>
        </p:nvSpPr>
        <p:spPr>
          <a:ln/>
        </p:spPr>
        <p:txBody>
          <a:bodyPr/>
          <a:lstStyle>
            <a:lvl1pPr>
              <a:defRPr/>
            </a:lvl1pPr>
          </a:lstStyle>
          <a:p>
            <a:pPr>
              <a:defRPr/>
            </a:pPr>
            <a:fld id="{395B6D41-28B0-4A2C-B610-416FA90CF8E1}" type="slidenum">
              <a:rPr lang="en-US"/>
              <a:pPr>
                <a:defRPr/>
              </a:pPr>
              <a:t>‹#›</a:t>
            </a:fld>
            <a:endParaRPr lang="th-TH"/>
          </a:p>
        </p:txBody>
      </p:sp>
    </p:spTree>
    <p:extLst>
      <p:ext uri="{BB962C8B-B14F-4D97-AF65-F5344CB8AC3E}">
        <p14:creationId xmlns:p14="http://schemas.microsoft.com/office/powerpoint/2010/main" val="4006957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th-TH"/>
          </a:p>
        </p:txBody>
      </p:sp>
      <p:sp>
        <p:nvSpPr>
          <p:cNvPr id="6" name="Rectangle 10"/>
          <p:cNvSpPr>
            <a:spLocks noGrp="1" noChangeArrowheads="1"/>
          </p:cNvSpPr>
          <p:nvPr>
            <p:ph type="ftr" sz="quarter" idx="11"/>
          </p:nvPr>
        </p:nvSpPr>
        <p:spPr>
          <a:ln/>
        </p:spPr>
        <p:txBody>
          <a:bodyPr/>
          <a:lstStyle>
            <a:lvl1pPr>
              <a:defRPr/>
            </a:lvl1pPr>
          </a:lstStyle>
          <a:p>
            <a:pPr>
              <a:defRPr/>
            </a:pPr>
            <a:endParaRPr lang="th-TH"/>
          </a:p>
        </p:txBody>
      </p:sp>
      <p:sp>
        <p:nvSpPr>
          <p:cNvPr id="7" name="Rectangle 11"/>
          <p:cNvSpPr>
            <a:spLocks noGrp="1" noChangeArrowheads="1"/>
          </p:cNvSpPr>
          <p:nvPr>
            <p:ph type="sldNum" sz="quarter" idx="12"/>
          </p:nvPr>
        </p:nvSpPr>
        <p:spPr>
          <a:ln/>
        </p:spPr>
        <p:txBody>
          <a:bodyPr/>
          <a:lstStyle>
            <a:lvl1pPr>
              <a:defRPr/>
            </a:lvl1pPr>
          </a:lstStyle>
          <a:p>
            <a:pPr>
              <a:defRPr/>
            </a:pPr>
            <a:fld id="{7321BB59-1F88-408F-95FD-3696B2527FE8}" type="slidenum">
              <a:rPr lang="en-US"/>
              <a:pPr>
                <a:defRPr/>
              </a:pPr>
              <a:t>‹#›</a:t>
            </a:fld>
            <a:endParaRPr lang="th-TH"/>
          </a:p>
        </p:txBody>
      </p:sp>
    </p:spTree>
    <p:extLst>
      <p:ext uri="{BB962C8B-B14F-4D97-AF65-F5344CB8AC3E}">
        <p14:creationId xmlns:p14="http://schemas.microsoft.com/office/powerpoint/2010/main" val="1663709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3" name="Rectangle 3"/>
            <p:cNvSpPr>
              <a:spLocks noChangeArrowheads="1"/>
            </p:cNvSpPr>
            <p:nvPr/>
          </p:nvSpPr>
          <p:spPr bwMode="auto">
            <a:xfrm>
              <a:off x="0" y="0"/>
              <a:ext cx="38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latin typeface="Times New Roman"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1035" name="Rectangle 5"/>
              <p:cNvSpPr>
                <a:spLocks noChangeArrowheads="1"/>
              </p:cNvSpPr>
              <p:nvPr/>
            </p:nvSpPr>
            <p:spPr bwMode="auto">
              <a:xfrm>
                <a:off x="4320" y="893"/>
                <a:ext cx="1152" cy="11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latin typeface="Times New Roman" pitchFamily="18" charset="0"/>
                </a:endParaRPr>
              </a:p>
            </p:txBody>
          </p:sp>
          <p:sp>
            <p:nvSpPr>
              <p:cNvPr id="1036"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h-TH" smtClean="0"/>
              <a:t>คลิกเพื่อแก้ไขลักษณะชื่อเรื่องต้นแบบ</a:t>
            </a:r>
          </a:p>
        </p:txBody>
      </p:sp>
      <p:sp>
        <p:nvSpPr>
          <p:cNvPr id="1028"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p>
        </p:txBody>
      </p:sp>
      <p:sp>
        <p:nvSpPr>
          <p:cNvPr id="4105"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endParaRPr lang="th-TH"/>
          </a:p>
        </p:txBody>
      </p:sp>
      <p:sp>
        <p:nvSpPr>
          <p:cNvPr id="4106"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th-TH"/>
          </a:p>
        </p:txBody>
      </p:sp>
      <p:sp>
        <p:nvSpPr>
          <p:cNvPr id="4107"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586DFD08-C4D6-43EB-9110-C783B457FA22}" type="slidenum">
              <a:rPr lang="en-US"/>
              <a:pPr>
                <a:defRPr/>
              </a:pPr>
              <a:t>‹#›</a:t>
            </a:fld>
            <a:endParaRPr lang="th-TH"/>
          </a:p>
        </p:txBody>
      </p:sp>
      <p:sp>
        <p:nvSpPr>
          <p:cNvPr id="1032"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916"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7" r:id="rId12"/>
    <p:sldLayoutId id="2147483918" r:id="rId13"/>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cs typeface="Angsana New" pitchFamily="18" charset="-34"/>
        </a:defRPr>
      </a:lvl2pPr>
      <a:lvl3pPr algn="l" rtl="0" eaLnBrk="0" fontAlgn="base" hangingPunct="0">
        <a:spcBef>
          <a:spcPct val="0"/>
        </a:spcBef>
        <a:spcAft>
          <a:spcPct val="0"/>
        </a:spcAft>
        <a:defRPr sz="4200">
          <a:solidFill>
            <a:schemeClr val="tx2"/>
          </a:solidFill>
          <a:latin typeface="Times New Roman" pitchFamily="18" charset="0"/>
          <a:cs typeface="Angsana New" pitchFamily="18" charset="-34"/>
        </a:defRPr>
      </a:lvl3pPr>
      <a:lvl4pPr algn="l" rtl="0" eaLnBrk="0" fontAlgn="base" hangingPunct="0">
        <a:spcBef>
          <a:spcPct val="0"/>
        </a:spcBef>
        <a:spcAft>
          <a:spcPct val="0"/>
        </a:spcAft>
        <a:defRPr sz="4200">
          <a:solidFill>
            <a:schemeClr val="tx2"/>
          </a:solidFill>
          <a:latin typeface="Times New Roman" pitchFamily="18" charset="0"/>
          <a:cs typeface="Angsana New" pitchFamily="18" charset="-34"/>
        </a:defRPr>
      </a:lvl4pPr>
      <a:lvl5pPr algn="l" rtl="0" eaLnBrk="0" fontAlgn="base" hangingPunct="0">
        <a:spcBef>
          <a:spcPct val="0"/>
        </a:spcBef>
        <a:spcAft>
          <a:spcPct val="0"/>
        </a:spcAft>
        <a:defRPr sz="4200">
          <a:solidFill>
            <a:schemeClr val="tx2"/>
          </a:solidFill>
          <a:latin typeface="Times New Roman" pitchFamily="18" charset="0"/>
          <a:cs typeface="Angsana New" pitchFamily="18" charset="-34"/>
        </a:defRPr>
      </a:lvl5pPr>
      <a:lvl6pPr marL="457200" algn="l" rtl="0" fontAlgn="base">
        <a:spcBef>
          <a:spcPct val="0"/>
        </a:spcBef>
        <a:spcAft>
          <a:spcPct val="0"/>
        </a:spcAft>
        <a:defRPr sz="4200">
          <a:solidFill>
            <a:schemeClr val="tx2"/>
          </a:solidFill>
          <a:latin typeface="Times New Roman" pitchFamily="18" charset="0"/>
          <a:cs typeface="Angsana New" pitchFamily="18" charset="-34"/>
        </a:defRPr>
      </a:lvl6pPr>
      <a:lvl7pPr marL="914400" algn="l" rtl="0" fontAlgn="base">
        <a:spcBef>
          <a:spcPct val="0"/>
        </a:spcBef>
        <a:spcAft>
          <a:spcPct val="0"/>
        </a:spcAft>
        <a:defRPr sz="4200">
          <a:solidFill>
            <a:schemeClr val="tx2"/>
          </a:solidFill>
          <a:latin typeface="Times New Roman" pitchFamily="18" charset="0"/>
          <a:cs typeface="Angsana New" pitchFamily="18" charset="-34"/>
        </a:defRPr>
      </a:lvl7pPr>
      <a:lvl8pPr marL="1371600" algn="l" rtl="0" fontAlgn="base">
        <a:spcBef>
          <a:spcPct val="0"/>
        </a:spcBef>
        <a:spcAft>
          <a:spcPct val="0"/>
        </a:spcAft>
        <a:defRPr sz="4200">
          <a:solidFill>
            <a:schemeClr val="tx2"/>
          </a:solidFill>
          <a:latin typeface="Times New Roman" pitchFamily="18" charset="0"/>
          <a:cs typeface="Angsana New" pitchFamily="18" charset="-34"/>
        </a:defRPr>
      </a:lvl8pPr>
      <a:lvl9pPr marL="1828800" algn="l" rtl="0" fontAlgn="base">
        <a:spcBef>
          <a:spcPct val="0"/>
        </a:spcBef>
        <a:spcAft>
          <a:spcPct val="0"/>
        </a:spcAft>
        <a:defRPr sz="4200">
          <a:solidFill>
            <a:schemeClr val="tx2"/>
          </a:solidFill>
          <a:latin typeface="Times New Roman" pitchFamily="18" charset="0"/>
          <a:cs typeface="Angsana New" pitchFamily="18" charset="-34"/>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cs typeface="+mn-cs"/>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www.experiment-resources.com/observational-study.html" TargetMode="External"/><Relationship Id="rId2" Type="http://schemas.openxmlformats.org/officeDocument/2006/relationships/hyperlink" Target="http://www.experiment-resources.com/aims-of-research.html" TargetMode="External"/><Relationship Id="rId1" Type="http://schemas.openxmlformats.org/officeDocument/2006/relationships/slideLayout" Target="../slideLayouts/slideLayout12.xml"/><Relationship Id="rId6" Type="http://schemas.openxmlformats.org/officeDocument/2006/relationships/hyperlink" Target="http://www.experiment-resources.com/research-process.html" TargetMode="External"/><Relationship Id="rId5" Type="http://schemas.openxmlformats.org/officeDocument/2006/relationships/hyperlink" Target="http://www.experiment-resources.com/cause-and-effect.html" TargetMode="External"/><Relationship Id="rId4" Type="http://schemas.openxmlformats.org/officeDocument/2006/relationships/hyperlink" Target="http://www.experiment-resources.com/prediction-in-research.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jKL2pdRmwc4" TargetMode="External"/><Relationship Id="rId2" Type="http://schemas.openxmlformats.org/officeDocument/2006/relationships/hyperlink" Target="https://www.youtube.com/watch?v=OooqoH-0On4"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en.wikipedia.org/wiki/Meaning_(linguistic)"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en.wikipedia.org/wiki/Variable_(mathematics)" TargetMode="External"/><Relationship Id="rId2" Type="http://schemas.openxmlformats.org/officeDocument/2006/relationships/hyperlink" Target="http://en.wikipedia.org/wiki/Variable_(research)" TargetMode="External"/><Relationship Id="rId1" Type="http://schemas.openxmlformats.org/officeDocument/2006/relationships/slideLayout" Target="../slideLayouts/slideLayout2.xml"/><Relationship Id="rId4" Type="http://schemas.openxmlformats.org/officeDocument/2006/relationships/hyperlink" Target="http://en.wikipedia.org/wiki/Variable_(computer_science)"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182" y="930235"/>
            <a:ext cx="9130817" cy="5927765"/>
          </a:xfrm>
          <a:prstGeom prst="rect">
            <a:avLst/>
          </a:prstGeom>
        </p:spPr>
      </p:pic>
      <p:sp>
        <p:nvSpPr>
          <p:cNvPr id="4" name="TextBox 3"/>
          <p:cNvSpPr txBox="1"/>
          <p:nvPr/>
        </p:nvSpPr>
        <p:spPr>
          <a:xfrm>
            <a:off x="183027" y="632235"/>
            <a:ext cx="8791125" cy="338554"/>
          </a:xfrm>
          <a:prstGeom prst="rect">
            <a:avLst/>
          </a:prstGeom>
          <a:noFill/>
        </p:spPr>
        <p:txBody>
          <a:bodyPr wrap="none" rtlCol="0">
            <a:spAutoFit/>
          </a:bodyPr>
          <a:lstStyle/>
          <a:p>
            <a:r>
              <a:rPr lang="en-US" sz="1600" b="1" dirty="0"/>
              <a:t>(</a:t>
            </a:r>
            <a:r>
              <a:rPr lang="en-US" sz="1600" b="1" dirty="0" err="1"/>
              <a:t>Lampiran</a:t>
            </a:r>
            <a:r>
              <a:rPr lang="en-US" sz="1600" b="1" dirty="0"/>
              <a:t> </a:t>
            </a:r>
            <a:r>
              <a:rPr lang="en-US" sz="1600" b="1" dirty="0" err="1"/>
              <a:t>Permenristekdikti</a:t>
            </a:r>
            <a:r>
              <a:rPr lang="en-US" sz="1600" b="1" dirty="0"/>
              <a:t> No. 44 </a:t>
            </a:r>
            <a:r>
              <a:rPr lang="en-US" sz="1600" b="1" dirty="0" err="1"/>
              <a:t>Tahun</a:t>
            </a:r>
            <a:r>
              <a:rPr lang="en-US" sz="1600" b="1" dirty="0"/>
              <a:t> 2015 jo. </a:t>
            </a:r>
            <a:r>
              <a:rPr lang="en-US" sz="1600" b="1" dirty="0" err="1"/>
              <a:t>Permenristekdikti</a:t>
            </a:r>
            <a:r>
              <a:rPr lang="en-US" sz="1600" b="1" dirty="0"/>
              <a:t> No. 50 </a:t>
            </a:r>
            <a:r>
              <a:rPr lang="en-US" sz="1600" b="1" dirty="0" err="1"/>
              <a:t>Tahun</a:t>
            </a:r>
            <a:r>
              <a:rPr lang="en-US" sz="1600" b="1" dirty="0"/>
              <a:t> 2018)</a:t>
            </a:r>
          </a:p>
        </p:txBody>
      </p:sp>
      <p:sp>
        <p:nvSpPr>
          <p:cNvPr id="5" name="TextBox 4"/>
          <p:cNvSpPr txBox="1"/>
          <p:nvPr/>
        </p:nvSpPr>
        <p:spPr>
          <a:xfrm>
            <a:off x="829710" y="97468"/>
            <a:ext cx="7497758" cy="523220"/>
          </a:xfrm>
          <a:prstGeom prst="rect">
            <a:avLst/>
          </a:prstGeom>
          <a:noFill/>
        </p:spPr>
        <p:txBody>
          <a:bodyPr wrap="none" rtlCol="0">
            <a:spAutoFit/>
          </a:bodyPr>
          <a:lstStyle/>
          <a:p>
            <a:r>
              <a:rPr lang="en-US" sz="1400" b="1" dirty="0" smtClean="0"/>
              <a:t>SURAT EDARAN DIREKTORAT </a:t>
            </a:r>
            <a:r>
              <a:rPr lang="en-US" sz="1400" b="1" dirty="0"/>
              <a:t>JENDERAL PEMBELAJARANDAN </a:t>
            </a:r>
            <a:r>
              <a:rPr lang="en-US" sz="1400" b="1" dirty="0" smtClean="0"/>
              <a:t>KEMAHASISWAAN </a:t>
            </a:r>
          </a:p>
          <a:p>
            <a:pPr algn="ctr"/>
            <a:r>
              <a:rPr lang="en-US" sz="1400" b="1" dirty="0" smtClean="0"/>
              <a:t>NO:B/565/B.B1/HK.01.01/2019 </a:t>
            </a:r>
            <a:endParaRPr lang="en-US" sz="1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457200" y="1371600"/>
            <a:ext cx="8229600" cy="5029200"/>
          </a:xfrm>
        </p:spPr>
        <p:txBody>
          <a:bodyPr/>
          <a:lstStyle/>
          <a:p>
            <a:pPr eaLnBrk="1" hangingPunct="1">
              <a:lnSpc>
                <a:spcPct val="80000"/>
              </a:lnSpc>
              <a:buFont typeface="Wingdings" pitchFamily="2" charset="2"/>
              <a:buNone/>
            </a:pPr>
            <a:r>
              <a:rPr lang="en-US" sz="3600" b="1" smtClean="0"/>
              <a:t>Precision</a:t>
            </a:r>
          </a:p>
          <a:p>
            <a:pPr eaLnBrk="1" hangingPunct="1">
              <a:lnSpc>
                <a:spcPct val="80000"/>
              </a:lnSpc>
              <a:buFont typeface="Wingdings" pitchFamily="2" charset="2"/>
              <a:buNone/>
            </a:pPr>
            <a:endParaRPr lang="en-US" sz="3600" b="1" smtClean="0"/>
          </a:p>
          <a:p>
            <a:pPr lvl="1" eaLnBrk="1" hangingPunct="1">
              <a:lnSpc>
                <a:spcPct val="80000"/>
              </a:lnSpc>
            </a:pPr>
            <a:r>
              <a:rPr lang="en-US" sz="2000" b="1" smtClean="0"/>
              <a:t>Precision refers to the closeness of the findings to “reality” based on a sample.</a:t>
            </a:r>
          </a:p>
          <a:p>
            <a:pPr lvl="1" eaLnBrk="1" hangingPunct="1">
              <a:lnSpc>
                <a:spcPct val="80000"/>
              </a:lnSpc>
            </a:pPr>
            <a:r>
              <a:rPr lang="en-US" sz="2000" b="1" smtClean="0"/>
              <a:t>It reflects the degree of accuracy and exactitude of the results of the sample.</a:t>
            </a:r>
          </a:p>
          <a:p>
            <a:pPr lvl="1" eaLnBrk="1" hangingPunct="1">
              <a:lnSpc>
                <a:spcPct val="80000"/>
              </a:lnSpc>
            </a:pPr>
            <a:endParaRPr lang="en-US" sz="2000" b="1" smtClean="0"/>
          </a:p>
          <a:p>
            <a:pPr eaLnBrk="1" hangingPunct="1">
              <a:lnSpc>
                <a:spcPct val="80000"/>
              </a:lnSpc>
              <a:buFont typeface="Wingdings" pitchFamily="2" charset="2"/>
              <a:buNone/>
            </a:pPr>
            <a:r>
              <a:rPr lang="en-US" sz="2400" b="1" smtClean="0"/>
              <a:t>	Example: If a supervisor estimated the number of production days lost during the year due to absenteeism at between 30 and 40, as against the actual of 35, the precision of my estimation more favorably than if he has indicated that the loss of production days was somewhere between 20 and 50.</a:t>
            </a:r>
          </a:p>
        </p:txBody>
      </p:sp>
      <p:sp>
        <p:nvSpPr>
          <p:cNvPr id="39940" name="Rectangle 4"/>
          <p:cNvSpPr>
            <a:spLocks noChangeArrowheads="1"/>
          </p:cNvSpPr>
          <p:nvPr/>
        </p:nvSpPr>
        <p:spPr bwMode="auto">
          <a:xfrm>
            <a:off x="609600" y="304800"/>
            <a:ext cx="8229600" cy="762000"/>
          </a:xfrm>
          <a:prstGeom prst="rect">
            <a:avLst/>
          </a:prstGeom>
          <a:noFill/>
          <a:ln w="9525">
            <a:noFill/>
            <a:miter lim="800000"/>
            <a:headEnd/>
            <a:tailEnd/>
          </a:ln>
          <a:effectLst/>
        </p:spPr>
        <p:txBody>
          <a:bodyPr/>
          <a:lstStyle/>
          <a:p>
            <a:pPr marL="342900" indent="-342900">
              <a:lnSpc>
                <a:spcPct val="90000"/>
              </a:lnSpc>
              <a:spcBef>
                <a:spcPct val="20000"/>
              </a:spcBef>
              <a:buClr>
                <a:schemeClr val="hlink"/>
              </a:buClr>
              <a:buSzPct val="80000"/>
              <a:buFont typeface="Wingdings" pitchFamily="2" charset="2"/>
              <a:buNone/>
              <a:defRPr/>
            </a:pPr>
            <a:r>
              <a:rPr lang="en-US" sz="3200" dirty="0">
                <a:effectLst>
                  <a:outerShdw blurRad="38100" dist="38100" dir="2700000" algn="tl">
                    <a:srgbClr val="000000"/>
                  </a:outerShdw>
                </a:effectLst>
              </a:rPr>
              <a:t>5. </a:t>
            </a:r>
            <a:r>
              <a:rPr lang="en-US" sz="4400" b="1" dirty="0">
                <a:effectLst>
                  <a:outerShdw blurRad="38100" dist="38100" dir="2700000" algn="tl">
                    <a:srgbClr val="000000"/>
                  </a:outerShdw>
                </a:effectLst>
              </a:rPr>
              <a:t>Precision and Confidence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9939">
                                            <p:txEl>
                                              <p:pRg st="2" end="2"/>
                                            </p:txEl>
                                          </p:spTgt>
                                        </p:tgtEl>
                                        <p:attrNameLst>
                                          <p:attrName>style.visibility</p:attrName>
                                        </p:attrNameLst>
                                      </p:cBhvr>
                                      <p:to>
                                        <p:strVal val="visible"/>
                                      </p:to>
                                    </p:set>
                                    <p:animEffect transition="in" filter="diamond(in)">
                                      <p:cBhvr>
                                        <p:cTn id="7" dur="2000"/>
                                        <p:tgtEl>
                                          <p:spTgt spid="3993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9939">
                                            <p:txEl>
                                              <p:pRg st="3" end="3"/>
                                            </p:txEl>
                                          </p:spTgt>
                                        </p:tgtEl>
                                        <p:attrNameLst>
                                          <p:attrName>style.visibility</p:attrName>
                                        </p:attrNameLst>
                                      </p:cBhvr>
                                      <p:to>
                                        <p:strVal val="visible"/>
                                      </p:to>
                                    </p:set>
                                    <p:anim calcmode="lin" valueType="num">
                                      <p:cBhvr additive="base">
                                        <p:cTn id="12" dur="5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99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39939">
                                            <p:txEl>
                                              <p:pRg st="5" end="5"/>
                                            </p:txEl>
                                          </p:spTgt>
                                        </p:tgtEl>
                                        <p:attrNameLst>
                                          <p:attrName>style.visibility</p:attrName>
                                        </p:attrNameLst>
                                      </p:cBhvr>
                                      <p:to>
                                        <p:strVal val="visible"/>
                                      </p:to>
                                    </p:set>
                                    <p:animEffect transition="in" filter="box(in)">
                                      <p:cBhvr>
                                        <p:cTn id="18" dur="500"/>
                                        <p:tgtEl>
                                          <p:spTgt spid="399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6600" b="1" smtClean="0"/>
              <a:t>Confidence</a:t>
            </a:r>
          </a:p>
        </p:txBody>
      </p:sp>
      <p:sp>
        <p:nvSpPr>
          <p:cNvPr id="40963" name="Rectangle 3"/>
          <p:cNvSpPr>
            <a:spLocks noGrp="1" noChangeArrowheads="1"/>
          </p:cNvSpPr>
          <p:nvPr>
            <p:ph type="body" sz="half" idx="1"/>
          </p:nvPr>
        </p:nvSpPr>
        <p:spPr>
          <a:xfrm>
            <a:off x="457200" y="1600200"/>
            <a:ext cx="7696200" cy="4495800"/>
          </a:xfrm>
        </p:spPr>
        <p:txBody>
          <a:bodyPr/>
          <a:lstStyle/>
          <a:p>
            <a:pPr lvl="1" eaLnBrk="1" hangingPunct="1"/>
            <a:r>
              <a:rPr lang="en-US" b="1" smtClean="0"/>
              <a:t>Confidence refers to the probability that our estimations are correct. </a:t>
            </a:r>
          </a:p>
          <a:p>
            <a:pPr lvl="1" eaLnBrk="1" hangingPunct="1"/>
            <a:r>
              <a:rPr lang="en-US" b="1" smtClean="0"/>
              <a:t>That is, it is not merely enough to be precise, but it is also important that we can confidently claim that 95% of the time our results would be true and there is only a 5% chance of our being wrong.</a:t>
            </a:r>
          </a:p>
          <a:p>
            <a:pPr lvl="1" eaLnBrk="1" hangingPunct="1"/>
            <a:r>
              <a:rPr lang="en-US" b="1" smtClean="0"/>
              <a:t>This is also known as confidence level.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additive="base">
                                        <p:cTn id="19"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5500" b="1" smtClean="0"/>
              <a:t>6. Objectivity</a:t>
            </a:r>
          </a:p>
        </p:txBody>
      </p:sp>
      <p:sp>
        <p:nvSpPr>
          <p:cNvPr id="41987" name="Rectangle 3"/>
          <p:cNvSpPr>
            <a:spLocks noGrp="1" noChangeArrowheads="1"/>
          </p:cNvSpPr>
          <p:nvPr>
            <p:ph type="body" sz="half" idx="1"/>
          </p:nvPr>
        </p:nvSpPr>
        <p:spPr>
          <a:xfrm>
            <a:off x="642938" y="2071688"/>
            <a:ext cx="8043862" cy="4495800"/>
          </a:xfrm>
        </p:spPr>
        <p:txBody>
          <a:bodyPr/>
          <a:lstStyle/>
          <a:p>
            <a:pPr eaLnBrk="1" hangingPunct="1">
              <a:lnSpc>
                <a:spcPct val="80000"/>
              </a:lnSpc>
              <a:buFont typeface="Wingdings" pitchFamily="2" charset="2"/>
              <a:buNone/>
            </a:pPr>
            <a:r>
              <a:rPr lang="en-US" sz="2400" smtClean="0"/>
              <a:t>	</a:t>
            </a:r>
            <a:r>
              <a:rPr lang="en-US" sz="2400" b="1" smtClean="0"/>
              <a:t>The conclusions drawn through the interpretation of the results of data analysis should be objective; that is, they should be based on the facts of the findings derived from actual data, and not on our subjective or emotional values.</a:t>
            </a:r>
          </a:p>
          <a:p>
            <a:pPr eaLnBrk="1" hangingPunct="1">
              <a:lnSpc>
                <a:spcPct val="80000"/>
              </a:lnSpc>
              <a:buFont typeface="Wingdings" pitchFamily="2" charset="2"/>
              <a:buNone/>
            </a:pPr>
            <a:endParaRPr lang="en-US" sz="2400" b="1" smtClean="0"/>
          </a:p>
          <a:p>
            <a:pPr eaLnBrk="1" hangingPunct="1">
              <a:lnSpc>
                <a:spcPct val="80000"/>
              </a:lnSpc>
              <a:buFont typeface="Wingdings" pitchFamily="2" charset="2"/>
              <a:buNone/>
            </a:pPr>
            <a:r>
              <a:rPr lang="en-US" sz="2400" smtClean="0"/>
              <a:t>Example: If we had a hypothesis that stated that greater participation in decision making will increase organizational commitment and this was not supported by the results, it makes no sense if the researcher continues to argue that increased opportunities for employee participation would still help!</a:t>
            </a:r>
          </a:p>
        </p:txBody>
      </p:sp>
      <p:pic>
        <p:nvPicPr>
          <p:cNvPr id="24580" name="Picture 4" descr="objectiv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77000" y="152400"/>
            <a:ext cx="2595563" cy="18288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animEffect transition="in" filter="diamond(in)">
                                      <p:cBhvr>
                                        <p:cTn id="13" dur="2000"/>
                                        <p:tgtEl>
                                          <p:spTgt spid="41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4800" b="1" smtClean="0"/>
              <a:t>7. Generalizability</a:t>
            </a:r>
          </a:p>
        </p:txBody>
      </p:sp>
      <p:sp>
        <p:nvSpPr>
          <p:cNvPr id="43011" name="Rectangle 3"/>
          <p:cNvSpPr>
            <a:spLocks noGrp="1" noChangeArrowheads="1"/>
          </p:cNvSpPr>
          <p:nvPr>
            <p:ph type="body" idx="1"/>
          </p:nvPr>
        </p:nvSpPr>
        <p:spPr/>
        <p:txBody>
          <a:bodyPr/>
          <a:lstStyle/>
          <a:p>
            <a:pPr eaLnBrk="1" hangingPunct="1">
              <a:lnSpc>
                <a:spcPct val="80000"/>
              </a:lnSpc>
              <a:buFont typeface="Wingdings" pitchFamily="2" charset="2"/>
              <a:buNone/>
            </a:pPr>
            <a:r>
              <a:rPr lang="en-US" sz="2400" smtClean="0"/>
              <a:t>	</a:t>
            </a:r>
            <a:r>
              <a:rPr lang="en-US" sz="2400" b="1" smtClean="0"/>
              <a:t>It refers to the scope of applicability of the research findings in one organization setting to other settings.</a:t>
            </a:r>
          </a:p>
          <a:p>
            <a:pPr eaLnBrk="1" hangingPunct="1">
              <a:lnSpc>
                <a:spcPct val="80000"/>
              </a:lnSpc>
              <a:buFont typeface="Wingdings" pitchFamily="2" charset="2"/>
              <a:buNone/>
            </a:pPr>
            <a:endParaRPr lang="en-US" sz="2400" b="1" smtClean="0"/>
          </a:p>
          <a:p>
            <a:pPr eaLnBrk="1" hangingPunct="1">
              <a:lnSpc>
                <a:spcPct val="80000"/>
              </a:lnSpc>
              <a:buFont typeface="Wingdings" pitchFamily="2" charset="2"/>
              <a:buNone/>
            </a:pPr>
            <a:r>
              <a:rPr lang="en-US" sz="2400" b="1" smtClean="0"/>
              <a:t>Example: If a researcher’s findings that participation in decision making enhances organizational commitment are found to be true in a variety of manufacturing, industrial and service organizations, and not merely in the particular organization studied by the researcher, then the generalizability of the findings to other organizational settings in enhanced. The more generalizable the research, the greater its usefulness and value.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43011">
                                            <p:txEl>
                                              <p:pRg st="2" end="2"/>
                                            </p:txEl>
                                          </p:spTgt>
                                        </p:tgtEl>
                                        <p:attrNameLst>
                                          <p:attrName>style.visibility</p:attrName>
                                        </p:attrNameLst>
                                      </p:cBhvr>
                                      <p:to>
                                        <p:strVal val="visible"/>
                                      </p:to>
                                    </p:set>
                                    <p:animEffect transition="in" filter="diamond(in)">
                                      <p:cBhvr>
                                        <p:cTn id="13" dur="2000"/>
                                        <p:tgtEl>
                                          <p:spTgt spid="430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4800" b="1" smtClean="0"/>
              <a:t>8. Parsimony</a:t>
            </a:r>
          </a:p>
        </p:txBody>
      </p:sp>
      <p:sp>
        <p:nvSpPr>
          <p:cNvPr id="44035" name="Rectangle 3"/>
          <p:cNvSpPr>
            <a:spLocks noGrp="1" noChangeArrowheads="1"/>
          </p:cNvSpPr>
          <p:nvPr>
            <p:ph type="body" sz="half" idx="1"/>
          </p:nvPr>
        </p:nvSpPr>
        <p:spPr>
          <a:xfrm>
            <a:off x="457200" y="1600200"/>
            <a:ext cx="8305800" cy="4495800"/>
          </a:xfrm>
        </p:spPr>
        <p:txBody>
          <a:bodyPr/>
          <a:lstStyle/>
          <a:p>
            <a:pPr eaLnBrk="1" hangingPunct="1">
              <a:lnSpc>
                <a:spcPct val="80000"/>
              </a:lnSpc>
              <a:buFont typeface="Wingdings" pitchFamily="2" charset="2"/>
              <a:buNone/>
            </a:pPr>
            <a:r>
              <a:rPr lang="en-US" sz="1800" smtClean="0"/>
              <a:t>	</a:t>
            </a:r>
            <a:r>
              <a:rPr lang="en-US" sz="2000" b="1" smtClean="0"/>
              <a:t>Simplicity in explaining the phenomenon or problems that occur, and in generating solutions for the problems, is always preferred to complex research frameworks that consider an unmanageable number of factors. </a:t>
            </a:r>
          </a:p>
          <a:p>
            <a:pPr eaLnBrk="1" hangingPunct="1">
              <a:lnSpc>
                <a:spcPct val="80000"/>
              </a:lnSpc>
              <a:buFont typeface="Wingdings" pitchFamily="2" charset="2"/>
              <a:buNone/>
            </a:pPr>
            <a:endParaRPr lang="en-US" sz="2000" b="1" smtClean="0"/>
          </a:p>
          <a:p>
            <a:pPr eaLnBrk="1" hangingPunct="1">
              <a:lnSpc>
                <a:spcPct val="80000"/>
              </a:lnSpc>
              <a:buFont typeface="Wingdings" pitchFamily="2" charset="2"/>
              <a:buNone/>
            </a:pPr>
            <a:r>
              <a:rPr lang="en-US" sz="2000" b="1" smtClean="0"/>
              <a:t>For instance, if 2-3 specific variables in the work situation are identified, which when changed would raise the organizational commitment of the employees by 45%, that would be more useful be more useful and valuable to the manager than if it were recommended that he should change 10 different variables to increase organizational commitment by 48%.       </a:t>
            </a:r>
          </a:p>
        </p:txBody>
      </p:sp>
      <p:pic>
        <p:nvPicPr>
          <p:cNvPr id="26628" name="Picture 4" descr="Picture11"/>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6553200" y="5181600"/>
            <a:ext cx="2286000" cy="1258888"/>
          </a:xfrm>
        </p:spPr>
      </p:pic>
      <p:grpSp>
        <p:nvGrpSpPr>
          <p:cNvPr id="26629" name="Group 9"/>
          <p:cNvGrpSpPr>
            <a:grpSpLocks noChangeAspect="1"/>
          </p:cNvGrpSpPr>
          <p:nvPr/>
        </p:nvGrpSpPr>
        <p:grpSpPr bwMode="auto">
          <a:xfrm>
            <a:off x="3886200" y="4919663"/>
            <a:ext cx="2286000" cy="1938337"/>
            <a:chOff x="192" y="2832"/>
            <a:chExt cx="1440" cy="1221"/>
          </a:xfrm>
        </p:grpSpPr>
        <p:sp>
          <p:nvSpPr>
            <p:cNvPr id="26630" name="AutoShape 8"/>
            <p:cNvSpPr>
              <a:spLocks noChangeAspect="1" noChangeArrowheads="1" noTextEdit="1"/>
            </p:cNvSpPr>
            <p:nvPr/>
          </p:nvSpPr>
          <p:spPr bwMode="auto">
            <a:xfrm>
              <a:off x="192" y="2832"/>
              <a:ext cx="1440" cy="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631" name="Freeform 10"/>
            <p:cNvSpPr>
              <a:spLocks/>
            </p:cNvSpPr>
            <p:nvPr/>
          </p:nvSpPr>
          <p:spPr bwMode="auto">
            <a:xfrm>
              <a:off x="1064" y="2838"/>
              <a:ext cx="520" cy="703"/>
            </a:xfrm>
            <a:custGeom>
              <a:avLst/>
              <a:gdLst>
                <a:gd name="T0" fmla="*/ 108 w 520"/>
                <a:gd name="T1" fmla="*/ 0 h 703"/>
                <a:gd name="T2" fmla="*/ 245 w 520"/>
                <a:gd name="T3" fmla="*/ 673 h 703"/>
                <a:gd name="T4" fmla="*/ 204 w 520"/>
                <a:gd name="T5" fmla="*/ 643 h 703"/>
                <a:gd name="T6" fmla="*/ 198 w 520"/>
                <a:gd name="T7" fmla="*/ 649 h 703"/>
                <a:gd name="T8" fmla="*/ 192 w 520"/>
                <a:gd name="T9" fmla="*/ 661 h 703"/>
                <a:gd name="T10" fmla="*/ 186 w 520"/>
                <a:gd name="T11" fmla="*/ 673 h 703"/>
                <a:gd name="T12" fmla="*/ 180 w 520"/>
                <a:gd name="T13" fmla="*/ 685 h 703"/>
                <a:gd name="T14" fmla="*/ 168 w 520"/>
                <a:gd name="T15" fmla="*/ 691 h 703"/>
                <a:gd name="T16" fmla="*/ 156 w 520"/>
                <a:gd name="T17" fmla="*/ 703 h 703"/>
                <a:gd name="T18" fmla="*/ 144 w 520"/>
                <a:gd name="T19" fmla="*/ 703 h 703"/>
                <a:gd name="T20" fmla="*/ 132 w 520"/>
                <a:gd name="T21" fmla="*/ 703 h 703"/>
                <a:gd name="T22" fmla="*/ 120 w 520"/>
                <a:gd name="T23" fmla="*/ 697 h 703"/>
                <a:gd name="T24" fmla="*/ 102 w 520"/>
                <a:gd name="T25" fmla="*/ 691 h 703"/>
                <a:gd name="T26" fmla="*/ 96 w 520"/>
                <a:gd name="T27" fmla="*/ 679 h 703"/>
                <a:gd name="T28" fmla="*/ 84 w 520"/>
                <a:gd name="T29" fmla="*/ 673 h 703"/>
                <a:gd name="T30" fmla="*/ 78 w 520"/>
                <a:gd name="T31" fmla="*/ 661 h 703"/>
                <a:gd name="T32" fmla="*/ 78 w 520"/>
                <a:gd name="T33" fmla="*/ 649 h 703"/>
                <a:gd name="T34" fmla="*/ 72 w 520"/>
                <a:gd name="T35" fmla="*/ 637 h 703"/>
                <a:gd name="T36" fmla="*/ 78 w 520"/>
                <a:gd name="T37" fmla="*/ 625 h 703"/>
                <a:gd name="T38" fmla="*/ 84 w 520"/>
                <a:gd name="T39" fmla="*/ 607 h 703"/>
                <a:gd name="T40" fmla="*/ 96 w 520"/>
                <a:gd name="T41" fmla="*/ 602 h 703"/>
                <a:gd name="T42" fmla="*/ 108 w 520"/>
                <a:gd name="T43" fmla="*/ 590 h 703"/>
                <a:gd name="T44" fmla="*/ 120 w 520"/>
                <a:gd name="T45" fmla="*/ 584 h 703"/>
                <a:gd name="T46" fmla="*/ 126 w 520"/>
                <a:gd name="T47" fmla="*/ 578 h 703"/>
                <a:gd name="T48" fmla="*/ 54 w 520"/>
                <a:gd name="T49" fmla="*/ 512 h 703"/>
                <a:gd name="T50" fmla="*/ 72 w 520"/>
                <a:gd name="T51" fmla="*/ 494 h 703"/>
                <a:gd name="T52" fmla="*/ 84 w 520"/>
                <a:gd name="T53" fmla="*/ 482 h 703"/>
                <a:gd name="T54" fmla="*/ 84 w 520"/>
                <a:gd name="T55" fmla="*/ 470 h 703"/>
                <a:gd name="T56" fmla="*/ 84 w 520"/>
                <a:gd name="T57" fmla="*/ 459 h 703"/>
                <a:gd name="T58" fmla="*/ 84 w 520"/>
                <a:gd name="T59" fmla="*/ 453 h 703"/>
                <a:gd name="T60" fmla="*/ 72 w 520"/>
                <a:gd name="T61" fmla="*/ 441 h 703"/>
                <a:gd name="T62" fmla="*/ 60 w 520"/>
                <a:gd name="T63" fmla="*/ 429 h 703"/>
                <a:gd name="T64" fmla="*/ 42 w 520"/>
                <a:gd name="T65" fmla="*/ 417 h 703"/>
                <a:gd name="T66" fmla="*/ 30 w 520"/>
                <a:gd name="T67" fmla="*/ 405 h 703"/>
                <a:gd name="T68" fmla="*/ 18 w 520"/>
                <a:gd name="T69" fmla="*/ 393 h 703"/>
                <a:gd name="T70" fmla="*/ 12 w 520"/>
                <a:gd name="T71" fmla="*/ 381 h 703"/>
                <a:gd name="T72" fmla="*/ 18 w 520"/>
                <a:gd name="T73" fmla="*/ 363 h 703"/>
                <a:gd name="T74" fmla="*/ 24 w 520"/>
                <a:gd name="T75" fmla="*/ 351 h 703"/>
                <a:gd name="T76" fmla="*/ 36 w 520"/>
                <a:gd name="T77" fmla="*/ 339 h 703"/>
                <a:gd name="T78" fmla="*/ 42 w 520"/>
                <a:gd name="T79" fmla="*/ 328 h 703"/>
                <a:gd name="T80" fmla="*/ 48 w 520"/>
                <a:gd name="T81" fmla="*/ 316 h 703"/>
                <a:gd name="T82" fmla="*/ 42 w 520"/>
                <a:gd name="T83" fmla="*/ 310 h 703"/>
                <a:gd name="T84" fmla="*/ 36 w 520"/>
                <a:gd name="T85" fmla="*/ 298 h 703"/>
                <a:gd name="T86" fmla="*/ 30 w 520"/>
                <a:gd name="T87" fmla="*/ 280 h 703"/>
                <a:gd name="T88" fmla="*/ 18 w 520"/>
                <a:gd name="T89" fmla="*/ 268 h 703"/>
                <a:gd name="T90" fmla="*/ 6 w 520"/>
                <a:gd name="T91" fmla="*/ 256 h 703"/>
                <a:gd name="T92" fmla="*/ 6 w 520"/>
                <a:gd name="T93" fmla="*/ 238 h 703"/>
                <a:gd name="T94" fmla="*/ 0 w 520"/>
                <a:gd name="T95" fmla="*/ 226 h 703"/>
                <a:gd name="T96" fmla="*/ 6 w 520"/>
                <a:gd name="T97" fmla="*/ 214 h 703"/>
                <a:gd name="T98" fmla="*/ 12 w 520"/>
                <a:gd name="T99" fmla="*/ 202 h 703"/>
                <a:gd name="T100" fmla="*/ 24 w 520"/>
                <a:gd name="T101" fmla="*/ 191 h 703"/>
                <a:gd name="T102" fmla="*/ 42 w 520"/>
                <a:gd name="T103" fmla="*/ 185 h 703"/>
                <a:gd name="T104" fmla="*/ 54 w 520"/>
                <a:gd name="T105" fmla="*/ 173 h 703"/>
                <a:gd name="T106" fmla="*/ 60 w 520"/>
                <a:gd name="T107" fmla="*/ 161 h 703"/>
                <a:gd name="T108" fmla="*/ 66 w 520"/>
                <a:gd name="T109" fmla="*/ 143 h 703"/>
                <a:gd name="T110" fmla="*/ 66 w 520"/>
                <a:gd name="T111" fmla="*/ 131 h 703"/>
                <a:gd name="T112" fmla="*/ 66 w 520"/>
                <a:gd name="T113" fmla="*/ 119 h 703"/>
                <a:gd name="T114" fmla="*/ 60 w 520"/>
                <a:gd name="T115" fmla="*/ 107 h 703"/>
                <a:gd name="T116" fmla="*/ 54 w 520"/>
                <a:gd name="T117" fmla="*/ 95 h 703"/>
                <a:gd name="T118" fmla="*/ 42 w 520"/>
                <a:gd name="T119" fmla="*/ 89 h 7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0"/>
                <a:gd name="T181" fmla="*/ 0 h 703"/>
                <a:gd name="T182" fmla="*/ 520 w 520"/>
                <a:gd name="T183" fmla="*/ 703 h 70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0" h="703">
                  <a:moveTo>
                    <a:pt x="36" y="83"/>
                  </a:moveTo>
                  <a:lnTo>
                    <a:pt x="108" y="0"/>
                  </a:lnTo>
                  <a:lnTo>
                    <a:pt x="520" y="357"/>
                  </a:lnTo>
                  <a:lnTo>
                    <a:pt x="245" y="673"/>
                  </a:lnTo>
                  <a:lnTo>
                    <a:pt x="209" y="643"/>
                  </a:lnTo>
                  <a:lnTo>
                    <a:pt x="204" y="643"/>
                  </a:lnTo>
                  <a:lnTo>
                    <a:pt x="198" y="643"/>
                  </a:lnTo>
                  <a:lnTo>
                    <a:pt x="198" y="649"/>
                  </a:lnTo>
                  <a:lnTo>
                    <a:pt x="192" y="655"/>
                  </a:lnTo>
                  <a:lnTo>
                    <a:pt x="192" y="661"/>
                  </a:lnTo>
                  <a:lnTo>
                    <a:pt x="186" y="667"/>
                  </a:lnTo>
                  <a:lnTo>
                    <a:pt x="186" y="673"/>
                  </a:lnTo>
                  <a:lnTo>
                    <a:pt x="180" y="679"/>
                  </a:lnTo>
                  <a:lnTo>
                    <a:pt x="180" y="685"/>
                  </a:lnTo>
                  <a:lnTo>
                    <a:pt x="174" y="691"/>
                  </a:lnTo>
                  <a:lnTo>
                    <a:pt x="168" y="691"/>
                  </a:lnTo>
                  <a:lnTo>
                    <a:pt x="162" y="697"/>
                  </a:lnTo>
                  <a:lnTo>
                    <a:pt x="156" y="703"/>
                  </a:lnTo>
                  <a:lnTo>
                    <a:pt x="150" y="703"/>
                  </a:lnTo>
                  <a:lnTo>
                    <a:pt x="144" y="703"/>
                  </a:lnTo>
                  <a:lnTo>
                    <a:pt x="138" y="703"/>
                  </a:lnTo>
                  <a:lnTo>
                    <a:pt x="132" y="703"/>
                  </a:lnTo>
                  <a:lnTo>
                    <a:pt x="126" y="703"/>
                  </a:lnTo>
                  <a:lnTo>
                    <a:pt x="120" y="697"/>
                  </a:lnTo>
                  <a:lnTo>
                    <a:pt x="108" y="697"/>
                  </a:lnTo>
                  <a:lnTo>
                    <a:pt x="102" y="691"/>
                  </a:lnTo>
                  <a:lnTo>
                    <a:pt x="96" y="685"/>
                  </a:lnTo>
                  <a:lnTo>
                    <a:pt x="96" y="679"/>
                  </a:lnTo>
                  <a:lnTo>
                    <a:pt x="90" y="679"/>
                  </a:lnTo>
                  <a:lnTo>
                    <a:pt x="84" y="673"/>
                  </a:lnTo>
                  <a:lnTo>
                    <a:pt x="84" y="667"/>
                  </a:lnTo>
                  <a:lnTo>
                    <a:pt x="78" y="661"/>
                  </a:lnTo>
                  <a:lnTo>
                    <a:pt x="78" y="655"/>
                  </a:lnTo>
                  <a:lnTo>
                    <a:pt x="78" y="649"/>
                  </a:lnTo>
                  <a:lnTo>
                    <a:pt x="72" y="643"/>
                  </a:lnTo>
                  <a:lnTo>
                    <a:pt x="72" y="637"/>
                  </a:lnTo>
                  <a:lnTo>
                    <a:pt x="72" y="631"/>
                  </a:lnTo>
                  <a:lnTo>
                    <a:pt x="78" y="625"/>
                  </a:lnTo>
                  <a:lnTo>
                    <a:pt x="78" y="619"/>
                  </a:lnTo>
                  <a:lnTo>
                    <a:pt x="84" y="607"/>
                  </a:lnTo>
                  <a:lnTo>
                    <a:pt x="90" y="607"/>
                  </a:lnTo>
                  <a:lnTo>
                    <a:pt x="96" y="602"/>
                  </a:lnTo>
                  <a:lnTo>
                    <a:pt x="102" y="596"/>
                  </a:lnTo>
                  <a:lnTo>
                    <a:pt x="108" y="590"/>
                  </a:lnTo>
                  <a:lnTo>
                    <a:pt x="114" y="584"/>
                  </a:lnTo>
                  <a:lnTo>
                    <a:pt x="120" y="584"/>
                  </a:lnTo>
                  <a:lnTo>
                    <a:pt x="120" y="578"/>
                  </a:lnTo>
                  <a:lnTo>
                    <a:pt x="126" y="578"/>
                  </a:lnTo>
                  <a:lnTo>
                    <a:pt x="126" y="572"/>
                  </a:lnTo>
                  <a:lnTo>
                    <a:pt x="54" y="512"/>
                  </a:lnTo>
                  <a:lnTo>
                    <a:pt x="66" y="500"/>
                  </a:lnTo>
                  <a:lnTo>
                    <a:pt x="72" y="494"/>
                  </a:lnTo>
                  <a:lnTo>
                    <a:pt x="78" y="488"/>
                  </a:lnTo>
                  <a:lnTo>
                    <a:pt x="84" y="482"/>
                  </a:lnTo>
                  <a:lnTo>
                    <a:pt x="84" y="476"/>
                  </a:lnTo>
                  <a:lnTo>
                    <a:pt x="84" y="470"/>
                  </a:lnTo>
                  <a:lnTo>
                    <a:pt x="90" y="465"/>
                  </a:lnTo>
                  <a:lnTo>
                    <a:pt x="84" y="459"/>
                  </a:lnTo>
                  <a:lnTo>
                    <a:pt x="84" y="453"/>
                  </a:lnTo>
                  <a:lnTo>
                    <a:pt x="78" y="447"/>
                  </a:lnTo>
                  <a:lnTo>
                    <a:pt x="72" y="441"/>
                  </a:lnTo>
                  <a:lnTo>
                    <a:pt x="66" y="435"/>
                  </a:lnTo>
                  <a:lnTo>
                    <a:pt x="60" y="429"/>
                  </a:lnTo>
                  <a:lnTo>
                    <a:pt x="48" y="423"/>
                  </a:lnTo>
                  <a:lnTo>
                    <a:pt x="42" y="417"/>
                  </a:lnTo>
                  <a:lnTo>
                    <a:pt x="36" y="411"/>
                  </a:lnTo>
                  <a:lnTo>
                    <a:pt x="30" y="405"/>
                  </a:lnTo>
                  <a:lnTo>
                    <a:pt x="24" y="405"/>
                  </a:lnTo>
                  <a:lnTo>
                    <a:pt x="18" y="393"/>
                  </a:lnTo>
                  <a:lnTo>
                    <a:pt x="18" y="387"/>
                  </a:lnTo>
                  <a:lnTo>
                    <a:pt x="12" y="381"/>
                  </a:lnTo>
                  <a:lnTo>
                    <a:pt x="12" y="369"/>
                  </a:lnTo>
                  <a:lnTo>
                    <a:pt x="18" y="363"/>
                  </a:lnTo>
                  <a:lnTo>
                    <a:pt x="18" y="357"/>
                  </a:lnTo>
                  <a:lnTo>
                    <a:pt x="24" y="351"/>
                  </a:lnTo>
                  <a:lnTo>
                    <a:pt x="30" y="345"/>
                  </a:lnTo>
                  <a:lnTo>
                    <a:pt x="36" y="339"/>
                  </a:lnTo>
                  <a:lnTo>
                    <a:pt x="36" y="333"/>
                  </a:lnTo>
                  <a:lnTo>
                    <a:pt x="42" y="328"/>
                  </a:lnTo>
                  <a:lnTo>
                    <a:pt x="42" y="322"/>
                  </a:lnTo>
                  <a:lnTo>
                    <a:pt x="48" y="316"/>
                  </a:lnTo>
                  <a:lnTo>
                    <a:pt x="42" y="310"/>
                  </a:lnTo>
                  <a:lnTo>
                    <a:pt x="42" y="304"/>
                  </a:lnTo>
                  <a:lnTo>
                    <a:pt x="36" y="298"/>
                  </a:lnTo>
                  <a:lnTo>
                    <a:pt x="36" y="292"/>
                  </a:lnTo>
                  <a:lnTo>
                    <a:pt x="30" y="280"/>
                  </a:lnTo>
                  <a:lnTo>
                    <a:pt x="24" y="274"/>
                  </a:lnTo>
                  <a:lnTo>
                    <a:pt x="18" y="268"/>
                  </a:lnTo>
                  <a:lnTo>
                    <a:pt x="12" y="262"/>
                  </a:lnTo>
                  <a:lnTo>
                    <a:pt x="6" y="256"/>
                  </a:lnTo>
                  <a:lnTo>
                    <a:pt x="6" y="244"/>
                  </a:lnTo>
                  <a:lnTo>
                    <a:pt x="6" y="238"/>
                  </a:lnTo>
                  <a:lnTo>
                    <a:pt x="0" y="232"/>
                  </a:lnTo>
                  <a:lnTo>
                    <a:pt x="0" y="226"/>
                  </a:lnTo>
                  <a:lnTo>
                    <a:pt x="6" y="220"/>
                  </a:lnTo>
                  <a:lnTo>
                    <a:pt x="6" y="214"/>
                  </a:lnTo>
                  <a:lnTo>
                    <a:pt x="12" y="208"/>
                  </a:lnTo>
                  <a:lnTo>
                    <a:pt x="12" y="202"/>
                  </a:lnTo>
                  <a:lnTo>
                    <a:pt x="18" y="197"/>
                  </a:lnTo>
                  <a:lnTo>
                    <a:pt x="24" y="191"/>
                  </a:lnTo>
                  <a:lnTo>
                    <a:pt x="36" y="185"/>
                  </a:lnTo>
                  <a:lnTo>
                    <a:pt x="42" y="185"/>
                  </a:lnTo>
                  <a:lnTo>
                    <a:pt x="48" y="179"/>
                  </a:lnTo>
                  <a:lnTo>
                    <a:pt x="54" y="173"/>
                  </a:lnTo>
                  <a:lnTo>
                    <a:pt x="60" y="167"/>
                  </a:lnTo>
                  <a:lnTo>
                    <a:pt x="60" y="161"/>
                  </a:lnTo>
                  <a:lnTo>
                    <a:pt x="66" y="149"/>
                  </a:lnTo>
                  <a:lnTo>
                    <a:pt x="66" y="143"/>
                  </a:lnTo>
                  <a:lnTo>
                    <a:pt x="66" y="137"/>
                  </a:lnTo>
                  <a:lnTo>
                    <a:pt x="66" y="131"/>
                  </a:lnTo>
                  <a:lnTo>
                    <a:pt x="66" y="125"/>
                  </a:lnTo>
                  <a:lnTo>
                    <a:pt x="66" y="119"/>
                  </a:lnTo>
                  <a:lnTo>
                    <a:pt x="66" y="113"/>
                  </a:lnTo>
                  <a:lnTo>
                    <a:pt x="60" y="107"/>
                  </a:lnTo>
                  <a:lnTo>
                    <a:pt x="60" y="101"/>
                  </a:lnTo>
                  <a:lnTo>
                    <a:pt x="54" y="95"/>
                  </a:lnTo>
                  <a:lnTo>
                    <a:pt x="48" y="89"/>
                  </a:lnTo>
                  <a:lnTo>
                    <a:pt x="42" y="89"/>
                  </a:lnTo>
                  <a:lnTo>
                    <a:pt x="36" y="83"/>
                  </a:lnTo>
                  <a:close/>
                </a:path>
              </a:pathLst>
            </a:custGeom>
            <a:solidFill>
              <a:srgbClr val="FF00FF"/>
            </a:solidFill>
            <a:ln w="9525">
              <a:solidFill>
                <a:srgbClr val="000000"/>
              </a:solidFill>
              <a:round/>
              <a:headEnd/>
              <a:tailEnd/>
            </a:ln>
          </p:spPr>
          <p:txBody>
            <a:bodyPr/>
            <a:lstStyle/>
            <a:p>
              <a:endParaRPr lang="en-US"/>
            </a:p>
          </p:txBody>
        </p:sp>
        <p:sp>
          <p:nvSpPr>
            <p:cNvPr id="26632" name="Freeform 11"/>
            <p:cNvSpPr>
              <a:spLocks/>
            </p:cNvSpPr>
            <p:nvPr/>
          </p:nvSpPr>
          <p:spPr bwMode="auto">
            <a:xfrm>
              <a:off x="198" y="3529"/>
              <a:ext cx="556" cy="488"/>
            </a:xfrm>
            <a:custGeom>
              <a:avLst/>
              <a:gdLst>
                <a:gd name="T0" fmla="*/ 12 w 556"/>
                <a:gd name="T1" fmla="*/ 488 h 488"/>
                <a:gd name="T2" fmla="*/ 514 w 556"/>
                <a:gd name="T3" fmla="*/ 0 h 488"/>
                <a:gd name="T4" fmla="*/ 466 w 556"/>
                <a:gd name="T5" fmla="*/ 18 h 488"/>
                <a:gd name="T6" fmla="*/ 466 w 556"/>
                <a:gd name="T7" fmla="*/ 30 h 488"/>
                <a:gd name="T8" fmla="*/ 472 w 556"/>
                <a:gd name="T9" fmla="*/ 48 h 488"/>
                <a:gd name="T10" fmla="*/ 478 w 556"/>
                <a:gd name="T11" fmla="*/ 65 h 488"/>
                <a:gd name="T12" fmla="*/ 472 w 556"/>
                <a:gd name="T13" fmla="*/ 83 h 488"/>
                <a:gd name="T14" fmla="*/ 466 w 556"/>
                <a:gd name="T15" fmla="*/ 95 h 488"/>
                <a:gd name="T16" fmla="*/ 454 w 556"/>
                <a:gd name="T17" fmla="*/ 107 h 488"/>
                <a:gd name="T18" fmla="*/ 436 w 556"/>
                <a:gd name="T19" fmla="*/ 113 h 488"/>
                <a:gd name="T20" fmla="*/ 412 w 556"/>
                <a:gd name="T21" fmla="*/ 113 h 488"/>
                <a:gd name="T22" fmla="*/ 394 w 556"/>
                <a:gd name="T23" fmla="*/ 113 h 488"/>
                <a:gd name="T24" fmla="*/ 376 w 556"/>
                <a:gd name="T25" fmla="*/ 101 h 488"/>
                <a:gd name="T26" fmla="*/ 364 w 556"/>
                <a:gd name="T27" fmla="*/ 89 h 488"/>
                <a:gd name="T28" fmla="*/ 358 w 556"/>
                <a:gd name="T29" fmla="*/ 77 h 488"/>
                <a:gd name="T30" fmla="*/ 358 w 556"/>
                <a:gd name="T31" fmla="*/ 59 h 488"/>
                <a:gd name="T32" fmla="*/ 364 w 556"/>
                <a:gd name="T33" fmla="*/ 48 h 488"/>
                <a:gd name="T34" fmla="*/ 364 w 556"/>
                <a:gd name="T35" fmla="*/ 30 h 488"/>
                <a:gd name="T36" fmla="*/ 358 w 556"/>
                <a:gd name="T37" fmla="*/ 18 h 488"/>
                <a:gd name="T38" fmla="*/ 269 w 556"/>
                <a:gd name="T39" fmla="*/ 42 h 488"/>
                <a:gd name="T40" fmla="*/ 275 w 556"/>
                <a:gd name="T41" fmla="*/ 59 h 488"/>
                <a:gd name="T42" fmla="*/ 275 w 556"/>
                <a:gd name="T43" fmla="*/ 77 h 488"/>
                <a:gd name="T44" fmla="*/ 269 w 556"/>
                <a:gd name="T45" fmla="*/ 89 h 488"/>
                <a:gd name="T46" fmla="*/ 263 w 556"/>
                <a:gd name="T47" fmla="*/ 101 h 488"/>
                <a:gd name="T48" fmla="*/ 251 w 556"/>
                <a:gd name="T49" fmla="*/ 107 h 488"/>
                <a:gd name="T50" fmla="*/ 239 w 556"/>
                <a:gd name="T51" fmla="*/ 107 h 488"/>
                <a:gd name="T52" fmla="*/ 221 w 556"/>
                <a:gd name="T53" fmla="*/ 113 h 488"/>
                <a:gd name="T54" fmla="*/ 209 w 556"/>
                <a:gd name="T55" fmla="*/ 113 h 488"/>
                <a:gd name="T56" fmla="*/ 191 w 556"/>
                <a:gd name="T57" fmla="*/ 113 h 488"/>
                <a:gd name="T58" fmla="*/ 173 w 556"/>
                <a:gd name="T59" fmla="*/ 113 h 488"/>
                <a:gd name="T60" fmla="*/ 161 w 556"/>
                <a:gd name="T61" fmla="*/ 119 h 488"/>
                <a:gd name="T62" fmla="*/ 149 w 556"/>
                <a:gd name="T63" fmla="*/ 131 h 488"/>
                <a:gd name="T64" fmla="*/ 149 w 556"/>
                <a:gd name="T65" fmla="*/ 143 h 488"/>
                <a:gd name="T66" fmla="*/ 149 w 556"/>
                <a:gd name="T67" fmla="*/ 161 h 488"/>
                <a:gd name="T68" fmla="*/ 149 w 556"/>
                <a:gd name="T69" fmla="*/ 173 h 488"/>
                <a:gd name="T70" fmla="*/ 149 w 556"/>
                <a:gd name="T71" fmla="*/ 185 h 488"/>
                <a:gd name="T72" fmla="*/ 143 w 556"/>
                <a:gd name="T73" fmla="*/ 196 h 488"/>
                <a:gd name="T74" fmla="*/ 131 w 556"/>
                <a:gd name="T75" fmla="*/ 208 h 488"/>
                <a:gd name="T76" fmla="*/ 114 w 556"/>
                <a:gd name="T77" fmla="*/ 214 h 488"/>
                <a:gd name="T78" fmla="*/ 96 w 556"/>
                <a:gd name="T79" fmla="*/ 214 h 488"/>
                <a:gd name="T80" fmla="*/ 84 w 556"/>
                <a:gd name="T81" fmla="*/ 220 h 488"/>
                <a:gd name="T82" fmla="*/ 72 w 556"/>
                <a:gd name="T83" fmla="*/ 226 h 488"/>
                <a:gd name="T84" fmla="*/ 60 w 556"/>
                <a:gd name="T85" fmla="*/ 238 h 488"/>
                <a:gd name="T86" fmla="*/ 54 w 556"/>
                <a:gd name="T87" fmla="*/ 250 h 488"/>
                <a:gd name="T88" fmla="*/ 48 w 556"/>
                <a:gd name="T89" fmla="*/ 262 h 488"/>
                <a:gd name="T90" fmla="*/ 54 w 556"/>
                <a:gd name="T91" fmla="*/ 280 h 488"/>
                <a:gd name="T92" fmla="*/ 60 w 556"/>
                <a:gd name="T93" fmla="*/ 298 h 488"/>
                <a:gd name="T94" fmla="*/ 66 w 556"/>
                <a:gd name="T95" fmla="*/ 310 h 488"/>
                <a:gd name="T96" fmla="*/ 66 w 556"/>
                <a:gd name="T97" fmla="*/ 327 h 488"/>
                <a:gd name="T98" fmla="*/ 60 w 556"/>
                <a:gd name="T99" fmla="*/ 339 h 488"/>
                <a:gd name="T100" fmla="*/ 54 w 556"/>
                <a:gd name="T101" fmla="*/ 357 h 488"/>
                <a:gd name="T102" fmla="*/ 48 w 556"/>
                <a:gd name="T103" fmla="*/ 375 h 488"/>
                <a:gd name="T104" fmla="*/ 36 w 556"/>
                <a:gd name="T105" fmla="*/ 381 h 488"/>
                <a:gd name="T106" fmla="*/ 24 w 556"/>
                <a:gd name="T107" fmla="*/ 393 h 488"/>
                <a:gd name="T108" fmla="*/ 12 w 556"/>
                <a:gd name="T109" fmla="*/ 393 h 4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56"/>
                <a:gd name="T166" fmla="*/ 0 h 488"/>
                <a:gd name="T167" fmla="*/ 556 w 556"/>
                <a:gd name="T168" fmla="*/ 488 h 48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56" h="488">
                  <a:moveTo>
                    <a:pt x="0" y="399"/>
                  </a:moveTo>
                  <a:lnTo>
                    <a:pt x="12" y="488"/>
                  </a:lnTo>
                  <a:lnTo>
                    <a:pt x="556" y="441"/>
                  </a:lnTo>
                  <a:lnTo>
                    <a:pt x="514" y="0"/>
                  </a:lnTo>
                  <a:lnTo>
                    <a:pt x="466" y="6"/>
                  </a:lnTo>
                  <a:lnTo>
                    <a:pt x="466" y="18"/>
                  </a:lnTo>
                  <a:lnTo>
                    <a:pt x="466" y="24"/>
                  </a:lnTo>
                  <a:lnTo>
                    <a:pt x="466" y="30"/>
                  </a:lnTo>
                  <a:lnTo>
                    <a:pt x="472" y="36"/>
                  </a:lnTo>
                  <a:lnTo>
                    <a:pt x="472" y="48"/>
                  </a:lnTo>
                  <a:lnTo>
                    <a:pt x="478" y="59"/>
                  </a:lnTo>
                  <a:lnTo>
                    <a:pt x="478" y="65"/>
                  </a:lnTo>
                  <a:lnTo>
                    <a:pt x="478" y="71"/>
                  </a:lnTo>
                  <a:lnTo>
                    <a:pt x="472" y="83"/>
                  </a:lnTo>
                  <a:lnTo>
                    <a:pt x="472" y="89"/>
                  </a:lnTo>
                  <a:lnTo>
                    <a:pt x="466" y="95"/>
                  </a:lnTo>
                  <a:lnTo>
                    <a:pt x="460" y="101"/>
                  </a:lnTo>
                  <a:lnTo>
                    <a:pt x="454" y="107"/>
                  </a:lnTo>
                  <a:lnTo>
                    <a:pt x="442" y="113"/>
                  </a:lnTo>
                  <a:lnTo>
                    <a:pt x="436" y="113"/>
                  </a:lnTo>
                  <a:lnTo>
                    <a:pt x="424" y="113"/>
                  </a:lnTo>
                  <a:lnTo>
                    <a:pt x="412" y="113"/>
                  </a:lnTo>
                  <a:lnTo>
                    <a:pt x="400" y="113"/>
                  </a:lnTo>
                  <a:lnTo>
                    <a:pt x="394" y="113"/>
                  </a:lnTo>
                  <a:lnTo>
                    <a:pt x="388" y="107"/>
                  </a:lnTo>
                  <a:lnTo>
                    <a:pt x="376" y="101"/>
                  </a:lnTo>
                  <a:lnTo>
                    <a:pt x="370" y="101"/>
                  </a:lnTo>
                  <a:lnTo>
                    <a:pt x="364" y="89"/>
                  </a:lnTo>
                  <a:lnTo>
                    <a:pt x="364" y="83"/>
                  </a:lnTo>
                  <a:lnTo>
                    <a:pt x="358" y="77"/>
                  </a:lnTo>
                  <a:lnTo>
                    <a:pt x="358" y="71"/>
                  </a:lnTo>
                  <a:lnTo>
                    <a:pt x="358" y="59"/>
                  </a:lnTo>
                  <a:lnTo>
                    <a:pt x="358" y="53"/>
                  </a:lnTo>
                  <a:lnTo>
                    <a:pt x="364" y="48"/>
                  </a:lnTo>
                  <a:lnTo>
                    <a:pt x="364" y="42"/>
                  </a:lnTo>
                  <a:lnTo>
                    <a:pt x="364" y="30"/>
                  </a:lnTo>
                  <a:lnTo>
                    <a:pt x="364" y="24"/>
                  </a:lnTo>
                  <a:lnTo>
                    <a:pt x="358" y="18"/>
                  </a:lnTo>
                  <a:lnTo>
                    <a:pt x="269" y="24"/>
                  </a:lnTo>
                  <a:lnTo>
                    <a:pt x="269" y="42"/>
                  </a:lnTo>
                  <a:lnTo>
                    <a:pt x="269" y="53"/>
                  </a:lnTo>
                  <a:lnTo>
                    <a:pt x="275" y="59"/>
                  </a:lnTo>
                  <a:lnTo>
                    <a:pt x="275" y="71"/>
                  </a:lnTo>
                  <a:lnTo>
                    <a:pt x="275" y="77"/>
                  </a:lnTo>
                  <a:lnTo>
                    <a:pt x="269" y="83"/>
                  </a:lnTo>
                  <a:lnTo>
                    <a:pt x="269" y="89"/>
                  </a:lnTo>
                  <a:lnTo>
                    <a:pt x="269" y="95"/>
                  </a:lnTo>
                  <a:lnTo>
                    <a:pt x="263" y="101"/>
                  </a:lnTo>
                  <a:lnTo>
                    <a:pt x="257" y="107"/>
                  </a:lnTo>
                  <a:lnTo>
                    <a:pt x="251" y="107"/>
                  </a:lnTo>
                  <a:lnTo>
                    <a:pt x="245" y="107"/>
                  </a:lnTo>
                  <a:lnTo>
                    <a:pt x="239" y="107"/>
                  </a:lnTo>
                  <a:lnTo>
                    <a:pt x="233" y="113"/>
                  </a:lnTo>
                  <a:lnTo>
                    <a:pt x="221" y="113"/>
                  </a:lnTo>
                  <a:lnTo>
                    <a:pt x="215" y="113"/>
                  </a:lnTo>
                  <a:lnTo>
                    <a:pt x="209" y="113"/>
                  </a:lnTo>
                  <a:lnTo>
                    <a:pt x="203" y="113"/>
                  </a:lnTo>
                  <a:lnTo>
                    <a:pt x="191" y="113"/>
                  </a:lnTo>
                  <a:lnTo>
                    <a:pt x="185" y="113"/>
                  </a:lnTo>
                  <a:lnTo>
                    <a:pt x="173" y="113"/>
                  </a:lnTo>
                  <a:lnTo>
                    <a:pt x="167" y="119"/>
                  </a:lnTo>
                  <a:lnTo>
                    <a:pt x="161" y="119"/>
                  </a:lnTo>
                  <a:lnTo>
                    <a:pt x="155" y="125"/>
                  </a:lnTo>
                  <a:lnTo>
                    <a:pt x="149" y="131"/>
                  </a:lnTo>
                  <a:lnTo>
                    <a:pt x="149" y="137"/>
                  </a:lnTo>
                  <a:lnTo>
                    <a:pt x="149" y="143"/>
                  </a:lnTo>
                  <a:lnTo>
                    <a:pt x="149" y="149"/>
                  </a:lnTo>
                  <a:lnTo>
                    <a:pt x="149" y="161"/>
                  </a:lnTo>
                  <a:lnTo>
                    <a:pt x="149" y="167"/>
                  </a:lnTo>
                  <a:lnTo>
                    <a:pt x="149" y="173"/>
                  </a:lnTo>
                  <a:lnTo>
                    <a:pt x="149" y="179"/>
                  </a:lnTo>
                  <a:lnTo>
                    <a:pt x="149" y="185"/>
                  </a:lnTo>
                  <a:lnTo>
                    <a:pt x="143" y="190"/>
                  </a:lnTo>
                  <a:lnTo>
                    <a:pt x="143" y="196"/>
                  </a:lnTo>
                  <a:lnTo>
                    <a:pt x="137" y="202"/>
                  </a:lnTo>
                  <a:lnTo>
                    <a:pt x="131" y="208"/>
                  </a:lnTo>
                  <a:lnTo>
                    <a:pt x="119" y="208"/>
                  </a:lnTo>
                  <a:lnTo>
                    <a:pt x="114" y="214"/>
                  </a:lnTo>
                  <a:lnTo>
                    <a:pt x="108" y="214"/>
                  </a:lnTo>
                  <a:lnTo>
                    <a:pt x="96" y="214"/>
                  </a:lnTo>
                  <a:lnTo>
                    <a:pt x="90" y="220"/>
                  </a:lnTo>
                  <a:lnTo>
                    <a:pt x="84" y="220"/>
                  </a:lnTo>
                  <a:lnTo>
                    <a:pt x="78" y="226"/>
                  </a:lnTo>
                  <a:lnTo>
                    <a:pt x="72" y="226"/>
                  </a:lnTo>
                  <a:lnTo>
                    <a:pt x="66" y="232"/>
                  </a:lnTo>
                  <a:lnTo>
                    <a:pt x="60" y="238"/>
                  </a:lnTo>
                  <a:lnTo>
                    <a:pt x="54" y="244"/>
                  </a:lnTo>
                  <a:lnTo>
                    <a:pt x="54" y="250"/>
                  </a:lnTo>
                  <a:lnTo>
                    <a:pt x="48" y="256"/>
                  </a:lnTo>
                  <a:lnTo>
                    <a:pt x="48" y="262"/>
                  </a:lnTo>
                  <a:lnTo>
                    <a:pt x="54" y="274"/>
                  </a:lnTo>
                  <a:lnTo>
                    <a:pt x="54" y="280"/>
                  </a:lnTo>
                  <a:lnTo>
                    <a:pt x="54" y="286"/>
                  </a:lnTo>
                  <a:lnTo>
                    <a:pt x="60" y="298"/>
                  </a:lnTo>
                  <a:lnTo>
                    <a:pt x="60" y="304"/>
                  </a:lnTo>
                  <a:lnTo>
                    <a:pt x="66" y="310"/>
                  </a:lnTo>
                  <a:lnTo>
                    <a:pt x="66" y="321"/>
                  </a:lnTo>
                  <a:lnTo>
                    <a:pt x="66" y="327"/>
                  </a:lnTo>
                  <a:lnTo>
                    <a:pt x="60" y="333"/>
                  </a:lnTo>
                  <a:lnTo>
                    <a:pt x="60" y="339"/>
                  </a:lnTo>
                  <a:lnTo>
                    <a:pt x="60" y="351"/>
                  </a:lnTo>
                  <a:lnTo>
                    <a:pt x="54" y="357"/>
                  </a:lnTo>
                  <a:lnTo>
                    <a:pt x="54" y="363"/>
                  </a:lnTo>
                  <a:lnTo>
                    <a:pt x="48" y="375"/>
                  </a:lnTo>
                  <a:lnTo>
                    <a:pt x="42" y="381"/>
                  </a:lnTo>
                  <a:lnTo>
                    <a:pt x="36" y="381"/>
                  </a:lnTo>
                  <a:lnTo>
                    <a:pt x="30" y="387"/>
                  </a:lnTo>
                  <a:lnTo>
                    <a:pt x="24" y="393"/>
                  </a:lnTo>
                  <a:lnTo>
                    <a:pt x="18" y="393"/>
                  </a:lnTo>
                  <a:lnTo>
                    <a:pt x="12" y="393"/>
                  </a:lnTo>
                  <a:lnTo>
                    <a:pt x="0" y="399"/>
                  </a:lnTo>
                  <a:close/>
                </a:path>
              </a:pathLst>
            </a:custGeom>
            <a:solidFill>
              <a:srgbClr val="0000FF"/>
            </a:solidFill>
            <a:ln w="9525">
              <a:solidFill>
                <a:srgbClr val="000000"/>
              </a:solidFill>
              <a:round/>
              <a:headEnd/>
              <a:tailEnd/>
            </a:ln>
          </p:spPr>
          <p:txBody>
            <a:bodyPr/>
            <a:lstStyle/>
            <a:p>
              <a:endParaRPr lang="en-US"/>
            </a:p>
          </p:txBody>
        </p:sp>
        <p:sp>
          <p:nvSpPr>
            <p:cNvPr id="26633" name="Freeform 12"/>
            <p:cNvSpPr>
              <a:spLocks/>
            </p:cNvSpPr>
            <p:nvPr/>
          </p:nvSpPr>
          <p:spPr bwMode="auto">
            <a:xfrm>
              <a:off x="276" y="2957"/>
              <a:ext cx="609" cy="536"/>
            </a:xfrm>
            <a:custGeom>
              <a:avLst/>
              <a:gdLst>
                <a:gd name="T0" fmla="*/ 609 w 609"/>
                <a:gd name="T1" fmla="*/ 441 h 536"/>
                <a:gd name="T2" fmla="*/ 0 w 609"/>
                <a:gd name="T3" fmla="*/ 125 h 536"/>
                <a:gd name="T4" fmla="*/ 47 w 609"/>
                <a:gd name="T5" fmla="*/ 113 h 536"/>
                <a:gd name="T6" fmla="*/ 47 w 609"/>
                <a:gd name="T7" fmla="*/ 101 h 536"/>
                <a:gd name="T8" fmla="*/ 41 w 609"/>
                <a:gd name="T9" fmla="*/ 89 h 536"/>
                <a:gd name="T10" fmla="*/ 36 w 609"/>
                <a:gd name="T11" fmla="*/ 78 h 536"/>
                <a:gd name="T12" fmla="*/ 30 w 609"/>
                <a:gd name="T13" fmla="*/ 66 h 536"/>
                <a:gd name="T14" fmla="*/ 30 w 609"/>
                <a:gd name="T15" fmla="*/ 48 h 536"/>
                <a:gd name="T16" fmla="*/ 30 w 609"/>
                <a:gd name="T17" fmla="*/ 36 h 536"/>
                <a:gd name="T18" fmla="*/ 36 w 609"/>
                <a:gd name="T19" fmla="*/ 24 h 536"/>
                <a:gd name="T20" fmla="*/ 47 w 609"/>
                <a:gd name="T21" fmla="*/ 18 h 536"/>
                <a:gd name="T22" fmla="*/ 59 w 609"/>
                <a:gd name="T23" fmla="*/ 6 h 536"/>
                <a:gd name="T24" fmla="*/ 71 w 609"/>
                <a:gd name="T25" fmla="*/ 0 h 536"/>
                <a:gd name="T26" fmla="*/ 83 w 609"/>
                <a:gd name="T27" fmla="*/ 0 h 536"/>
                <a:gd name="T28" fmla="*/ 95 w 609"/>
                <a:gd name="T29" fmla="*/ 0 h 536"/>
                <a:gd name="T30" fmla="*/ 107 w 609"/>
                <a:gd name="T31" fmla="*/ 0 h 536"/>
                <a:gd name="T32" fmla="*/ 119 w 609"/>
                <a:gd name="T33" fmla="*/ 6 h 536"/>
                <a:gd name="T34" fmla="*/ 131 w 609"/>
                <a:gd name="T35" fmla="*/ 12 h 536"/>
                <a:gd name="T36" fmla="*/ 143 w 609"/>
                <a:gd name="T37" fmla="*/ 24 h 536"/>
                <a:gd name="T38" fmla="*/ 149 w 609"/>
                <a:gd name="T39" fmla="*/ 36 h 536"/>
                <a:gd name="T40" fmla="*/ 149 w 609"/>
                <a:gd name="T41" fmla="*/ 54 h 536"/>
                <a:gd name="T42" fmla="*/ 149 w 609"/>
                <a:gd name="T43" fmla="*/ 66 h 536"/>
                <a:gd name="T44" fmla="*/ 149 w 609"/>
                <a:gd name="T45" fmla="*/ 83 h 536"/>
                <a:gd name="T46" fmla="*/ 149 w 609"/>
                <a:gd name="T47" fmla="*/ 89 h 536"/>
                <a:gd name="T48" fmla="*/ 239 w 609"/>
                <a:gd name="T49" fmla="*/ 78 h 536"/>
                <a:gd name="T50" fmla="*/ 245 w 609"/>
                <a:gd name="T51" fmla="*/ 107 h 536"/>
                <a:gd name="T52" fmla="*/ 245 w 609"/>
                <a:gd name="T53" fmla="*/ 119 h 536"/>
                <a:gd name="T54" fmla="*/ 251 w 609"/>
                <a:gd name="T55" fmla="*/ 137 h 536"/>
                <a:gd name="T56" fmla="*/ 257 w 609"/>
                <a:gd name="T57" fmla="*/ 149 h 536"/>
                <a:gd name="T58" fmla="*/ 269 w 609"/>
                <a:gd name="T59" fmla="*/ 149 h 536"/>
                <a:gd name="T60" fmla="*/ 280 w 609"/>
                <a:gd name="T61" fmla="*/ 155 h 536"/>
                <a:gd name="T62" fmla="*/ 298 w 609"/>
                <a:gd name="T63" fmla="*/ 149 h 536"/>
                <a:gd name="T64" fmla="*/ 310 w 609"/>
                <a:gd name="T65" fmla="*/ 149 h 536"/>
                <a:gd name="T66" fmla="*/ 328 w 609"/>
                <a:gd name="T67" fmla="*/ 143 h 536"/>
                <a:gd name="T68" fmla="*/ 346 w 609"/>
                <a:gd name="T69" fmla="*/ 143 h 536"/>
                <a:gd name="T70" fmla="*/ 358 w 609"/>
                <a:gd name="T71" fmla="*/ 143 h 536"/>
                <a:gd name="T72" fmla="*/ 376 w 609"/>
                <a:gd name="T73" fmla="*/ 149 h 536"/>
                <a:gd name="T74" fmla="*/ 382 w 609"/>
                <a:gd name="T75" fmla="*/ 155 h 536"/>
                <a:gd name="T76" fmla="*/ 388 w 609"/>
                <a:gd name="T77" fmla="*/ 167 h 536"/>
                <a:gd name="T78" fmla="*/ 394 w 609"/>
                <a:gd name="T79" fmla="*/ 185 h 536"/>
                <a:gd name="T80" fmla="*/ 394 w 609"/>
                <a:gd name="T81" fmla="*/ 197 h 536"/>
                <a:gd name="T82" fmla="*/ 400 w 609"/>
                <a:gd name="T83" fmla="*/ 209 h 536"/>
                <a:gd name="T84" fmla="*/ 412 w 609"/>
                <a:gd name="T85" fmla="*/ 214 h 536"/>
                <a:gd name="T86" fmla="*/ 430 w 609"/>
                <a:gd name="T87" fmla="*/ 220 h 536"/>
                <a:gd name="T88" fmla="*/ 442 w 609"/>
                <a:gd name="T89" fmla="*/ 220 h 536"/>
                <a:gd name="T90" fmla="*/ 460 w 609"/>
                <a:gd name="T91" fmla="*/ 220 h 536"/>
                <a:gd name="T92" fmla="*/ 478 w 609"/>
                <a:gd name="T93" fmla="*/ 220 h 536"/>
                <a:gd name="T94" fmla="*/ 490 w 609"/>
                <a:gd name="T95" fmla="*/ 226 h 536"/>
                <a:gd name="T96" fmla="*/ 502 w 609"/>
                <a:gd name="T97" fmla="*/ 232 h 536"/>
                <a:gd name="T98" fmla="*/ 508 w 609"/>
                <a:gd name="T99" fmla="*/ 244 h 536"/>
                <a:gd name="T100" fmla="*/ 514 w 609"/>
                <a:gd name="T101" fmla="*/ 262 h 536"/>
                <a:gd name="T102" fmla="*/ 514 w 609"/>
                <a:gd name="T103" fmla="*/ 274 h 536"/>
                <a:gd name="T104" fmla="*/ 514 w 609"/>
                <a:gd name="T105" fmla="*/ 298 h 536"/>
                <a:gd name="T106" fmla="*/ 514 w 609"/>
                <a:gd name="T107" fmla="*/ 310 h 536"/>
                <a:gd name="T108" fmla="*/ 519 w 609"/>
                <a:gd name="T109" fmla="*/ 328 h 536"/>
                <a:gd name="T110" fmla="*/ 525 w 609"/>
                <a:gd name="T111" fmla="*/ 334 h 536"/>
                <a:gd name="T112" fmla="*/ 537 w 609"/>
                <a:gd name="T113" fmla="*/ 346 h 536"/>
                <a:gd name="T114" fmla="*/ 555 w 609"/>
                <a:gd name="T115" fmla="*/ 351 h 536"/>
                <a:gd name="T116" fmla="*/ 567 w 609"/>
                <a:gd name="T117" fmla="*/ 351 h 536"/>
                <a:gd name="T118" fmla="*/ 585 w 609"/>
                <a:gd name="T119" fmla="*/ 351 h 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9"/>
                <a:gd name="T181" fmla="*/ 0 h 536"/>
                <a:gd name="T182" fmla="*/ 609 w 609"/>
                <a:gd name="T183" fmla="*/ 536 h 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9" h="536">
                  <a:moveTo>
                    <a:pt x="591" y="351"/>
                  </a:moveTo>
                  <a:lnTo>
                    <a:pt x="609" y="441"/>
                  </a:lnTo>
                  <a:lnTo>
                    <a:pt x="71" y="536"/>
                  </a:lnTo>
                  <a:lnTo>
                    <a:pt x="0" y="125"/>
                  </a:lnTo>
                  <a:lnTo>
                    <a:pt x="47" y="113"/>
                  </a:lnTo>
                  <a:lnTo>
                    <a:pt x="47" y="107"/>
                  </a:lnTo>
                  <a:lnTo>
                    <a:pt x="47" y="101"/>
                  </a:lnTo>
                  <a:lnTo>
                    <a:pt x="47" y="95"/>
                  </a:lnTo>
                  <a:lnTo>
                    <a:pt x="41" y="89"/>
                  </a:lnTo>
                  <a:lnTo>
                    <a:pt x="41" y="83"/>
                  </a:lnTo>
                  <a:lnTo>
                    <a:pt x="36" y="78"/>
                  </a:lnTo>
                  <a:lnTo>
                    <a:pt x="36" y="72"/>
                  </a:lnTo>
                  <a:lnTo>
                    <a:pt x="30" y="66"/>
                  </a:lnTo>
                  <a:lnTo>
                    <a:pt x="30" y="60"/>
                  </a:lnTo>
                  <a:lnTo>
                    <a:pt x="30" y="48"/>
                  </a:lnTo>
                  <a:lnTo>
                    <a:pt x="30" y="42"/>
                  </a:lnTo>
                  <a:lnTo>
                    <a:pt x="30" y="36"/>
                  </a:lnTo>
                  <a:lnTo>
                    <a:pt x="36" y="30"/>
                  </a:lnTo>
                  <a:lnTo>
                    <a:pt x="36" y="24"/>
                  </a:lnTo>
                  <a:lnTo>
                    <a:pt x="41" y="24"/>
                  </a:lnTo>
                  <a:lnTo>
                    <a:pt x="47" y="18"/>
                  </a:lnTo>
                  <a:lnTo>
                    <a:pt x="53" y="12"/>
                  </a:lnTo>
                  <a:lnTo>
                    <a:pt x="59" y="6"/>
                  </a:lnTo>
                  <a:lnTo>
                    <a:pt x="65" y="6"/>
                  </a:lnTo>
                  <a:lnTo>
                    <a:pt x="71" y="0"/>
                  </a:lnTo>
                  <a:lnTo>
                    <a:pt x="77" y="0"/>
                  </a:lnTo>
                  <a:lnTo>
                    <a:pt x="83" y="0"/>
                  </a:lnTo>
                  <a:lnTo>
                    <a:pt x="89" y="0"/>
                  </a:lnTo>
                  <a:lnTo>
                    <a:pt x="95" y="0"/>
                  </a:lnTo>
                  <a:lnTo>
                    <a:pt x="101" y="0"/>
                  </a:lnTo>
                  <a:lnTo>
                    <a:pt x="107" y="0"/>
                  </a:lnTo>
                  <a:lnTo>
                    <a:pt x="113" y="0"/>
                  </a:lnTo>
                  <a:lnTo>
                    <a:pt x="119" y="6"/>
                  </a:lnTo>
                  <a:lnTo>
                    <a:pt x="125" y="12"/>
                  </a:lnTo>
                  <a:lnTo>
                    <a:pt x="131" y="12"/>
                  </a:lnTo>
                  <a:lnTo>
                    <a:pt x="137" y="18"/>
                  </a:lnTo>
                  <a:lnTo>
                    <a:pt x="143" y="24"/>
                  </a:lnTo>
                  <a:lnTo>
                    <a:pt x="143" y="30"/>
                  </a:lnTo>
                  <a:lnTo>
                    <a:pt x="149" y="36"/>
                  </a:lnTo>
                  <a:lnTo>
                    <a:pt x="149" y="42"/>
                  </a:lnTo>
                  <a:lnTo>
                    <a:pt x="149" y="54"/>
                  </a:lnTo>
                  <a:lnTo>
                    <a:pt x="149" y="60"/>
                  </a:lnTo>
                  <a:lnTo>
                    <a:pt x="149" y="66"/>
                  </a:lnTo>
                  <a:lnTo>
                    <a:pt x="149" y="78"/>
                  </a:lnTo>
                  <a:lnTo>
                    <a:pt x="149" y="83"/>
                  </a:lnTo>
                  <a:lnTo>
                    <a:pt x="149" y="89"/>
                  </a:lnTo>
                  <a:lnTo>
                    <a:pt x="149" y="95"/>
                  </a:lnTo>
                  <a:lnTo>
                    <a:pt x="239" y="78"/>
                  </a:lnTo>
                  <a:lnTo>
                    <a:pt x="239" y="95"/>
                  </a:lnTo>
                  <a:lnTo>
                    <a:pt x="245" y="107"/>
                  </a:lnTo>
                  <a:lnTo>
                    <a:pt x="245" y="113"/>
                  </a:lnTo>
                  <a:lnTo>
                    <a:pt x="245" y="119"/>
                  </a:lnTo>
                  <a:lnTo>
                    <a:pt x="251" y="131"/>
                  </a:lnTo>
                  <a:lnTo>
                    <a:pt x="251" y="137"/>
                  </a:lnTo>
                  <a:lnTo>
                    <a:pt x="257" y="143"/>
                  </a:lnTo>
                  <a:lnTo>
                    <a:pt x="257" y="149"/>
                  </a:lnTo>
                  <a:lnTo>
                    <a:pt x="263" y="149"/>
                  </a:lnTo>
                  <a:lnTo>
                    <a:pt x="269" y="149"/>
                  </a:lnTo>
                  <a:lnTo>
                    <a:pt x="275" y="155"/>
                  </a:lnTo>
                  <a:lnTo>
                    <a:pt x="280" y="155"/>
                  </a:lnTo>
                  <a:lnTo>
                    <a:pt x="286" y="155"/>
                  </a:lnTo>
                  <a:lnTo>
                    <a:pt x="298" y="149"/>
                  </a:lnTo>
                  <a:lnTo>
                    <a:pt x="304" y="149"/>
                  </a:lnTo>
                  <a:lnTo>
                    <a:pt x="310" y="149"/>
                  </a:lnTo>
                  <a:lnTo>
                    <a:pt x="316" y="143"/>
                  </a:lnTo>
                  <a:lnTo>
                    <a:pt x="328" y="143"/>
                  </a:lnTo>
                  <a:lnTo>
                    <a:pt x="334" y="143"/>
                  </a:lnTo>
                  <a:lnTo>
                    <a:pt x="346" y="143"/>
                  </a:lnTo>
                  <a:lnTo>
                    <a:pt x="352" y="143"/>
                  </a:lnTo>
                  <a:lnTo>
                    <a:pt x="358" y="143"/>
                  </a:lnTo>
                  <a:lnTo>
                    <a:pt x="364" y="143"/>
                  </a:lnTo>
                  <a:lnTo>
                    <a:pt x="376" y="149"/>
                  </a:lnTo>
                  <a:lnTo>
                    <a:pt x="382" y="149"/>
                  </a:lnTo>
                  <a:lnTo>
                    <a:pt x="382" y="155"/>
                  </a:lnTo>
                  <a:lnTo>
                    <a:pt x="388" y="161"/>
                  </a:lnTo>
                  <a:lnTo>
                    <a:pt x="388" y="167"/>
                  </a:lnTo>
                  <a:lnTo>
                    <a:pt x="388" y="179"/>
                  </a:lnTo>
                  <a:lnTo>
                    <a:pt x="394" y="185"/>
                  </a:lnTo>
                  <a:lnTo>
                    <a:pt x="394" y="191"/>
                  </a:lnTo>
                  <a:lnTo>
                    <a:pt x="394" y="197"/>
                  </a:lnTo>
                  <a:lnTo>
                    <a:pt x="400" y="203"/>
                  </a:lnTo>
                  <a:lnTo>
                    <a:pt x="400" y="209"/>
                  </a:lnTo>
                  <a:lnTo>
                    <a:pt x="406" y="214"/>
                  </a:lnTo>
                  <a:lnTo>
                    <a:pt x="412" y="214"/>
                  </a:lnTo>
                  <a:lnTo>
                    <a:pt x="424" y="214"/>
                  </a:lnTo>
                  <a:lnTo>
                    <a:pt x="430" y="220"/>
                  </a:lnTo>
                  <a:lnTo>
                    <a:pt x="436" y="220"/>
                  </a:lnTo>
                  <a:lnTo>
                    <a:pt x="442" y="220"/>
                  </a:lnTo>
                  <a:lnTo>
                    <a:pt x="454" y="220"/>
                  </a:lnTo>
                  <a:lnTo>
                    <a:pt x="460" y="220"/>
                  </a:lnTo>
                  <a:lnTo>
                    <a:pt x="472" y="220"/>
                  </a:lnTo>
                  <a:lnTo>
                    <a:pt x="478" y="220"/>
                  </a:lnTo>
                  <a:lnTo>
                    <a:pt x="484" y="220"/>
                  </a:lnTo>
                  <a:lnTo>
                    <a:pt x="490" y="226"/>
                  </a:lnTo>
                  <a:lnTo>
                    <a:pt x="496" y="226"/>
                  </a:lnTo>
                  <a:lnTo>
                    <a:pt x="502" y="232"/>
                  </a:lnTo>
                  <a:lnTo>
                    <a:pt x="508" y="238"/>
                  </a:lnTo>
                  <a:lnTo>
                    <a:pt x="508" y="244"/>
                  </a:lnTo>
                  <a:lnTo>
                    <a:pt x="514" y="250"/>
                  </a:lnTo>
                  <a:lnTo>
                    <a:pt x="514" y="262"/>
                  </a:lnTo>
                  <a:lnTo>
                    <a:pt x="514" y="268"/>
                  </a:lnTo>
                  <a:lnTo>
                    <a:pt x="514" y="274"/>
                  </a:lnTo>
                  <a:lnTo>
                    <a:pt x="514" y="286"/>
                  </a:lnTo>
                  <a:lnTo>
                    <a:pt x="514" y="298"/>
                  </a:lnTo>
                  <a:lnTo>
                    <a:pt x="514" y="304"/>
                  </a:lnTo>
                  <a:lnTo>
                    <a:pt x="514" y="310"/>
                  </a:lnTo>
                  <a:lnTo>
                    <a:pt x="514" y="316"/>
                  </a:lnTo>
                  <a:lnTo>
                    <a:pt x="519" y="328"/>
                  </a:lnTo>
                  <a:lnTo>
                    <a:pt x="525" y="334"/>
                  </a:lnTo>
                  <a:lnTo>
                    <a:pt x="531" y="340"/>
                  </a:lnTo>
                  <a:lnTo>
                    <a:pt x="537" y="346"/>
                  </a:lnTo>
                  <a:lnTo>
                    <a:pt x="543" y="351"/>
                  </a:lnTo>
                  <a:lnTo>
                    <a:pt x="555" y="351"/>
                  </a:lnTo>
                  <a:lnTo>
                    <a:pt x="561" y="351"/>
                  </a:lnTo>
                  <a:lnTo>
                    <a:pt x="567" y="351"/>
                  </a:lnTo>
                  <a:lnTo>
                    <a:pt x="573" y="351"/>
                  </a:lnTo>
                  <a:lnTo>
                    <a:pt x="585" y="351"/>
                  </a:lnTo>
                  <a:lnTo>
                    <a:pt x="591" y="351"/>
                  </a:lnTo>
                  <a:close/>
                </a:path>
              </a:pathLst>
            </a:custGeom>
            <a:solidFill>
              <a:srgbClr val="00FF00"/>
            </a:solidFill>
            <a:ln w="9525">
              <a:solidFill>
                <a:srgbClr val="000000"/>
              </a:solidFill>
              <a:round/>
              <a:headEnd/>
              <a:tailEnd/>
            </a:ln>
          </p:spPr>
          <p:txBody>
            <a:bodyPr/>
            <a:lstStyle/>
            <a:p>
              <a:endParaRPr lang="en-US"/>
            </a:p>
          </p:txBody>
        </p:sp>
        <p:sp>
          <p:nvSpPr>
            <p:cNvPr id="26634" name="Freeform 13"/>
            <p:cNvSpPr>
              <a:spLocks/>
            </p:cNvSpPr>
            <p:nvPr/>
          </p:nvSpPr>
          <p:spPr bwMode="auto">
            <a:xfrm>
              <a:off x="682" y="3195"/>
              <a:ext cx="538" cy="632"/>
            </a:xfrm>
            <a:custGeom>
              <a:avLst/>
              <a:gdLst>
                <a:gd name="T0" fmla="*/ 490 w 538"/>
                <a:gd name="T1" fmla="*/ 0 h 632"/>
                <a:gd name="T2" fmla="*/ 197 w 538"/>
                <a:gd name="T3" fmla="*/ 632 h 632"/>
                <a:gd name="T4" fmla="*/ 239 w 538"/>
                <a:gd name="T5" fmla="*/ 602 h 632"/>
                <a:gd name="T6" fmla="*/ 227 w 538"/>
                <a:gd name="T7" fmla="*/ 590 h 632"/>
                <a:gd name="T8" fmla="*/ 215 w 538"/>
                <a:gd name="T9" fmla="*/ 572 h 632"/>
                <a:gd name="T10" fmla="*/ 209 w 538"/>
                <a:gd name="T11" fmla="*/ 560 h 632"/>
                <a:gd name="T12" fmla="*/ 203 w 538"/>
                <a:gd name="T13" fmla="*/ 542 h 632"/>
                <a:gd name="T14" fmla="*/ 209 w 538"/>
                <a:gd name="T15" fmla="*/ 524 h 632"/>
                <a:gd name="T16" fmla="*/ 215 w 538"/>
                <a:gd name="T17" fmla="*/ 513 h 632"/>
                <a:gd name="T18" fmla="*/ 227 w 538"/>
                <a:gd name="T19" fmla="*/ 501 h 632"/>
                <a:gd name="T20" fmla="*/ 251 w 538"/>
                <a:gd name="T21" fmla="*/ 489 h 632"/>
                <a:gd name="T22" fmla="*/ 269 w 538"/>
                <a:gd name="T23" fmla="*/ 483 h 632"/>
                <a:gd name="T24" fmla="*/ 287 w 538"/>
                <a:gd name="T25" fmla="*/ 489 h 632"/>
                <a:gd name="T26" fmla="*/ 299 w 538"/>
                <a:gd name="T27" fmla="*/ 495 h 632"/>
                <a:gd name="T28" fmla="*/ 311 w 538"/>
                <a:gd name="T29" fmla="*/ 507 h 632"/>
                <a:gd name="T30" fmla="*/ 317 w 538"/>
                <a:gd name="T31" fmla="*/ 519 h 632"/>
                <a:gd name="T32" fmla="*/ 323 w 538"/>
                <a:gd name="T33" fmla="*/ 536 h 632"/>
                <a:gd name="T34" fmla="*/ 323 w 538"/>
                <a:gd name="T35" fmla="*/ 548 h 632"/>
                <a:gd name="T36" fmla="*/ 335 w 538"/>
                <a:gd name="T37" fmla="*/ 560 h 632"/>
                <a:gd name="T38" fmla="*/ 406 w 538"/>
                <a:gd name="T39" fmla="*/ 507 h 632"/>
                <a:gd name="T40" fmla="*/ 400 w 538"/>
                <a:gd name="T41" fmla="*/ 489 h 632"/>
                <a:gd name="T42" fmla="*/ 394 w 538"/>
                <a:gd name="T43" fmla="*/ 477 h 632"/>
                <a:gd name="T44" fmla="*/ 388 w 538"/>
                <a:gd name="T45" fmla="*/ 459 h 632"/>
                <a:gd name="T46" fmla="*/ 394 w 538"/>
                <a:gd name="T47" fmla="*/ 447 h 632"/>
                <a:gd name="T48" fmla="*/ 400 w 538"/>
                <a:gd name="T49" fmla="*/ 441 h 632"/>
                <a:gd name="T50" fmla="*/ 412 w 538"/>
                <a:gd name="T51" fmla="*/ 435 h 632"/>
                <a:gd name="T52" fmla="*/ 424 w 538"/>
                <a:gd name="T53" fmla="*/ 429 h 632"/>
                <a:gd name="T54" fmla="*/ 442 w 538"/>
                <a:gd name="T55" fmla="*/ 423 h 632"/>
                <a:gd name="T56" fmla="*/ 454 w 538"/>
                <a:gd name="T57" fmla="*/ 417 h 632"/>
                <a:gd name="T58" fmla="*/ 472 w 538"/>
                <a:gd name="T59" fmla="*/ 405 h 632"/>
                <a:gd name="T60" fmla="*/ 478 w 538"/>
                <a:gd name="T61" fmla="*/ 393 h 632"/>
                <a:gd name="T62" fmla="*/ 484 w 538"/>
                <a:gd name="T63" fmla="*/ 382 h 632"/>
                <a:gd name="T64" fmla="*/ 484 w 538"/>
                <a:gd name="T65" fmla="*/ 370 h 632"/>
                <a:gd name="T66" fmla="*/ 478 w 538"/>
                <a:gd name="T67" fmla="*/ 358 h 632"/>
                <a:gd name="T68" fmla="*/ 472 w 538"/>
                <a:gd name="T69" fmla="*/ 340 h 632"/>
                <a:gd name="T70" fmla="*/ 472 w 538"/>
                <a:gd name="T71" fmla="*/ 328 h 632"/>
                <a:gd name="T72" fmla="*/ 472 w 538"/>
                <a:gd name="T73" fmla="*/ 316 h 632"/>
                <a:gd name="T74" fmla="*/ 484 w 538"/>
                <a:gd name="T75" fmla="*/ 304 h 632"/>
                <a:gd name="T76" fmla="*/ 490 w 538"/>
                <a:gd name="T77" fmla="*/ 292 h 632"/>
                <a:gd name="T78" fmla="*/ 508 w 538"/>
                <a:gd name="T79" fmla="*/ 280 h 632"/>
                <a:gd name="T80" fmla="*/ 520 w 538"/>
                <a:gd name="T81" fmla="*/ 274 h 632"/>
                <a:gd name="T82" fmla="*/ 526 w 538"/>
                <a:gd name="T83" fmla="*/ 262 h 632"/>
                <a:gd name="T84" fmla="*/ 532 w 538"/>
                <a:gd name="T85" fmla="*/ 250 h 632"/>
                <a:gd name="T86" fmla="*/ 538 w 538"/>
                <a:gd name="T87" fmla="*/ 239 h 632"/>
                <a:gd name="T88" fmla="*/ 532 w 538"/>
                <a:gd name="T89" fmla="*/ 221 h 632"/>
                <a:gd name="T90" fmla="*/ 526 w 538"/>
                <a:gd name="T91" fmla="*/ 209 h 632"/>
                <a:gd name="T92" fmla="*/ 514 w 538"/>
                <a:gd name="T93" fmla="*/ 197 h 632"/>
                <a:gd name="T94" fmla="*/ 502 w 538"/>
                <a:gd name="T95" fmla="*/ 179 h 632"/>
                <a:gd name="T96" fmla="*/ 496 w 538"/>
                <a:gd name="T97" fmla="*/ 167 h 632"/>
                <a:gd name="T98" fmla="*/ 496 w 538"/>
                <a:gd name="T99" fmla="*/ 155 h 632"/>
                <a:gd name="T100" fmla="*/ 496 w 538"/>
                <a:gd name="T101" fmla="*/ 137 h 632"/>
                <a:gd name="T102" fmla="*/ 502 w 538"/>
                <a:gd name="T103" fmla="*/ 125 h 632"/>
                <a:gd name="T104" fmla="*/ 514 w 538"/>
                <a:gd name="T105" fmla="*/ 113 h 632"/>
                <a:gd name="T106" fmla="*/ 526 w 538"/>
                <a:gd name="T107" fmla="*/ 102 h 632"/>
                <a:gd name="T108" fmla="*/ 538 w 538"/>
                <a:gd name="T109" fmla="*/ 96 h 63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38"/>
                <a:gd name="T166" fmla="*/ 0 h 632"/>
                <a:gd name="T167" fmla="*/ 538 w 538"/>
                <a:gd name="T168" fmla="*/ 632 h 63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38" h="632">
                  <a:moveTo>
                    <a:pt x="538" y="96"/>
                  </a:moveTo>
                  <a:lnTo>
                    <a:pt x="490" y="0"/>
                  </a:lnTo>
                  <a:lnTo>
                    <a:pt x="0" y="233"/>
                  </a:lnTo>
                  <a:lnTo>
                    <a:pt x="197" y="632"/>
                  </a:lnTo>
                  <a:lnTo>
                    <a:pt x="239" y="608"/>
                  </a:lnTo>
                  <a:lnTo>
                    <a:pt x="239" y="602"/>
                  </a:lnTo>
                  <a:lnTo>
                    <a:pt x="233" y="596"/>
                  </a:lnTo>
                  <a:lnTo>
                    <a:pt x="227" y="590"/>
                  </a:lnTo>
                  <a:lnTo>
                    <a:pt x="221" y="584"/>
                  </a:lnTo>
                  <a:lnTo>
                    <a:pt x="215" y="572"/>
                  </a:lnTo>
                  <a:lnTo>
                    <a:pt x="209" y="566"/>
                  </a:lnTo>
                  <a:lnTo>
                    <a:pt x="209" y="560"/>
                  </a:lnTo>
                  <a:lnTo>
                    <a:pt x="203" y="554"/>
                  </a:lnTo>
                  <a:lnTo>
                    <a:pt x="203" y="542"/>
                  </a:lnTo>
                  <a:lnTo>
                    <a:pt x="203" y="536"/>
                  </a:lnTo>
                  <a:lnTo>
                    <a:pt x="209" y="524"/>
                  </a:lnTo>
                  <a:lnTo>
                    <a:pt x="209" y="519"/>
                  </a:lnTo>
                  <a:lnTo>
                    <a:pt x="215" y="513"/>
                  </a:lnTo>
                  <a:lnTo>
                    <a:pt x="221" y="507"/>
                  </a:lnTo>
                  <a:lnTo>
                    <a:pt x="227" y="501"/>
                  </a:lnTo>
                  <a:lnTo>
                    <a:pt x="239" y="495"/>
                  </a:lnTo>
                  <a:lnTo>
                    <a:pt x="251" y="489"/>
                  </a:lnTo>
                  <a:lnTo>
                    <a:pt x="257" y="489"/>
                  </a:lnTo>
                  <a:lnTo>
                    <a:pt x="269" y="483"/>
                  </a:lnTo>
                  <a:lnTo>
                    <a:pt x="275" y="483"/>
                  </a:lnTo>
                  <a:lnTo>
                    <a:pt x="287" y="489"/>
                  </a:lnTo>
                  <a:lnTo>
                    <a:pt x="293" y="489"/>
                  </a:lnTo>
                  <a:lnTo>
                    <a:pt x="299" y="495"/>
                  </a:lnTo>
                  <a:lnTo>
                    <a:pt x="305" y="501"/>
                  </a:lnTo>
                  <a:lnTo>
                    <a:pt x="311" y="507"/>
                  </a:lnTo>
                  <a:lnTo>
                    <a:pt x="317" y="513"/>
                  </a:lnTo>
                  <a:lnTo>
                    <a:pt x="317" y="519"/>
                  </a:lnTo>
                  <a:lnTo>
                    <a:pt x="317" y="530"/>
                  </a:lnTo>
                  <a:lnTo>
                    <a:pt x="323" y="536"/>
                  </a:lnTo>
                  <a:lnTo>
                    <a:pt x="323" y="542"/>
                  </a:lnTo>
                  <a:lnTo>
                    <a:pt x="323" y="548"/>
                  </a:lnTo>
                  <a:lnTo>
                    <a:pt x="329" y="554"/>
                  </a:lnTo>
                  <a:lnTo>
                    <a:pt x="335" y="560"/>
                  </a:lnTo>
                  <a:lnTo>
                    <a:pt x="412" y="524"/>
                  </a:lnTo>
                  <a:lnTo>
                    <a:pt x="406" y="507"/>
                  </a:lnTo>
                  <a:lnTo>
                    <a:pt x="400" y="501"/>
                  </a:lnTo>
                  <a:lnTo>
                    <a:pt x="400" y="489"/>
                  </a:lnTo>
                  <a:lnTo>
                    <a:pt x="394" y="483"/>
                  </a:lnTo>
                  <a:lnTo>
                    <a:pt x="394" y="477"/>
                  </a:lnTo>
                  <a:lnTo>
                    <a:pt x="388" y="465"/>
                  </a:lnTo>
                  <a:lnTo>
                    <a:pt x="388" y="459"/>
                  </a:lnTo>
                  <a:lnTo>
                    <a:pt x="388" y="453"/>
                  </a:lnTo>
                  <a:lnTo>
                    <a:pt x="394" y="447"/>
                  </a:lnTo>
                  <a:lnTo>
                    <a:pt x="394" y="441"/>
                  </a:lnTo>
                  <a:lnTo>
                    <a:pt x="400" y="441"/>
                  </a:lnTo>
                  <a:lnTo>
                    <a:pt x="406" y="435"/>
                  </a:lnTo>
                  <a:lnTo>
                    <a:pt x="412" y="435"/>
                  </a:lnTo>
                  <a:lnTo>
                    <a:pt x="418" y="429"/>
                  </a:lnTo>
                  <a:lnTo>
                    <a:pt x="424" y="429"/>
                  </a:lnTo>
                  <a:lnTo>
                    <a:pt x="430" y="423"/>
                  </a:lnTo>
                  <a:lnTo>
                    <a:pt x="442" y="423"/>
                  </a:lnTo>
                  <a:lnTo>
                    <a:pt x="448" y="417"/>
                  </a:lnTo>
                  <a:lnTo>
                    <a:pt x="454" y="417"/>
                  </a:lnTo>
                  <a:lnTo>
                    <a:pt x="466" y="411"/>
                  </a:lnTo>
                  <a:lnTo>
                    <a:pt x="472" y="405"/>
                  </a:lnTo>
                  <a:lnTo>
                    <a:pt x="478" y="399"/>
                  </a:lnTo>
                  <a:lnTo>
                    <a:pt x="478" y="393"/>
                  </a:lnTo>
                  <a:lnTo>
                    <a:pt x="484" y="387"/>
                  </a:lnTo>
                  <a:lnTo>
                    <a:pt x="484" y="382"/>
                  </a:lnTo>
                  <a:lnTo>
                    <a:pt x="484" y="376"/>
                  </a:lnTo>
                  <a:lnTo>
                    <a:pt x="484" y="370"/>
                  </a:lnTo>
                  <a:lnTo>
                    <a:pt x="484" y="364"/>
                  </a:lnTo>
                  <a:lnTo>
                    <a:pt x="478" y="358"/>
                  </a:lnTo>
                  <a:lnTo>
                    <a:pt x="478" y="346"/>
                  </a:lnTo>
                  <a:lnTo>
                    <a:pt x="472" y="340"/>
                  </a:lnTo>
                  <a:lnTo>
                    <a:pt x="472" y="334"/>
                  </a:lnTo>
                  <a:lnTo>
                    <a:pt x="472" y="328"/>
                  </a:lnTo>
                  <a:lnTo>
                    <a:pt x="472" y="322"/>
                  </a:lnTo>
                  <a:lnTo>
                    <a:pt x="472" y="316"/>
                  </a:lnTo>
                  <a:lnTo>
                    <a:pt x="478" y="310"/>
                  </a:lnTo>
                  <a:lnTo>
                    <a:pt x="484" y="304"/>
                  </a:lnTo>
                  <a:lnTo>
                    <a:pt x="484" y="298"/>
                  </a:lnTo>
                  <a:lnTo>
                    <a:pt x="490" y="292"/>
                  </a:lnTo>
                  <a:lnTo>
                    <a:pt x="496" y="286"/>
                  </a:lnTo>
                  <a:lnTo>
                    <a:pt x="508" y="280"/>
                  </a:lnTo>
                  <a:lnTo>
                    <a:pt x="514" y="280"/>
                  </a:lnTo>
                  <a:lnTo>
                    <a:pt x="520" y="274"/>
                  </a:lnTo>
                  <a:lnTo>
                    <a:pt x="526" y="268"/>
                  </a:lnTo>
                  <a:lnTo>
                    <a:pt x="526" y="262"/>
                  </a:lnTo>
                  <a:lnTo>
                    <a:pt x="532" y="256"/>
                  </a:lnTo>
                  <a:lnTo>
                    <a:pt x="532" y="250"/>
                  </a:lnTo>
                  <a:lnTo>
                    <a:pt x="538" y="245"/>
                  </a:lnTo>
                  <a:lnTo>
                    <a:pt x="538" y="239"/>
                  </a:lnTo>
                  <a:lnTo>
                    <a:pt x="538" y="227"/>
                  </a:lnTo>
                  <a:lnTo>
                    <a:pt x="532" y="221"/>
                  </a:lnTo>
                  <a:lnTo>
                    <a:pt x="532" y="215"/>
                  </a:lnTo>
                  <a:lnTo>
                    <a:pt x="526" y="209"/>
                  </a:lnTo>
                  <a:lnTo>
                    <a:pt x="520" y="203"/>
                  </a:lnTo>
                  <a:lnTo>
                    <a:pt x="514" y="197"/>
                  </a:lnTo>
                  <a:lnTo>
                    <a:pt x="508" y="185"/>
                  </a:lnTo>
                  <a:lnTo>
                    <a:pt x="502" y="179"/>
                  </a:lnTo>
                  <a:lnTo>
                    <a:pt x="502" y="173"/>
                  </a:lnTo>
                  <a:lnTo>
                    <a:pt x="496" y="167"/>
                  </a:lnTo>
                  <a:lnTo>
                    <a:pt x="496" y="161"/>
                  </a:lnTo>
                  <a:lnTo>
                    <a:pt x="496" y="155"/>
                  </a:lnTo>
                  <a:lnTo>
                    <a:pt x="496" y="149"/>
                  </a:lnTo>
                  <a:lnTo>
                    <a:pt x="496" y="137"/>
                  </a:lnTo>
                  <a:lnTo>
                    <a:pt x="502" y="131"/>
                  </a:lnTo>
                  <a:lnTo>
                    <a:pt x="502" y="125"/>
                  </a:lnTo>
                  <a:lnTo>
                    <a:pt x="508" y="119"/>
                  </a:lnTo>
                  <a:lnTo>
                    <a:pt x="514" y="113"/>
                  </a:lnTo>
                  <a:lnTo>
                    <a:pt x="520" y="108"/>
                  </a:lnTo>
                  <a:lnTo>
                    <a:pt x="526" y="102"/>
                  </a:lnTo>
                  <a:lnTo>
                    <a:pt x="532" y="102"/>
                  </a:lnTo>
                  <a:lnTo>
                    <a:pt x="538" y="96"/>
                  </a:lnTo>
                  <a:close/>
                </a:path>
              </a:pathLst>
            </a:custGeom>
            <a:solidFill>
              <a:srgbClr val="008080"/>
            </a:solidFill>
            <a:ln w="9525">
              <a:solidFill>
                <a:srgbClr val="000000"/>
              </a:solidFill>
              <a:round/>
              <a:headEnd/>
              <a:tailEnd/>
            </a:ln>
          </p:spPr>
          <p:txBody>
            <a:bodyPr/>
            <a:lstStyle/>
            <a:p>
              <a:endParaRPr lang="en-US"/>
            </a:p>
          </p:txBody>
        </p:sp>
        <p:sp>
          <p:nvSpPr>
            <p:cNvPr id="26635" name="Freeform 14"/>
            <p:cNvSpPr>
              <a:spLocks/>
            </p:cNvSpPr>
            <p:nvPr/>
          </p:nvSpPr>
          <p:spPr bwMode="auto">
            <a:xfrm>
              <a:off x="1017" y="3374"/>
              <a:ext cx="603" cy="661"/>
            </a:xfrm>
            <a:custGeom>
              <a:avLst/>
              <a:gdLst>
                <a:gd name="T0" fmla="*/ 239 w 603"/>
                <a:gd name="T1" fmla="*/ 107 h 661"/>
                <a:gd name="T2" fmla="*/ 233 w 603"/>
                <a:gd name="T3" fmla="*/ 54 h 661"/>
                <a:gd name="T4" fmla="*/ 262 w 603"/>
                <a:gd name="T5" fmla="*/ 6 h 661"/>
                <a:gd name="T6" fmla="*/ 328 w 603"/>
                <a:gd name="T7" fmla="*/ 0 h 661"/>
                <a:gd name="T8" fmla="*/ 364 w 603"/>
                <a:gd name="T9" fmla="*/ 30 h 661"/>
                <a:gd name="T10" fmla="*/ 370 w 603"/>
                <a:gd name="T11" fmla="*/ 71 h 661"/>
                <a:gd name="T12" fmla="*/ 364 w 603"/>
                <a:gd name="T13" fmla="*/ 119 h 661"/>
                <a:gd name="T14" fmla="*/ 400 w 603"/>
                <a:gd name="T15" fmla="*/ 149 h 661"/>
                <a:gd name="T16" fmla="*/ 448 w 603"/>
                <a:gd name="T17" fmla="*/ 161 h 661"/>
                <a:gd name="T18" fmla="*/ 466 w 603"/>
                <a:gd name="T19" fmla="*/ 185 h 661"/>
                <a:gd name="T20" fmla="*/ 472 w 603"/>
                <a:gd name="T21" fmla="*/ 214 h 661"/>
                <a:gd name="T22" fmla="*/ 490 w 603"/>
                <a:gd name="T23" fmla="*/ 244 h 661"/>
                <a:gd name="T24" fmla="*/ 525 w 603"/>
                <a:gd name="T25" fmla="*/ 250 h 661"/>
                <a:gd name="T26" fmla="*/ 573 w 603"/>
                <a:gd name="T27" fmla="*/ 250 h 661"/>
                <a:gd name="T28" fmla="*/ 597 w 603"/>
                <a:gd name="T29" fmla="*/ 262 h 661"/>
                <a:gd name="T30" fmla="*/ 603 w 603"/>
                <a:gd name="T31" fmla="*/ 316 h 661"/>
                <a:gd name="T32" fmla="*/ 597 w 603"/>
                <a:gd name="T33" fmla="*/ 381 h 661"/>
                <a:gd name="T34" fmla="*/ 573 w 603"/>
                <a:gd name="T35" fmla="*/ 393 h 661"/>
                <a:gd name="T36" fmla="*/ 525 w 603"/>
                <a:gd name="T37" fmla="*/ 393 h 661"/>
                <a:gd name="T38" fmla="*/ 490 w 603"/>
                <a:gd name="T39" fmla="*/ 399 h 661"/>
                <a:gd name="T40" fmla="*/ 472 w 603"/>
                <a:gd name="T41" fmla="*/ 417 h 661"/>
                <a:gd name="T42" fmla="*/ 466 w 603"/>
                <a:gd name="T43" fmla="*/ 459 h 661"/>
                <a:gd name="T44" fmla="*/ 448 w 603"/>
                <a:gd name="T45" fmla="*/ 482 h 661"/>
                <a:gd name="T46" fmla="*/ 406 w 603"/>
                <a:gd name="T47" fmla="*/ 494 h 661"/>
                <a:gd name="T48" fmla="*/ 370 w 603"/>
                <a:gd name="T49" fmla="*/ 512 h 661"/>
                <a:gd name="T50" fmla="*/ 364 w 603"/>
                <a:gd name="T51" fmla="*/ 548 h 661"/>
                <a:gd name="T52" fmla="*/ 370 w 603"/>
                <a:gd name="T53" fmla="*/ 590 h 661"/>
                <a:gd name="T54" fmla="*/ 352 w 603"/>
                <a:gd name="T55" fmla="*/ 637 h 661"/>
                <a:gd name="T56" fmla="*/ 328 w 603"/>
                <a:gd name="T57" fmla="*/ 655 h 661"/>
                <a:gd name="T58" fmla="*/ 280 w 603"/>
                <a:gd name="T59" fmla="*/ 661 h 661"/>
                <a:gd name="T60" fmla="*/ 245 w 603"/>
                <a:gd name="T61" fmla="*/ 643 h 661"/>
                <a:gd name="T62" fmla="*/ 233 w 603"/>
                <a:gd name="T63" fmla="*/ 613 h 661"/>
                <a:gd name="T64" fmla="*/ 233 w 603"/>
                <a:gd name="T65" fmla="*/ 572 h 661"/>
                <a:gd name="T66" fmla="*/ 239 w 603"/>
                <a:gd name="T67" fmla="*/ 536 h 661"/>
                <a:gd name="T68" fmla="*/ 215 w 603"/>
                <a:gd name="T69" fmla="*/ 512 h 661"/>
                <a:gd name="T70" fmla="*/ 179 w 603"/>
                <a:gd name="T71" fmla="*/ 506 h 661"/>
                <a:gd name="T72" fmla="*/ 143 w 603"/>
                <a:gd name="T73" fmla="*/ 488 h 661"/>
                <a:gd name="T74" fmla="*/ 131 w 603"/>
                <a:gd name="T75" fmla="*/ 453 h 661"/>
                <a:gd name="T76" fmla="*/ 119 w 603"/>
                <a:gd name="T77" fmla="*/ 423 h 661"/>
                <a:gd name="T78" fmla="*/ 83 w 603"/>
                <a:gd name="T79" fmla="*/ 411 h 661"/>
                <a:gd name="T80" fmla="*/ 47 w 603"/>
                <a:gd name="T81" fmla="*/ 411 h 661"/>
                <a:gd name="T82" fmla="*/ 12 w 603"/>
                <a:gd name="T83" fmla="*/ 405 h 661"/>
                <a:gd name="T84" fmla="*/ 0 w 603"/>
                <a:gd name="T85" fmla="*/ 357 h 661"/>
                <a:gd name="T86" fmla="*/ 0 w 603"/>
                <a:gd name="T87" fmla="*/ 298 h 661"/>
                <a:gd name="T88" fmla="*/ 12 w 603"/>
                <a:gd name="T89" fmla="*/ 256 h 661"/>
                <a:gd name="T90" fmla="*/ 41 w 603"/>
                <a:gd name="T91" fmla="*/ 250 h 661"/>
                <a:gd name="T92" fmla="*/ 89 w 603"/>
                <a:gd name="T93" fmla="*/ 250 h 661"/>
                <a:gd name="T94" fmla="*/ 125 w 603"/>
                <a:gd name="T95" fmla="*/ 238 h 661"/>
                <a:gd name="T96" fmla="*/ 137 w 603"/>
                <a:gd name="T97" fmla="*/ 203 h 661"/>
                <a:gd name="T98" fmla="*/ 149 w 603"/>
                <a:gd name="T99" fmla="*/ 167 h 661"/>
                <a:gd name="T100" fmla="*/ 191 w 603"/>
                <a:gd name="T101" fmla="*/ 155 h 6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3"/>
                <a:gd name="T154" fmla="*/ 0 h 661"/>
                <a:gd name="T155" fmla="*/ 603 w 603"/>
                <a:gd name="T156" fmla="*/ 661 h 66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3" h="661">
                  <a:moveTo>
                    <a:pt x="227" y="137"/>
                  </a:moveTo>
                  <a:lnTo>
                    <a:pt x="233" y="131"/>
                  </a:lnTo>
                  <a:lnTo>
                    <a:pt x="239" y="125"/>
                  </a:lnTo>
                  <a:lnTo>
                    <a:pt x="239" y="119"/>
                  </a:lnTo>
                  <a:lnTo>
                    <a:pt x="239" y="107"/>
                  </a:lnTo>
                  <a:lnTo>
                    <a:pt x="239" y="95"/>
                  </a:lnTo>
                  <a:lnTo>
                    <a:pt x="239" y="83"/>
                  </a:lnTo>
                  <a:lnTo>
                    <a:pt x="233" y="71"/>
                  </a:lnTo>
                  <a:lnTo>
                    <a:pt x="233" y="60"/>
                  </a:lnTo>
                  <a:lnTo>
                    <a:pt x="233" y="54"/>
                  </a:lnTo>
                  <a:lnTo>
                    <a:pt x="233" y="42"/>
                  </a:lnTo>
                  <a:lnTo>
                    <a:pt x="239" y="30"/>
                  </a:lnTo>
                  <a:lnTo>
                    <a:pt x="245" y="24"/>
                  </a:lnTo>
                  <a:lnTo>
                    <a:pt x="256" y="12"/>
                  </a:lnTo>
                  <a:lnTo>
                    <a:pt x="262" y="6"/>
                  </a:lnTo>
                  <a:lnTo>
                    <a:pt x="274" y="6"/>
                  </a:lnTo>
                  <a:lnTo>
                    <a:pt x="286" y="0"/>
                  </a:lnTo>
                  <a:lnTo>
                    <a:pt x="298" y="0"/>
                  </a:lnTo>
                  <a:lnTo>
                    <a:pt x="316" y="0"/>
                  </a:lnTo>
                  <a:lnTo>
                    <a:pt x="328" y="0"/>
                  </a:lnTo>
                  <a:lnTo>
                    <a:pt x="340" y="6"/>
                  </a:lnTo>
                  <a:lnTo>
                    <a:pt x="346" y="12"/>
                  </a:lnTo>
                  <a:lnTo>
                    <a:pt x="352" y="12"/>
                  </a:lnTo>
                  <a:lnTo>
                    <a:pt x="358" y="18"/>
                  </a:lnTo>
                  <a:lnTo>
                    <a:pt x="364" y="30"/>
                  </a:lnTo>
                  <a:lnTo>
                    <a:pt x="370" y="36"/>
                  </a:lnTo>
                  <a:lnTo>
                    <a:pt x="370" y="42"/>
                  </a:lnTo>
                  <a:lnTo>
                    <a:pt x="370" y="54"/>
                  </a:lnTo>
                  <a:lnTo>
                    <a:pt x="370" y="66"/>
                  </a:lnTo>
                  <a:lnTo>
                    <a:pt x="370" y="71"/>
                  </a:lnTo>
                  <a:lnTo>
                    <a:pt x="370" y="83"/>
                  </a:lnTo>
                  <a:lnTo>
                    <a:pt x="370" y="95"/>
                  </a:lnTo>
                  <a:lnTo>
                    <a:pt x="364" y="107"/>
                  </a:lnTo>
                  <a:lnTo>
                    <a:pt x="364" y="113"/>
                  </a:lnTo>
                  <a:lnTo>
                    <a:pt x="364" y="119"/>
                  </a:lnTo>
                  <a:lnTo>
                    <a:pt x="370" y="125"/>
                  </a:lnTo>
                  <a:lnTo>
                    <a:pt x="370" y="137"/>
                  </a:lnTo>
                  <a:lnTo>
                    <a:pt x="382" y="143"/>
                  </a:lnTo>
                  <a:lnTo>
                    <a:pt x="388" y="149"/>
                  </a:lnTo>
                  <a:lnTo>
                    <a:pt x="400" y="149"/>
                  </a:lnTo>
                  <a:lnTo>
                    <a:pt x="406" y="155"/>
                  </a:lnTo>
                  <a:lnTo>
                    <a:pt x="418" y="155"/>
                  </a:lnTo>
                  <a:lnTo>
                    <a:pt x="430" y="155"/>
                  </a:lnTo>
                  <a:lnTo>
                    <a:pt x="442" y="161"/>
                  </a:lnTo>
                  <a:lnTo>
                    <a:pt x="448" y="161"/>
                  </a:lnTo>
                  <a:lnTo>
                    <a:pt x="454" y="167"/>
                  </a:lnTo>
                  <a:lnTo>
                    <a:pt x="460" y="167"/>
                  </a:lnTo>
                  <a:lnTo>
                    <a:pt x="466" y="173"/>
                  </a:lnTo>
                  <a:lnTo>
                    <a:pt x="466" y="179"/>
                  </a:lnTo>
                  <a:lnTo>
                    <a:pt x="466" y="185"/>
                  </a:lnTo>
                  <a:lnTo>
                    <a:pt x="472" y="191"/>
                  </a:lnTo>
                  <a:lnTo>
                    <a:pt x="472" y="197"/>
                  </a:lnTo>
                  <a:lnTo>
                    <a:pt x="472" y="203"/>
                  </a:lnTo>
                  <a:lnTo>
                    <a:pt x="472" y="208"/>
                  </a:lnTo>
                  <a:lnTo>
                    <a:pt x="472" y="214"/>
                  </a:lnTo>
                  <a:lnTo>
                    <a:pt x="472" y="226"/>
                  </a:lnTo>
                  <a:lnTo>
                    <a:pt x="472" y="232"/>
                  </a:lnTo>
                  <a:lnTo>
                    <a:pt x="478" y="238"/>
                  </a:lnTo>
                  <a:lnTo>
                    <a:pt x="484" y="238"/>
                  </a:lnTo>
                  <a:lnTo>
                    <a:pt x="490" y="244"/>
                  </a:lnTo>
                  <a:lnTo>
                    <a:pt x="495" y="250"/>
                  </a:lnTo>
                  <a:lnTo>
                    <a:pt x="501" y="250"/>
                  </a:lnTo>
                  <a:lnTo>
                    <a:pt x="513" y="250"/>
                  </a:lnTo>
                  <a:lnTo>
                    <a:pt x="519" y="250"/>
                  </a:lnTo>
                  <a:lnTo>
                    <a:pt x="525" y="250"/>
                  </a:lnTo>
                  <a:lnTo>
                    <a:pt x="537" y="250"/>
                  </a:lnTo>
                  <a:lnTo>
                    <a:pt x="549" y="250"/>
                  </a:lnTo>
                  <a:lnTo>
                    <a:pt x="555" y="250"/>
                  </a:lnTo>
                  <a:lnTo>
                    <a:pt x="561" y="250"/>
                  </a:lnTo>
                  <a:lnTo>
                    <a:pt x="573" y="250"/>
                  </a:lnTo>
                  <a:lnTo>
                    <a:pt x="579" y="250"/>
                  </a:lnTo>
                  <a:lnTo>
                    <a:pt x="585" y="256"/>
                  </a:lnTo>
                  <a:lnTo>
                    <a:pt x="591" y="256"/>
                  </a:lnTo>
                  <a:lnTo>
                    <a:pt x="597" y="262"/>
                  </a:lnTo>
                  <a:lnTo>
                    <a:pt x="597" y="268"/>
                  </a:lnTo>
                  <a:lnTo>
                    <a:pt x="603" y="274"/>
                  </a:lnTo>
                  <a:lnTo>
                    <a:pt x="603" y="286"/>
                  </a:lnTo>
                  <a:lnTo>
                    <a:pt x="603" y="298"/>
                  </a:lnTo>
                  <a:lnTo>
                    <a:pt x="603" y="316"/>
                  </a:lnTo>
                  <a:lnTo>
                    <a:pt x="603" y="328"/>
                  </a:lnTo>
                  <a:lnTo>
                    <a:pt x="603" y="351"/>
                  </a:lnTo>
                  <a:lnTo>
                    <a:pt x="597" y="363"/>
                  </a:lnTo>
                  <a:lnTo>
                    <a:pt x="597" y="375"/>
                  </a:lnTo>
                  <a:lnTo>
                    <a:pt x="597" y="381"/>
                  </a:lnTo>
                  <a:lnTo>
                    <a:pt x="591" y="387"/>
                  </a:lnTo>
                  <a:lnTo>
                    <a:pt x="585" y="393"/>
                  </a:lnTo>
                  <a:lnTo>
                    <a:pt x="579" y="393"/>
                  </a:lnTo>
                  <a:lnTo>
                    <a:pt x="573" y="393"/>
                  </a:lnTo>
                  <a:lnTo>
                    <a:pt x="561" y="399"/>
                  </a:lnTo>
                  <a:lnTo>
                    <a:pt x="549" y="393"/>
                  </a:lnTo>
                  <a:lnTo>
                    <a:pt x="537" y="393"/>
                  </a:lnTo>
                  <a:lnTo>
                    <a:pt x="531" y="393"/>
                  </a:lnTo>
                  <a:lnTo>
                    <a:pt x="525" y="393"/>
                  </a:lnTo>
                  <a:lnTo>
                    <a:pt x="519" y="393"/>
                  </a:lnTo>
                  <a:lnTo>
                    <a:pt x="507" y="393"/>
                  </a:lnTo>
                  <a:lnTo>
                    <a:pt x="501" y="393"/>
                  </a:lnTo>
                  <a:lnTo>
                    <a:pt x="495" y="399"/>
                  </a:lnTo>
                  <a:lnTo>
                    <a:pt x="490" y="399"/>
                  </a:lnTo>
                  <a:lnTo>
                    <a:pt x="484" y="399"/>
                  </a:lnTo>
                  <a:lnTo>
                    <a:pt x="478" y="405"/>
                  </a:lnTo>
                  <a:lnTo>
                    <a:pt x="478" y="411"/>
                  </a:lnTo>
                  <a:lnTo>
                    <a:pt x="472" y="411"/>
                  </a:lnTo>
                  <a:lnTo>
                    <a:pt x="472" y="417"/>
                  </a:lnTo>
                  <a:lnTo>
                    <a:pt x="472" y="423"/>
                  </a:lnTo>
                  <a:lnTo>
                    <a:pt x="466" y="429"/>
                  </a:lnTo>
                  <a:lnTo>
                    <a:pt x="472" y="435"/>
                  </a:lnTo>
                  <a:lnTo>
                    <a:pt x="472" y="447"/>
                  </a:lnTo>
                  <a:lnTo>
                    <a:pt x="466" y="459"/>
                  </a:lnTo>
                  <a:lnTo>
                    <a:pt x="466" y="465"/>
                  </a:lnTo>
                  <a:lnTo>
                    <a:pt x="460" y="471"/>
                  </a:lnTo>
                  <a:lnTo>
                    <a:pt x="460" y="476"/>
                  </a:lnTo>
                  <a:lnTo>
                    <a:pt x="454" y="476"/>
                  </a:lnTo>
                  <a:lnTo>
                    <a:pt x="448" y="482"/>
                  </a:lnTo>
                  <a:lnTo>
                    <a:pt x="442" y="482"/>
                  </a:lnTo>
                  <a:lnTo>
                    <a:pt x="430" y="488"/>
                  </a:lnTo>
                  <a:lnTo>
                    <a:pt x="424" y="488"/>
                  </a:lnTo>
                  <a:lnTo>
                    <a:pt x="412" y="488"/>
                  </a:lnTo>
                  <a:lnTo>
                    <a:pt x="406" y="494"/>
                  </a:lnTo>
                  <a:lnTo>
                    <a:pt x="400" y="494"/>
                  </a:lnTo>
                  <a:lnTo>
                    <a:pt x="394" y="494"/>
                  </a:lnTo>
                  <a:lnTo>
                    <a:pt x="382" y="500"/>
                  </a:lnTo>
                  <a:lnTo>
                    <a:pt x="376" y="506"/>
                  </a:lnTo>
                  <a:lnTo>
                    <a:pt x="370" y="512"/>
                  </a:lnTo>
                  <a:lnTo>
                    <a:pt x="364" y="518"/>
                  </a:lnTo>
                  <a:lnTo>
                    <a:pt x="364" y="524"/>
                  </a:lnTo>
                  <a:lnTo>
                    <a:pt x="364" y="530"/>
                  </a:lnTo>
                  <a:lnTo>
                    <a:pt x="364" y="542"/>
                  </a:lnTo>
                  <a:lnTo>
                    <a:pt x="364" y="548"/>
                  </a:lnTo>
                  <a:lnTo>
                    <a:pt x="364" y="554"/>
                  </a:lnTo>
                  <a:lnTo>
                    <a:pt x="370" y="566"/>
                  </a:lnTo>
                  <a:lnTo>
                    <a:pt x="370" y="572"/>
                  </a:lnTo>
                  <a:lnTo>
                    <a:pt x="370" y="584"/>
                  </a:lnTo>
                  <a:lnTo>
                    <a:pt x="370" y="590"/>
                  </a:lnTo>
                  <a:lnTo>
                    <a:pt x="370" y="602"/>
                  </a:lnTo>
                  <a:lnTo>
                    <a:pt x="364" y="608"/>
                  </a:lnTo>
                  <a:lnTo>
                    <a:pt x="364" y="619"/>
                  </a:lnTo>
                  <a:lnTo>
                    <a:pt x="358" y="625"/>
                  </a:lnTo>
                  <a:lnTo>
                    <a:pt x="352" y="637"/>
                  </a:lnTo>
                  <a:lnTo>
                    <a:pt x="352" y="643"/>
                  </a:lnTo>
                  <a:lnTo>
                    <a:pt x="346" y="643"/>
                  </a:lnTo>
                  <a:lnTo>
                    <a:pt x="340" y="649"/>
                  </a:lnTo>
                  <a:lnTo>
                    <a:pt x="334" y="655"/>
                  </a:lnTo>
                  <a:lnTo>
                    <a:pt x="328" y="655"/>
                  </a:lnTo>
                  <a:lnTo>
                    <a:pt x="322" y="661"/>
                  </a:lnTo>
                  <a:lnTo>
                    <a:pt x="310" y="661"/>
                  </a:lnTo>
                  <a:lnTo>
                    <a:pt x="298" y="661"/>
                  </a:lnTo>
                  <a:lnTo>
                    <a:pt x="286" y="661"/>
                  </a:lnTo>
                  <a:lnTo>
                    <a:pt x="280" y="661"/>
                  </a:lnTo>
                  <a:lnTo>
                    <a:pt x="274" y="661"/>
                  </a:lnTo>
                  <a:lnTo>
                    <a:pt x="262" y="655"/>
                  </a:lnTo>
                  <a:lnTo>
                    <a:pt x="256" y="649"/>
                  </a:lnTo>
                  <a:lnTo>
                    <a:pt x="251" y="649"/>
                  </a:lnTo>
                  <a:lnTo>
                    <a:pt x="245" y="643"/>
                  </a:lnTo>
                  <a:lnTo>
                    <a:pt x="245" y="637"/>
                  </a:lnTo>
                  <a:lnTo>
                    <a:pt x="239" y="631"/>
                  </a:lnTo>
                  <a:lnTo>
                    <a:pt x="233" y="625"/>
                  </a:lnTo>
                  <a:lnTo>
                    <a:pt x="233" y="619"/>
                  </a:lnTo>
                  <a:lnTo>
                    <a:pt x="233" y="613"/>
                  </a:lnTo>
                  <a:lnTo>
                    <a:pt x="233" y="608"/>
                  </a:lnTo>
                  <a:lnTo>
                    <a:pt x="233" y="596"/>
                  </a:lnTo>
                  <a:lnTo>
                    <a:pt x="233" y="590"/>
                  </a:lnTo>
                  <a:lnTo>
                    <a:pt x="233" y="584"/>
                  </a:lnTo>
                  <a:lnTo>
                    <a:pt x="233" y="572"/>
                  </a:lnTo>
                  <a:lnTo>
                    <a:pt x="239" y="566"/>
                  </a:lnTo>
                  <a:lnTo>
                    <a:pt x="239" y="554"/>
                  </a:lnTo>
                  <a:lnTo>
                    <a:pt x="239" y="548"/>
                  </a:lnTo>
                  <a:lnTo>
                    <a:pt x="239" y="542"/>
                  </a:lnTo>
                  <a:lnTo>
                    <a:pt x="239" y="536"/>
                  </a:lnTo>
                  <a:lnTo>
                    <a:pt x="233" y="530"/>
                  </a:lnTo>
                  <a:lnTo>
                    <a:pt x="227" y="524"/>
                  </a:lnTo>
                  <a:lnTo>
                    <a:pt x="221" y="518"/>
                  </a:lnTo>
                  <a:lnTo>
                    <a:pt x="215" y="512"/>
                  </a:lnTo>
                  <a:lnTo>
                    <a:pt x="209" y="512"/>
                  </a:lnTo>
                  <a:lnTo>
                    <a:pt x="203" y="512"/>
                  </a:lnTo>
                  <a:lnTo>
                    <a:pt x="191" y="506"/>
                  </a:lnTo>
                  <a:lnTo>
                    <a:pt x="185" y="506"/>
                  </a:lnTo>
                  <a:lnTo>
                    <a:pt x="179" y="506"/>
                  </a:lnTo>
                  <a:lnTo>
                    <a:pt x="167" y="500"/>
                  </a:lnTo>
                  <a:lnTo>
                    <a:pt x="161" y="500"/>
                  </a:lnTo>
                  <a:lnTo>
                    <a:pt x="155" y="500"/>
                  </a:lnTo>
                  <a:lnTo>
                    <a:pt x="149" y="494"/>
                  </a:lnTo>
                  <a:lnTo>
                    <a:pt x="143" y="488"/>
                  </a:lnTo>
                  <a:lnTo>
                    <a:pt x="137" y="482"/>
                  </a:lnTo>
                  <a:lnTo>
                    <a:pt x="137" y="476"/>
                  </a:lnTo>
                  <a:lnTo>
                    <a:pt x="131" y="471"/>
                  </a:lnTo>
                  <a:lnTo>
                    <a:pt x="131" y="459"/>
                  </a:lnTo>
                  <a:lnTo>
                    <a:pt x="131" y="453"/>
                  </a:lnTo>
                  <a:lnTo>
                    <a:pt x="131" y="447"/>
                  </a:lnTo>
                  <a:lnTo>
                    <a:pt x="131" y="441"/>
                  </a:lnTo>
                  <a:lnTo>
                    <a:pt x="131" y="435"/>
                  </a:lnTo>
                  <a:lnTo>
                    <a:pt x="125" y="423"/>
                  </a:lnTo>
                  <a:lnTo>
                    <a:pt x="119" y="423"/>
                  </a:lnTo>
                  <a:lnTo>
                    <a:pt x="113" y="417"/>
                  </a:lnTo>
                  <a:lnTo>
                    <a:pt x="107" y="417"/>
                  </a:lnTo>
                  <a:lnTo>
                    <a:pt x="101" y="411"/>
                  </a:lnTo>
                  <a:lnTo>
                    <a:pt x="95" y="411"/>
                  </a:lnTo>
                  <a:lnTo>
                    <a:pt x="83" y="411"/>
                  </a:lnTo>
                  <a:lnTo>
                    <a:pt x="77" y="411"/>
                  </a:lnTo>
                  <a:lnTo>
                    <a:pt x="71" y="411"/>
                  </a:lnTo>
                  <a:lnTo>
                    <a:pt x="65" y="411"/>
                  </a:lnTo>
                  <a:lnTo>
                    <a:pt x="53" y="411"/>
                  </a:lnTo>
                  <a:lnTo>
                    <a:pt x="47" y="411"/>
                  </a:lnTo>
                  <a:lnTo>
                    <a:pt x="35" y="411"/>
                  </a:lnTo>
                  <a:lnTo>
                    <a:pt x="29" y="411"/>
                  </a:lnTo>
                  <a:lnTo>
                    <a:pt x="23" y="411"/>
                  </a:lnTo>
                  <a:lnTo>
                    <a:pt x="17" y="405"/>
                  </a:lnTo>
                  <a:lnTo>
                    <a:pt x="12" y="405"/>
                  </a:lnTo>
                  <a:lnTo>
                    <a:pt x="6" y="399"/>
                  </a:lnTo>
                  <a:lnTo>
                    <a:pt x="6" y="393"/>
                  </a:lnTo>
                  <a:lnTo>
                    <a:pt x="0" y="381"/>
                  </a:lnTo>
                  <a:lnTo>
                    <a:pt x="0" y="369"/>
                  </a:lnTo>
                  <a:lnTo>
                    <a:pt x="0" y="357"/>
                  </a:lnTo>
                  <a:lnTo>
                    <a:pt x="0" y="345"/>
                  </a:lnTo>
                  <a:lnTo>
                    <a:pt x="0" y="334"/>
                  </a:lnTo>
                  <a:lnTo>
                    <a:pt x="0" y="322"/>
                  </a:lnTo>
                  <a:lnTo>
                    <a:pt x="0" y="310"/>
                  </a:lnTo>
                  <a:lnTo>
                    <a:pt x="0" y="298"/>
                  </a:lnTo>
                  <a:lnTo>
                    <a:pt x="0" y="286"/>
                  </a:lnTo>
                  <a:lnTo>
                    <a:pt x="6" y="274"/>
                  </a:lnTo>
                  <a:lnTo>
                    <a:pt x="6" y="268"/>
                  </a:lnTo>
                  <a:lnTo>
                    <a:pt x="12" y="262"/>
                  </a:lnTo>
                  <a:lnTo>
                    <a:pt x="12" y="256"/>
                  </a:lnTo>
                  <a:lnTo>
                    <a:pt x="17" y="256"/>
                  </a:lnTo>
                  <a:lnTo>
                    <a:pt x="23" y="250"/>
                  </a:lnTo>
                  <a:lnTo>
                    <a:pt x="29" y="250"/>
                  </a:lnTo>
                  <a:lnTo>
                    <a:pt x="35" y="250"/>
                  </a:lnTo>
                  <a:lnTo>
                    <a:pt x="41" y="250"/>
                  </a:lnTo>
                  <a:lnTo>
                    <a:pt x="47" y="250"/>
                  </a:lnTo>
                  <a:lnTo>
                    <a:pt x="59" y="250"/>
                  </a:lnTo>
                  <a:lnTo>
                    <a:pt x="71" y="250"/>
                  </a:lnTo>
                  <a:lnTo>
                    <a:pt x="77" y="250"/>
                  </a:lnTo>
                  <a:lnTo>
                    <a:pt x="89" y="250"/>
                  </a:lnTo>
                  <a:lnTo>
                    <a:pt x="101" y="250"/>
                  </a:lnTo>
                  <a:lnTo>
                    <a:pt x="107" y="250"/>
                  </a:lnTo>
                  <a:lnTo>
                    <a:pt x="113" y="244"/>
                  </a:lnTo>
                  <a:lnTo>
                    <a:pt x="119" y="244"/>
                  </a:lnTo>
                  <a:lnTo>
                    <a:pt x="125" y="238"/>
                  </a:lnTo>
                  <a:lnTo>
                    <a:pt x="131" y="232"/>
                  </a:lnTo>
                  <a:lnTo>
                    <a:pt x="137" y="226"/>
                  </a:lnTo>
                  <a:lnTo>
                    <a:pt x="137" y="214"/>
                  </a:lnTo>
                  <a:lnTo>
                    <a:pt x="137" y="203"/>
                  </a:lnTo>
                  <a:lnTo>
                    <a:pt x="137" y="191"/>
                  </a:lnTo>
                  <a:lnTo>
                    <a:pt x="137" y="185"/>
                  </a:lnTo>
                  <a:lnTo>
                    <a:pt x="137" y="179"/>
                  </a:lnTo>
                  <a:lnTo>
                    <a:pt x="143" y="173"/>
                  </a:lnTo>
                  <a:lnTo>
                    <a:pt x="149" y="167"/>
                  </a:lnTo>
                  <a:lnTo>
                    <a:pt x="155" y="161"/>
                  </a:lnTo>
                  <a:lnTo>
                    <a:pt x="167" y="161"/>
                  </a:lnTo>
                  <a:lnTo>
                    <a:pt x="173" y="161"/>
                  </a:lnTo>
                  <a:lnTo>
                    <a:pt x="179" y="155"/>
                  </a:lnTo>
                  <a:lnTo>
                    <a:pt x="191" y="155"/>
                  </a:lnTo>
                  <a:lnTo>
                    <a:pt x="203" y="155"/>
                  </a:lnTo>
                  <a:lnTo>
                    <a:pt x="209" y="149"/>
                  </a:lnTo>
                  <a:lnTo>
                    <a:pt x="221" y="143"/>
                  </a:lnTo>
                  <a:lnTo>
                    <a:pt x="227" y="137"/>
                  </a:lnTo>
                  <a:close/>
                </a:path>
              </a:pathLst>
            </a:custGeom>
            <a:solidFill>
              <a:srgbClr val="FFFF00"/>
            </a:solidFill>
            <a:ln w="9525">
              <a:solidFill>
                <a:srgbClr val="000000"/>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Effect transition="in" filter="diamond(in)">
                                      <p:cBhvr>
                                        <p:cTn id="13" dur="2000"/>
                                        <p:tgtEl>
                                          <p:spTgt spid="44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AU" b="1" smtClean="0"/>
              <a:t>AIMS OF RESEARCH</a:t>
            </a:r>
            <a:endParaRPr lang="en-AU" smtClean="0"/>
          </a:p>
        </p:txBody>
      </p:sp>
      <p:sp>
        <p:nvSpPr>
          <p:cNvPr id="30723" name="Content Placeholder 3"/>
          <p:cNvSpPr>
            <a:spLocks noGrp="1"/>
          </p:cNvSpPr>
          <p:nvPr>
            <p:ph sz="half" idx="2"/>
          </p:nvPr>
        </p:nvSpPr>
        <p:spPr>
          <a:xfrm>
            <a:off x="785813" y="1600200"/>
            <a:ext cx="7900987" cy="4329113"/>
          </a:xfrm>
        </p:spPr>
        <p:txBody>
          <a:bodyPr/>
          <a:lstStyle/>
          <a:p>
            <a:pPr>
              <a:buFont typeface="Wingdings" pitchFamily="2" charset="2"/>
              <a:buNone/>
            </a:pPr>
            <a:r>
              <a:rPr lang="en-AU" smtClean="0"/>
              <a:t>The general </a:t>
            </a:r>
            <a:r>
              <a:rPr lang="en-AU" smtClean="0">
                <a:hlinkClick r:id="rId2"/>
              </a:rPr>
              <a:t>aims of research</a:t>
            </a:r>
            <a:r>
              <a:rPr lang="en-AU" smtClean="0"/>
              <a:t> are:</a:t>
            </a:r>
          </a:p>
          <a:p>
            <a:r>
              <a:rPr lang="en-AU" smtClean="0">
                <a:hlinkClick r:id="rId3"/>
              </a:rPr>
              <a:t>Observe</a:t>
            </a:r>
            <a:r>
              <a:rPr lang="en-AU" smtClean="0"/>
              <a:t> and Describe</a:t>
            </a:r>
          </a:p>
          <a:p>
            <a:r>
              <a:rPr lang="en-AU" smtClean="0">
                <a:hlinkClick r:id="rId4"/>
              </a:rPr>
              <a:t>Predict</a:t>
            </a:r>
            <a:endParaRPr lang="en-AU" smtClean="0"/>
          </a:p>
          <a:p>
            <a:r>
              <a:rPr lang="en-AU" smtClean="0"/>
              <a:t>Determination of the </a:t>
            </a:r>
            <a:r>
              <a:rPr lang="en-AU" smtClean="0">
                <a:hlinkClick r:id="rId5"/>
              </a:rPr>
              <a:t>Causes</a:t>
            </a:r>
            <a:endParaRPr lang="en-AU" smtClean="0"/>
          </a:p>
          <a:p>
            <a:r>
              <a:rPr lang="en-AU" smtClean="0"/>
              <a:t>Explain</a:t>
            </a:r>
          </a:p>
          <a:p>
            <a:pPr>
              <a:buFont typeface="Wingdings" pitchFamily="2" charset="2"/>
              <a:buNone/>
            </a:pPr>
            <a:r>
              <a:rPr lang="en-AU" smtClean="0"/>
              <a:t/>
            </a:r>
            <a:br>
              <a:rPr lang="en-AU" smtClean="0"/>
            </a:br>
            <a:r>
              <a:rPr lang="en-AU" sz="2000" smtClean="0"/>
              <a:t>Read more: </a:t>
            </a:r>
            <a:r>
              <a:rPr lang="en-AU" sz="2000" smtClean="0">
                <a:hlinkClick r:id="rId6"/>
              </a:rPr>
              <a:t>http://www.experiment-resources.com/research-process.html#ixzz1XywCslzd</a:t>
            </a:r>
            <a:r>
              <a:rPr lang="en-AU" smtClean="0"/>
              <a:t/>
            </a:r>
            <a:br>
              <a:rPr lang="en-AU" smtClean="0"/>
            </a:br>
            <a:endParaRPr lang="en-AU" smtClean="0"/>
          </a:p>
          <a:p>
            <a:endParaRPr lang="en-AU"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4000" smtClean="0"/>
              <a:t>The Building Blocks of Science in Research</a:t>
            </a:r>
          </a:p>
        </p:txBody>
      </p:sp>
      <p:sp>
        <p:nvSpPr>
          <p:cNvPr id="27651"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sz="2400" smtClean="0"/>
              <a:t>	</a:t>
            </a:r>
            <a:r>
              <a:rPr lang="en-US" sz="4800" b="1" u="sng" smtClean="0"/>
              <a:t>Deduction and Inductions</a:t>
            </a:r>
          </a:p>
          <a:p>
            <a:pPr eaLnBrk="1" hangingPunct="1">
              <a:lnSpc>
                <a:spcPct val="90000"/>
              </a:lnSpc>
              <a:buFont typeface="Wingdings" pitchFamily="2" charset="2"/>
              <a:buNone/>
            </a:pPr>
            <a:r>
              <a:rPr lang="en-US" sz="2400" smtClean="0"/>
              <a:t>	</a:t>
            </a:r>
            <a:r>
              <a:rPr lang="en-US" sz="4400" smtClean="0"/>
              <a:t>Answers to issues can be found either by the process of induction or the process of induction, or by a combination of the two.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5400" smtClean="0"/>
              <a:t>Deduction</a:t>
            </a:r>
          </a:p>
        </p:txBody>
      </p:sp>
      <p:sp>
        <p:nvSpPr>
          <p:cNvPr id="46083" name="Rectangle 3"/>
          <p:cNvSpPr>
            <a:spLocks noGrp="1" noChangeArrowheads="1"/>
          </p:cNvSpPr>
          <p:nvPr>
            <p:ph type="body" sz="half" idx="1"/>
          </p:nvPr>
        </p:nvSpPr>
        <p:spPr>
          <a:xfrm>
            <a:off x="457200" y="1600200"/>
            <a:ext cx="8077200" cy="2209800"/>
          </a:xfrm>
        </p:spPr>
        <p:txBody>
          <a:bodyPr/>
          <a:lstStyle/>
          <a:p>
            <a:pPr eaLnBrk="1" hangingPunct="1"/>
            <a:r>
              <a:rPr lang="en-US" smtClean="0"/>
              <a:t>Deduction is the process by which we arrive at a reasoned conclusion by logical generalization of a known fact. </a:t>
            </a:r>
          </a:p>
        </p:txBody>
      </p:sp>
      <p:pic>
        <p:nvPicPr>
          <p:cNvPr id="46084" name="Picture 4" descr="Pictur121"/>
          <p:cNvPicPr>
            <a:picLocks noGrp="1" noChangeAspect="1" noChangeArrowheads="1"/>
          </p:cNvPicPr>
          <p:nvPr>
            <p:ph sz="half" idx="2"/>
          </p:nvPr>
        </p:nvPicPr>
        <p:blipFill>
          <a:blip r:embed="rId2">
            <a:grayscl/>
            <a:extLst>
              <a:ext uri="{28A0092B-C50C-407E-A947-70E740481C1C}">
                <a14:useLocalDpi xmlns:a14="http://schemas.microsoft.com/office/drawing/2010/main" val="0"/>
              </a:ext>
            </a:extLst>
          </a:blip>
          <a:srcRect/>
          <a:stretch>
            <a:fillRect/>
          </a:stretch>
        </p:blipFill>
        <p:spPr>
          <a:xfrm>
            <a:off x="762000" y="3048000"/>
            <a:ext cx="7620000" cy="3581400"/>
          </a:xfrm>
          <a:solidFill>
            <a:srgbClr val="FF0000">
              <a:alpha val="90979"/>
            </a:srgbClr>
          </a:solidFill>
          <a:ln w="76200" cmpd="tri">
            <a:solidFill>
              <a:srgbClr val="008000"/>
            </a:solidFill>
            <a:miter lim="800000"/>
            <a:headEnd/>
            <a:tailEnd/>
          </a:ln>
        </p:spPr>
      </p:pic>
      <p:sp>
        <p:nvSpPr>
          <p:cNvPr id="46087" name="Text Box 7"/>
          <p:cNvSpPr txBox="1">
            <a:spLocks noChangeArrowheads="1"/>
          </p:cNvSpPr>
          <p:nvPr/>
        </p:nvSpPr>
        <p:spPr bwMode="auto">
          <a:xfrm>
            <a:off x="838200" y="4953000"/>
            <a:ext cx="7519988" cy="1679575"/>
          </a:xfrm>
          <a:prstGeom prst="rect">
            <a:avLst/>
          </a:prstGeom>
          <a:solidFill>
            <a:schemeClr val="bg1"/>
          </a:solidFill>
          <a:ln w="9525">
            <a:noFill/>
            <a:miter lim="800000"/>
            <a:headEnd/>
            <a:tailEnd/>
          </a:ln>
          <a:effectLst/>
        </p:spPr>
        <p:txBody>
          <a:bodyPr>
            <a:spAutoFit/>
          </a:bodyPr>
          <a:lstStyle/>
          <a:p>
            <a:pPr>
              <a:defRPr/>
            </a:pPr>
            <a:r>
              <a:rPr lang="en-US" sz="2600" dirty="0">
                <a:effectLst>
                  <a:outerShdw blurRad="38100" dist="38100" dir="2700000" algn="tl">
                    <a:srgbClr val="8C0000"/>
                  </a:outerShdw>
                </a:effectLst>
              </a:rPr>
              <a:t>Example: we know that all high performers are highly proficient in their jobs. </a:t>
            </a:r>
          </a:p>
          <a:p>
            <a:pPr>
              <a:defRPr/>
            </a:pPr>
            <a:r>
              <a:rPr lang="en-US" sz="2600" dirty="0">
                <a:effectLst>
                  <a:outerShdw blurRad="38100" dist="38100" dir="2700000" algn="tl">
                    <a:srgbClr val="8C0000"/>
                  </a:outerShdw>
                </a:effectLst>
              </a:rPr>
              <a:t>If John is a high performer, we then conclude that he is highly proficient in his job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087"/>
                                        </p:tgtEl>
                                        <p:attrNameLst>
                                          <p:attrName>style.visibility</p:attrName>
                                        </p:attrNameLst>
                                      </p:cBhvr>
                                      <p:to>
                                        <p:strVal val="visible"/>
                                      </p:to>
                                    </p:set>
                                    <p:anim calcmode="lin" valueType="num">
                                      <p:cBhvr additive="base">
                                        <p:cTn id="13" dur="500" fill="hold"/>
                                        <p:tgtEl>
                                          <p:spTgt spid="46087"/>
                                        </p:tgtEl>
                                        <p:attrNameLst>
                                          <p:attrName>ppt_x</p:attrName>
                                        </p:attrNameLst>
                                      </p:cBhvr>
                                      <p:tavLst>
                                        <p:tav tm="0">
                                          <p:val>
                                            <p:strVal val="#ppt_x"/>
                                          </p:val>
                                        </p:tav>
                                        <p:tav tm="100000">
                                          <p:val>
                                            <p:strVal val="#ppt_x"/>
                                          </p:val>
                                        </p:tav>
                                      </p:tavLst>
                                    </p:anim>
                                    <p:anim calcmode="lin" valueType="num">
                                      <p:cBhvr additive="base">
                                        <p:cTn id="14" dur="500" fill="hold"/>
                                        <p:tgtEl>
                                          <p:spTgt spid="4608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46084"/>
                                        </p:tgtEl>
                                        <p:attrNameLst>
                                          <p:attrName>style.visibility</p:attrName>
                                        </p:attrNameLst>
                                      </p:cBhvr>
                                      <p:to>
                                        <p:strVal val="visible"/>
                                      </p:to>
                                    </p:set>
                                    <p:animEffect transition="in" filter="diamond(in)">
                                      <p:cBhvr>
                                        <p:cTn id="19" dur="20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5400" b="1" smtClean="0"/>
              <a:t>Induction</a:t>
            </a:r>
          </a:p>
        </p:txBody>
      </p:sp>
      <p:sp>
        <p:nvSpPr>
          <p:cNvPr id="100355" name="Rectangle 3"/>
          <p:cNvSpPr>
            <a:spLocks noGrp="1" noChangeArrowheads="1"/>
          </p:cNvSpPr>
          <p:nvPr>
            <p:ph type="body" sz="half" idx="1"/>
          </p:nvPr>
        </p:nvSpPr>
        <p:spPr>
          <a:xfrm>
            <a:off x="457200" y="1600200"/>
            <a:ext cx="8077200" cy="1295400"/>
          </a:xfrm>
        </p:spPr>
        <p:txBody>
          <a:bodyPr/>
          <a:lstStyle/>
          <a:p>
            <a:pPr eaLnBrk="1" hangingPunct="1"/>
            <a:r>
              <a:rPr lang="en-US" smtClean="0"/>
              <a:t>Induction is a process where we observe certain phenomena and on this basis arrive at conclusions.</a:t>
            </a:r>
          </a:p>
        </p:txBody>
      </p:sp>
      <p:pic>
        <p:nvPicPr>
          <p:cNvPr id="100356" name="Picture 4" descr="Pictur121"/>
          <p:cNvPicPr>
            <a:picLocks noGrp="1" noChangeAspect="1" noChangeArrowheads="1"/>
          </p:cNvPicPr>
          <p:nvPr>
            <p:ph sz="half" idx="2"/>
          </p:nvPr>
        </p:nvPicPr>
        <p:blipFill>
          <a:blip r:embed="rId2">
            <a:grayscl/>
            <a:extLst>
              <a:ext uri="{28A0092B-C50C-407E-A947-70E740481C1C}">
                <a14:useLocalDpi xmlns:a14="http://schemas.microsoft.com/office/drawing/2010/main" val="0"/>
              </a:ext>
            </a:extLst>
          </a:blip>
          <a:srcRect/>
          <a:stretch>
            <a:fillRect/>
          </a:stretch>
        </p:blipFill>
        <p:spPr>
          <a:xfrm>
            <a:off x="762000" y="3048000"/>
            <a:ext cx="7620000" cy="3581400"/>
          </a:xfrm>
          <a:solidFill>
            <a:schemeClr val="bg1">
              <a:alpha val="90979"/>
            </a:schemeClr>
          </a:solidFill>
          <a:ln w="76200" cmpd="tri">
            <a:solidFill>
              <a:srgbClr val="008000"/>
            </a:solidFill>
            <a:miter lim="800000"/>
            <a:headEnd/>
            <a:tailEnd/>
          </a:ln>
        </p:spPr>
      </p:pic>
      <p:sp>
        <p:nvSpPr>
          <p:cNvPr id="100357" name="Text Box 5"/>
          <p:cNvSpPr txBox="1">
            <a:spLocks noChangeArrowheads="1"/>
          </p:cNvSpPr>
          <p:nvPr/>
        </p:nvSpPr>
        <p:spPr bwMode="auto">
          <a:xfrm>
            <a:off x="838200" y="3124200"/>
            <a:ext cx="7519988" cy="1662113"/>
          </a:xfrm>
          <a:prstGeom prst="rect">
            <a:avLst/>
          </a:prstGeom>
          <a:solidFill>
            <a:schemeClr val="bg1"/>
          </a:solidFill>
          <a:ln w="9525">
            <a:noFill/>
            <a:miter lim="800000"/>
            <a:headEnd/>
            <a:tailEnd/>
          </a:ln>
          <a:effectLst/>
        </p:spPr>
        <p:txBody>
          <a:bodyPr>
            <a:spAutoFit/>
          </a:bodyPr>
          <a:lstStyle/>
          <a:p>
            <a:pPr>
              <a:defRPr/>
            </a:pPr>
            <a:r>
              <a:rPr lang="en-US" sz="3400" dirty="0">
                <a:solidFill>
                  <a:srgbClr val="00B050"/>
                </a:solidFill>
                <a:effectLst>
                  <a:outerShdw blurRad="38100" dist="38100" dir="2700000" algn="tl">
                    <a:srgbClr val="8C0000"/>
                  </a:outerShdw>
                </a:effectLst>
              </a:rPr>
              <a:t>In other words, in induction we logically establish a general proposition based on observed facts.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additive="base">
                                        <p:cTn id="7" dur="500" fill="hold"/>
                                        <p:tgtEl>
                                          <p:spTgt spid="1003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357"/>
                                        </p:tgtEl>
                                        <p:attrNameLst>
                                          <p:attrName>style.visibility</p:attrName>
                                        </p:attrNameLst>
                                      </p:cBhvr>
                                      <p:to>
                                        <p:strVal val="visible"/>
                                      </p:to>
                                    </p:set>
                                    <p:anim calcmode="lin" valueType="num">
                                      <p:cBhvr additive="base">
                                        <p:cTn id="13" dur="500" fill="hold"/>
                                        <p:tgtEl>
                                          <p:spTgt spid="100357"/>
                                        </p:tgtEl>
                                        <p:attrNameLst>
                                          <p:attrName>ppt_x</p:attrName>
                                        </p:attrNameLst>
                                      </p:cBhvr>
                                      <p:tavLst>
                                        <p:tav tm="0">
                                          <p:val>
                                            <p:strVal val="#ppt_x"/>
                                          </p:val>
                                        </p:tav>
                                        <p:tav tm="100000">
                                          <p:val>
                                            <p:strVal val="#ppt_x"/>
                                          </p:val>
                                        </p:tav>
                                      </p:tavLst>
                                    </p:anim>
                                    <p:anim calcmode="lin" valueType="num">
                                      <p:cBhvr additive="base">
                                        <p:cTn id="14" dur="500" fill="hold"/>
                                        <p:tgtEl>
                                          <p:spTgt spid="10035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100356"/>
                                        </p:tgtEl>
                                        <p:attrNameLst>
                                          <p:attrName>style.visibility</p:attrName>
                                        </p:attrNameLst>
                                      </p:cBhvr>
                                      <p:to>
                                        <p:strVal val="visible"/>
                                      </p:to>
                                    </p:set>
                                    <p:animEffect transition="in" filter="diamond(in)">
                                      <p:cBhvr>
                                        <p:cTn id="19" dur="2000"/>
                                        <p:tgtEl>
                                          <p:spTgt spid="100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11213" y="428625"/>
            <a:ext cx="7332662" cy="857250"/>
          </a:xfrm>
        </p:spPr>
        <p:txBody>
          <a:bodyPr/>
          <a:lstStyle/>
          <a:p>
            <a:pPr eaLnBrk="1" hangingPunct="1"/>
            <a:r>
              <a:rPr lang="id-ID" sz="2800" b="1" smtClean="0">
                <a:solidFill>
                  <a:schemeClr val="bg2"/>
                </a:solidFill>
              </a:rPr>
              <a:t>JENIS-JENIS PENELITIAN MENURUT TUJUANNYA</a:t>
            </a:r>
            <a:endParaRPr lang="en-GB" sz="2800" b="1" smtClean="0">
              <a:solidFill>
                <a:schemeClr val="bg2"/>
              </a:solidFill>
            </a:endParaRPr>
          </a:p>
        </p:txBody>
      </p:sp>
      <p:sp>
        <p:nvSpPr>
          <p:cNvPr id="31747" name="Rectangle 3"/>
          <p:cNvSpPr>
            <a:spLocks noGrp="1" noChangeArrowheads="1"/>
          </p:cNvSpPr>
          <p:nvPr>
            <p:ph idx="1"/>
          </p:nvPr>
        </p:nvSpPr>
        <p:spPr>
          <a:xfrm>
            <a:off x="642938" y="2071688"/>
            <a:ext cx="8229600" cy="4113212"/>
          </a:xfrm>
        </p:spPr>
        <p:txBody>
          <a:bodyPr/>
          <a:lstStyle/>
          <a:p>
            <a:pPr marL="692150" lvl="1" indent="-347663" eaLnBrk="1" hangingPunct="1">
              <a:lnSpc>
                <a:spcPct val="90000"/>
              </a:lnSpc>
            </a:pPr>
            <a:r>
              <a:rPr lang="id-ID" sz="2400" smtClean="0"/>
              <a:t>PENELITIAN MURNI</a:t>
            </a:r>
            <a:r>
              <a:rPr lang="en-AU" sz="2400" smtClean="0"/>
              <a:t> (pure/fundamental/basic)</a:t>
            </a:r>
            <a:endParaRPr lang="id-ID" sz="2400" smtClean="0"/>
          </a:p>
          <a:p>
            <a:pPr marL="692150" lvl="1" indent="-347663" eaLnBrk="1" hangingPunct="1">
              <a:lnSpc>
                <a:spcPct val="90000"/>
              </a:lnSpc>
              <a:buFontTx/>
              <a:buNone/>
            </a:pPr>
            <a:r>
              <a:rPr lang="id-ID" sz="2400" smtClean="0"/>
              <a:t>	Peneltian untuk memahmi permasalahan secara lebih mendalam atau untuk mengembangkan teori yang sudah ada.</a:t>
            </a:r>
            <a:r>
              <a:rPr lang="en-AU" sz="2400" smtClean="0"/>
              <a:t> </a:t>
            </a:r>
            <a:r>
              <a:rPr lang="en-US" sz="2400" smtClean="0">
                <a:solidFill>
                  <a:srgbClr val="008000"/>
                </a:solidFill>
              </a:rPr>
              <a:t>To generate a body of knowledge</a:t>
            </a:r>
            <a:r>
              <a:rPr lang="en-US" sz="2400" smtClean="0"/>
              <a:t> by trying to comprehend how certain problems that occur in organizations can be solved (Qualitative approach).</a:t>
            </a:r>
            <a:endParaRPr lang="id-ID" sz="2400" smtClean="0"/>
          </a:p>
          <a:p>
            <a:pPr marL="692150" lvl="1" indent="-347663" eaLnBrk="1" hangingPunct="1">
              <a:lnSpc>
                <a:spcPct val="90000"/>
              </a:lnSpc>
            </a:pPr>
            <a:r>
              <a:rPr lang="id-ID" sz="2400" smtClean="0"/>
              <a:t>PENELITIAN TERAPAN</a:t>
            </a:r>
            <a:r>
              <a:rPr lang="en-AU" sz="2400" smtClean="0"/>
              <a:t> (applied)</a:t>
            </a:r>
            <a:endParaRPr lang="id-ID" sz="2400" smtClean="0"/>
          </a:p>
          <a:p>
            <a:pPr marL="692150" lvl="1" indent="-347663" eaLnBrk="1" hangingPunct="1">
              <a:lnSpc>
                <a:spcPct val="90000"/>
              </a:lnSpc>
              <a:buFontTx/>
              <a:buNone/>
            </a:pPr>
            <a:r>
              <a:rPr lang="id-ID" sz="2400" smtClean="0"/>
              <a:t>	Penelitian yang dilakukan untuk mendapatkan informasi yang digunakan untuk memecahkan masalah.</a:t>
            </a:r>
            <a:r>
              <a:rPr lang="en-US" sz="2400" smtClean="0"/>
              <a:t> To solve a current problem faced by the manager in the work setting demanding a timely solution (Quantitative approach).</a:t>
            </a:r>
            <a:endParaRPr lang="id-ID" sz="24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sz="3200" b="1" dirty="0" smtClean="0"/>
              <a:t>ISI PROPOSAL RISET KUANTITATIF</a:t>
            </a:r>
            <a:endParaRPr lang="en-US" sz="3200" b="1" dirty="0"/>
          </a:p>
        </p:txBody>
      </p:sp>
      <p:sp>
        <p:nvSpPr>
          <p:cNvPr id="3" name="Content Placeholder 2"/>
          <p:cNvSpPr>
            <a:spLocks noGrp="1"/>
          </p:cNvSpPr>
          <p:nvPr>
            <p:ph idx="1"/>
          </p:nvPr>
        </p:nvSpPr>
        <p:spPr>
          <a:xfrm>
            <a:off x="914400" y="1556792"/>
            <a:ext cx="7772400" cy="4530725"/>
          </a:xfrm>
        </p:spPr>
        <p:txBody>
          <a:bodyPr/>
          <a:lstStyle/>
          <a:p>
            <a:pPr marL="0" indent="0">
              <a:buNone/>
            </a:pPr>
            <a:r>
              <a:rPr lang="en-US" sz="1400" b="1" dirty="0"/>
              <a:t>BAB I PENDAHULUAN</a:t>
            </a:r>
          </a:p>
          <a:p>
            <a:r>
              <a:rPr lang="en-US" sz="1400" dirty="0"/>
              <a:t>A. </a:t>
            </a:r>
            <a:r>
              <a:rPr lang="en-US" sz="1400" dirty="0" err="1"/>
              <a:t>Latar</a:t>
            </a:r>
            <a:r>
              <a:rPr lang="en-US" sz="1400" dirty="0"/>
              <a:t> </a:t>
            </a:r>
            <a:r>
              <a:rPr lang="en-US" sz="1400" dirty="0" err="1"/>
              <a:t>Belakang</a:t>
            </a:r>
            <a:r>
              <a:rPr lang="en-US" sz="1400" dirty="0"/>
              <a:t> </a:t>
            </a:r>
            <a:r>
              <a:rPr lang="en-US" sz="1400" dirty="0" err="1"/>
              <a:t>Masalah</a:t>
            </a:r>
            <a:endParaRPr lang="en-US" sz="1400" dirty="0"/>
          </a:p>
          <a:p>
            <a:r>
              <a:rPr lang="en-US" sz="1400" dirty="0"/>
              <a:t>B. </a:t>
            </a:r>
            <a:r>
              <a:rPr lang="en-US" sz="1400" dirty="0" err="1"/>
              <a:t>Identifikasi</a:t>
            </a:r>
            <a:r>
              <a:rPr lang="en-US" sz="1400" dirty="0"/>
              <a:t> </a:t>
            </a:r>
            <a:r>
              <a:rPr lang="en-US" sz="1400" dirty="0" err="1"/>
              <a:t>Masalah</a:t>
            </a:r>
            <a:endParaRPr lang="en-US" sz="1400" dirty="0"/>
          </a:p>
          <a:p>
            <a:r>
              <a:rPr lang="en-US" sz="1400" dirty="0"/>
              <a:t>C. </a:t>
            </a:r>
            <a:r>
              <a:rPr lang="en-US" sz="1400" dirty="0" err="1"/>
              <a:t>Pembatasan</a:t>
            </a:r>
            <a:r>
              <a:rPr lang="en-US" sz="1400" dirty="0"/>
              <a:t> </a:t>
            </a:r>
            <a:r>
              <a:rPr lang="en-US" sz="1400" dirty="0" err="1"/>
              <a:t>Masalah</a:t>
            </a:r>
            <a:endParaRPr lang="en-US" sz="1400" dirty="0"/>
          </a:p>
          <a:p>
            <a:r>
              <a:rPr lang="en-US" sz="1400" dirty="0"/>
              <a:t>D. </a:t>
            </a:r>
            <a:r>
              <a:rPr lang="en-US" sz="1400" dirty="0" err="1"/>
              <a:t>Rumusan</a:t>
            </a:r>
            <a:r>
              <a:rPr lang="en-US" sz="1400" dirty="0"/>
              <a:t> </a:t>
            </a:r>
            <a:r>
              <a:rPr lang="en-US" sz="1400" dirty="0" err="1"/>
              <a:t>Masalah</a:t>
            </a:r>
            <a:endParaRPr lang="en-US" sz="1400" dirty="0"/>
          </a:p>
          <a:p>
            <a:r>
              <a:rPr lang="en-US" sz="1400" dirty="0"/>
              <a:t>E. </a:t>
            </a:r>
            <a:r>
              <a:rPr lang="en-US" sz="1400" dirty="0" err="1"/>
              <a:t>Tujuan</a:t>
            </a:r>
            <a:r>
              <a:rPr lang="en-US" sz="1400" dirty="0"/>
              <a:t> </a:t>
            </a:r>
            <a:r>
              <a:rPr lang="en-US" sz="1400" dirty="0" err="1"/>
              <a:t>Penelitian</a:t>
            </a:r>
            <a:endParaRPr lang="en-US" sz="1400" dirty="0"/>
          </a:p>
          <a:p>
            <a:r>
              <a:rPr lang="en-US" sz="1400" dirty="0"/>
              <a:t>F. </a:t>
            </a:r>
            <a:r>
              <a:rPr lang="en-US" sz="1400" dirty="0" err="1"/>
              <a:t>Manfaat</a:t>
            </a:r>
            <a:r>
              <a:rPr lang="en-US" sz="1400" dirty="0"/>
              <a:t> </a:t>
            </a:r>
            <a:r>
              <a:rPr lang="en-US" sz="1400" dirty="0" err="1"/>
              <a:t>Penelitian</a:t>
            </a:r>
            <a:endParaRPr lang="en-US" sz="1400" dirty="0"/>
          </a:p>
          <a:p>
            <a:pPr marL="0" indent="0">
              <a:buNone/>
            </a:pPr>
            <a:r>
              <a:rPr lang="en-US" sz="1400" b="1" dirty="0"/>
              <a:t>BAB II KAJIAN PUSTAKA</a:t>
            </a:r>
          </a:p>
          <a:p>
            <a:r>
              <a:rPr lang="en-US" sz="1400" dirty="0"/>
              <a:t>A. </a:t>
            </a:r>
            <a:r>
              <a:rPr lang="en-US" sz="1400" dirty="0" err="1"/>
              <a:t>Kajian</a:t>
            </a:r>
            <a:r>
              <a:rPr lang="en-US" sz="1400" dirty="0"/>
              <a:t> </a:t>
            </a:r>
            <a:r>
              <a:rPr lang="en-US" sz="1400" dirty="0" err="1"/>
              <a:t>Teori</a:t>
            </a:r>
            <a:endParaRPr lang="en-US" sz="1400" dirty="0"/>
          </a:p>
          <a:p>
            <a:r>
              <a:rPr lang="en-US" sz="1400" dirty="0"/>
              <a:t>B. </a:t>
            </a:r>
            <a:r>
              <a:rPr lang="en-US" sz="1400" dirty="0" err="1"/>
              <a:t>Kajian</a:t>
            </a:r>
            <a:r>
              <a:rPr lang="en-US" sz="1400" dirty="0"/>
              <a:t> </a:t>
            </a:r>
            <a:r>
              <a:rPr lang="en-US" sz="1400" dirty="0" err="1"/>
              <a:t>Penelitian</a:t>
            </a:r>
            <a:r>
              <a:rPr lang="en-US" sz="1400" dirty="0"/>
              <a:t> yang </a:t>
            </a:r>
            <a:r>
              <a:rPr lang="en-US" sz="1400" dirty="0" err="1"/>
              <a:t>Relevan</a:t>
            </a:r>
            <a:endParaRPr lang="en-US" sz="1400" dirty="0"/>
          </a:p>
          <a:p>
            <a:r>
              <a:rPr lang="en-US" sz="1400" dirty="0"/>
              <a:t>C. </a:t>
            </a:r>
            <a:r>
              <a:rPr lang="en-US" sz="1400" dirty="0" err="1"/>
              <a:t>Kerangka</a:t>
            </a:r>
            <a:r>
              <a:rPr lang="en-US" sz="1400" dirty="0"/>
              <a:t> </a:t>
            </a:r>
            <a:r>
              <a:rPr lang="en-US" sz="1400" dirty="0" err="1"/>
              <a:t>Pikir</a:t>
            </a:r>
            <a:endParaRPr lang="en-US" sz="1400" dirty="0"/>
          </a:p>
          <a:p>
            <a:r>
              <a:rPr lang="en-US" sz="1400" dirty="0"/>
              <a:t>D. </a:t>
            </a:r>
            <a:r>
              <a:rPr lang="en-US" sz="1400" dirty="0" err="1"/>
              <a:t>Hipotesis</a:t>
            </a:r>
            <a:r>
              <a:rPr lang="en-US" sz="1400" dirty="0"/>
              <a:t> </a:t>
            </a:r>
            <a:r>
              <a:rPr lang="en-US" sz="1400" dirty="0" err="1"/>
              <a:t>Penelitian</a:t>
            </a:r>
            <a:r>
              <a:rPr lang="en-US" sz="1400" dirty="0"/>
              <a:t> </a:t>
            </a:r>
            <a:r>
              <a:rPr lang="en-US" sz="1400" dirty="0" err="1"/>
              <a:t>dan</a:t>
            </a:r>
            <a:r>
              <a:rPr lang="en-US" sz="1400" dirty="0"/>
              <a:t>/</a:t>
            </a:r>
            <a:r>
              <a:rPr lang="en-US" sz="1400" dirty="0" err="1"/>
              <a:t>atau</a:t>
            </a:r>
            <a:r>
              <a:rPr lang="en-US" sz="1400" dirty="0"/>
              <a:t> </a:t>
            </a:r>
            <a:r>
              <a:rPr lang="en-US" sz="1400" dirty="0" err="1"/>
              <a:t>Pertanyaan</a:t>
            </a:r>
            <a:r>
              <a:rPr lang="en-US" sz="1400" dirty="0"/>
              <a:t> </a:t>
            </a:r>
            <a:r>
              <a:rPr lang="en-US" sz="1400" dirty="0" err="1"/>
              <a:t>Penelitian</a:t>
            </a:r>
            <a:endParaRPr lang="en-US" sz="1400" dirty="0"/>
          </a:p>
          <a:p>
            <a:pPr marL="0" indent="0">
              <a:buNone/>
            </a:pPr>
            <a:r>
              <a:rPr lang="en-US" sz="1400" b="1" dirty="0"/>
              <a:t>BAB III METODE PENELITIAN</a:t>
            </a:r>
          </a:p>
          <a:p>
            <a:r>
              <a:rPr lang="en-US" sz="1400" dirty="0"/>
              <a:t>A. </a:t>
            </a:r>
            <a:r>
              <a:rPr lang="en-US" sz="1400" dirty="0" err="1"/>
              <a:t>Jenis</a:t>
            </a:r>
            <a:r>
              <a:rPr lang="en-US" sz="1400" dirty="0"/>
              <a:t> </a:t>
            </a:r>
            <a:r>
              <a:rPr lang="en-US" sz="1400" dirty="0" err="1"/>
              <a:t>Penelitian</a:t>
            </a:r>
            <a:endParaRPr lang="en-US" sz="1400" dirty="0"/>
          </a:p>
          <a:p>
            <a:r>
              <a:rPr lang="en-US" sz="1400" dirty="0"/>
              <a:t>B. </a:t>
            </a:r>
            <a:r>
              <a:rPr lang="en-US" sz="1400" dirty="0" err="1"/>
              <a:t>Tempat</a:t>
            </a:r>
            <a:r>
              <a:rPr lang="en-US" sz="1400" dirty="0"/>
              <a:t> </a:t>
            </a:r>
            <a:r>
              <a:rPr lang="en-US" sz="1400" dirty="0" err="1"/>
              <a:t>dan</a:t>
            </a:r>
            <a:r>
              <a:rPr lang="en-US" sz="1400" dirty="0"/>
              <a:t> </a:t>
            </a:r>
            <a:r>
              <a:rPr lang="en-US" sz="1400" dirty="0" err="1"/>
              <a:t>Waktu</a:t>
            </a:r>
            <a:r>
              <a:rPr lang="en-US" sz="1400" dirty="0"/>
              <a:t> </a:t>
            </a:r>
            <a:r>
              <a:rPr lang="en-US" sz="1400" dirty="0" err="1"/>
              <a:t>Penelitian</a:t>
            </a:r>
            <a:endParaRPr lang="en-US" sz="1400" dirty="0"/>
          </a:p>
          <a:p>
            <a:r>
              <a:rPr lang="en-US" sz="1400" dirty="0"/>
              <a:t>C. </a:t>
            </a:r>
            <a:r>
              <a:rPr lang="en-US" sz="1400" dirty="0" err="1"/>
              <a:t>Populasi</a:t>
            </a:r>
            <a:r>
              <a:rPr lang="en-US" sz="1400" dirty="0"/>
              <a:t> </a:t>
            </a:r>
            <a:r>
              <a:rPr lang="en-US" sz="1400" dirty="0" err="1"/>
              <a:t>dan</a:t>
            </a:r>
            <a:r>
              <a:rPr lang="en-US" sz="1400" dirty="0"/>
              <a:t> </a:t>
            </a:r>
            <a:r>
              <a:rPr lang="en-US" sz="1400" dirty="0" err="1"/>
              <a:t>Sampel</a:t>
            </a:r>
            <a:r>
              <a:rPr lang="en-US" sz="1400" dirty="0"/>
              <a:t> </a:t>
            </a:r>
            <a:r>
              <a:rPr lang="en-US" sz="1400" dirty="0" err="1"/>
              <a:t>Penelitian</a:t>
            </a:r>
            <a:endParaRPr lang="en-US" sz="1400" dirty="0"/>
          </a:p>
          <a:p>
            <a:r>
              <a:rPr lang="en-US" sz="1400" dirty="0"/>
              <a:t>D. </a:t>
            </a:r>
            <a:r>
              <a:rPr lang="en-US" sz="1400" dirty="0" err="1"/>
              <a:t>Variabel</a:t>
            </a:r>
            <a:r>
              <a:rPr lang="en-US" sz="1400" dirty="0"/>
              <a:t> </a:t>
            </a:r>
            <a:r>
              <a:rPr lang="en-US" sz="1400" dirty="0" err="1"/>
              <a:t>Penelitian</a:t>
            </a:r>
            <a:endParaRPr lang="en-US" sz="1400" dirty="0"/>
          </a:p>
          <a:p>
            <a:r>
              <a:rPr lang="en-US" sz="1400" dirty="0"/>
              <a:t>E. </a:t>
            </a:r>
            <a:r>
              <a:rPr lang="en-US" sz="1400" dirty="0" err="1"/>
              <a:t>Teknik</a:t>
            </a:r>
            <a:r>
              <a:rPr lang="en-US" sz="1400" dirty="0"/>
              <a:t> </a:t>
            </a:r>
            <a:r>
              <a:rPr lang="en-US" sz="1400" dirty="0" err="1"/>
              <a:t>dan</a:t>
            </a:r>
            <a:r>
              <a:rPr lang="en-US" sz="1400" dirty="0"/>
              <a:t> </a:t>
            </a:r>
            <a:r>
              <a:rPr lang="en-US" sz="1400" dirty="0" err="1"/>
              <a:t>Instrumen</a:t>
            </a:r>
            <a:r>
              <a:rPr lang="en-US" sz="1400" dirty="0"/>
              <a:t> </a:t>
            </a:r>
            <a:r>
              <a:rPr lang="en-US" sz="1400" dirty="0" err="1"/>
              <a:t>Pengumpulan</a:t>
            </a:r>
            <a:r>
              <a:rPr lang="en-US" sz="1400" dirty="0"/>
              <a:t> Data</a:t>
            </a:r>
          </a:p>
          <a:p>
            <a:r>
              <a:rPr lang="en-US" sz="1400" dirty="0"/>
              <a:t>F. </a:t>
            </a:r>
            <a:r>
              <a:rPr lang="en-US" sz="1400" dirty="0" err="1"/>
              <a:t>Validitas</a:t>
            </a:r>
            <a:r>
              <a:rPr lang="en-US" sz="1400" dirty="0"/>
              <a:t> </a:t>
            </a:r>
            <a:r>
              <a:rPr lang="en-US" sz="1400" dirty="0" err="1"/>
              <a:t>dan</a:t>
            </a:r>
            <a:r>
              <a:rPr lang="en-US" sz="1400" dirty="0"/>
              <a:t> </a:t>
            </a:r>
            <a:r>
              <a:rPr lang="en-US" sz="1400" dirty="0" err="1"/>
              <a:t>Reliabilitas</a:t>
            </a:r>
            <a:r>
              <a:rPr lang="en-US" sz="1400" dirty="0"/>
              <a:t> </a:t>
            </a:r>
            <a:r>
              <a:rPr lang="en-US" sz="1400" dirty="0" err="1"/>
              <a:t>Instrumen</a:t>
            </a:r>
            <a:endParaRPr lang="en-US" sz="1400" dirty="0"/>
          </a:p>
          <a:p>
            <a:r>
              <a:rPr lang="en-US" sz="1400" dirty="0"/>
              <a:t>G. </a:t>
            </a:r>
            <a:r>
              <a:rPr lang="en-US" sz="1400" dirty="0" err="1"/>
              <a:t>Teknik</a:t>
            </a:r>
            <a:r>
              <a:rPr lang="en-US" sz="1400" dirty="0"/>
              <a:t> </a:t>
            </a:r>
            <a:r>
              <a:rPr lang="en-US" sz="1400" dirty="0" err="1"/>
              <a:t>Analisis</a:t>
            </a:r>
            <a:r>
              <a:rPr lang="en-US" sz="1400" dirty="0"/>
              <a:t> Data</a:t>
            </a:r>
          </a:p>
        </p:txBody>
      </p:sp>
    </p:spTree>
    <p:extLst>
      <p:ext uri="{BB962C8B-B14F-4D97-AF65-F5344CB8AC3E}">
        <p14:creationId xmlns:p14="http://schemas.microsoft.com/office/powerpoint/2010/main" val="12102491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85813" y="285750"/>
            <a:ext cx="7315200" cy="871538"/>
          </a:xfrm>
        </p:spPr>
        <p:txBody>
          <a:bodyPr/>
          <a:lstStyle/>
          <a:p>
            <a:pPr eaLnBrk="1" fontAlgn="auto" hangingPunct="1">
              <a:spcAft>
                <a:spcPts val="0"/>
              </a:spcAft>
              <a:defRPr/>
            </a:pPr>
            <a:r>
              <a:rPr lang="id-ID" sz="2800" b="1" dirty="0" smtClean="0">
                <a:solidFill>
                  <a:schemeClr val="tx2">
                    <a:satMod val="130000"/>
                  </a:schemeClr>
                </a:solidFill>
              </a:rPr>
              <a:t>PENELITIAN TINGKAT EKSPLANASI</a:t>
            </a:r>
            <a:endParaRPr lang="en-GB" sz="2800" b="1" dirty="0" smtClean="0">
              <a:solidFill>
                <a:schemeClr val="tx2">
                  <a:satMod val="130000"/>
                </a:schemeClr>
              </a:solidFill>
            </a:endParaRPr>
          </a:p>
        </p:txBody>
      </p:sp>
      <p:sp>
        <p:nvSpPr>
          <p:cNvPr id="32771" name="Rectangle 3"/>
          <p:cNvSpPr>
            <a:spLocks noGrp="1" noChangeArrowheads="1"/>
          </p:cNvSpPr>
          <p:nvPr>
            <p:ph idx="1"/>
          </p:nvPr>
        </p:nvSpPr>
        <p:spPr>
          <a:xfrm>
            <a:off x="1214438" y="1500188"/>
            <a:ext cx="7200900" cy="2135187"/>
          </a:xfrm>
        </p:spPr>
        <p:txBody>
          <a:bodyPr/>
          <a:lstStyle/>
          <a:p>
            <a:pPr eaLnBrk="1" hangingPunct="1">
              <a:lnSpc>
                <a:spcPct val="90000"/>
              </a:lnSpc>
            </a:pPr>
            <a:r>
              <a:rPr lang="id-ID" sz="2400" smtClean="0">
                <a:solidFill>
                  <a:schemeClr val="tx2"/>
                </a:solidFill>
              </a:rPr>
              <a:t>PENELITIAN DESKRIPTIF</a:t>
            </a:r>
            <a:r>
              <a:rPr lang="en-AU" sz="2400" smtClean="0">
                <a:solidFill>
                  <a:schemeClr val="tx2"/>
                </a:solidFill>
              </a:rPr>
              <a:t> (X = .... or X ≠ ....)</a:t>
            </a:r>
            <a:endParaRPr lang="id-ID" sz="2400" smtClean="0">
              <a:solidFill>
                <a:schemeClr val="tx2"/>
              </a:solidFill>
            </a:endParaRPr>
          </a:p>
          <a:p>
            <a:pPr eaLnBrk="1" hangingPunct="1">
              <a:lnSpc>
                <a:spcPct val="90000"/>
              </a:lnSpc>
            </a:pPr>
            <a:r>
              <a:rPr lang="id-ID" sz="2400" smtClean="0">
                <a:solidFill>
                  <a:schemeClr val="tx2"/>
                </a:solidFill>
              </a:rPr>
              <a:t>PENELITIAN KOMPARATIF</a:t>
            </a:r>
            <a:r>
              <a:rPr lang="en-AU" sz="2400" smtClean="0">
                <a:solidFill>
                  <a:schemeClr val="tx2"/>
                </a:solidFill>
              </a:rPr>
              <a:t> (X1 = X2 or X1 ≠ X2)</a:t>
            </a:r>
            <a:endParaRPr lang="id-ID" sz="2400" smtClean="0">
              <a:solidFill>
                <a:schemeClr val="tx2"/>
              </a:solidFill>
            </a:endParaRPr>
          </a:p>
          <a:p>
            <a:pPr eaLnBrk="1" hangingPunct="1">
              <a:lnSpc>
                <a:spcPct val="90000"/>
              </a:lnSpc>
            </a:pPr>
            <a:r>
              <a:rPr lang="id-ID" sz="2400" smtClean="0">
                <a:solidFill>
                  <a:schemeClr val="tx2"/>
                </a:solidFill>
              </a:rPr>
              <a:t>PENELITIAN ASOSIATIF</a:t>
            </a:r>
          </a:p>
          <a:p>
            <a:pPr marL="692150" lvl="1" indent="-347663" eaLnBrk="1" hangingPunct="1">
              <a:lnSpc>
                <a:spcPct val="90000"/>
              </a:lnSpc>
              <a:buClr>
                <a:schemeClr val="tx1"/>
              </a:buClr>
              <a:buFont typeface="Wingdings" pitchFamily="2" charset="2"/>
              <a:buChar char="ü"/>
            </a:pPr>
            <a:r>
              <a:rPr lang="id-ID" sz="2000" i="1" smtClean="0">
                <a:solidFill>
                  <a:schemeClr val="tx2"/>
                </a:solidFill>
              </a:rPr>
              <a:t>Korelasional</a:t>
            </a:r>
            <a:r>
              <a:rPr lang="en-AU" sz="2000" i="1" smtClean="0">
                <a:solidFill>
                  <a:schemeClr val="tx2"/>
                </a:solidFill>
              </a:rPr>
              <a:t> = Y = f(X1, X2, X3...)</a:t>
            </a:r>
            <a:endParaRPr lang="id-ID" sz="2000" i="1" smtClean="0">
              <a:solidFill>
                <a:schemeClr val="tx2"/>
              </a:solidFill>
            </a:endParaRPr>
          </a:p>
          <a:p>
            <a:pPr marL="692150" lvl="1" indent="-347663" eaLnBrk="1" hangingPunct="1">
              <a:lnSpc>
                <a:spcPct val="90000"/>
              </a:lnSpc>
              <a:buClr>
                <a:schemeClr val="tx1"/>
              </a:buClr>
              <a:buFont typeface="Wingdings" pitchFamily="2" charset="2"/>
              <a:buChar char="ü"/>
            </a:pPr>
            <a:r>
              <a:rPr lang="en-US" sz="2000" i="1" smtClean="0">
                <a:solidFill>
                  <a:schemeClr val="tx2"/>
                </a:solidFill>
              </a:rPr>
              <a:t>Kausalitas = Y = a + bX1 + b2X2 + ….bnXn + e</a:t>
            </a:r>
            <a:endParaRPr lang="en-GB" sz="2000" i="1" smtClean="0">
              <a:solidFill>
                <a:schemeClr val="tx2"/>
              </a:solidFill>
            </a:endParaRPr>
          </a:p>
        </p:txBody>
      </p:sp>
      <p:sp>
        <p:nvSpPr>
          <p:cNvPr id="32772" name="Rectangle 4"/>
          <p:cNvSpPr>
            <a:spLocks noChangeArrowheads="1"/>
          </p:cNvSpPr>
          <p:nvPr/>
        </p:nvSpPr>
        <p:spPr bwMode="auto">
          <a:xfrm>
            <a:off x="714375" y="4071938"/>
            <a:ext cx="7858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r>
              <a:rPr lang="id-ID" sz="2800" b="1">
                <a:solidFill>
                  <a:schemeClr val="tx2"/>
                </a:solidFill>
              </a:rPr>
              <a:t>PENELITIAN</a:t>
            </a:r>
            <a:r>
              <a:rPr lang="id-ID" sz="2800">
                <a:solidFill>
                  <a:schemeClr val="tx2"/>
                </a:solidFill>
              </a:rPr>
              <a:t> </a:t>
            </a:r>
            <a:r>
              <a:rPr lang="id-ID" sz="2800" b="1">
                <a:solidFill>
                  <a:schemeClr val="tx2"/>
                </a:solidFill>
              </a:rPr>
              <a:t>JENIS DAN ANALISIS DATA</a:t>
            </a:r>
            <a:endParaRPr lang="en-GB" sz="2800" b="1">
              <a:solidFill>
                <a:schemeClr val="tx2"/>
              </a:solidFill>
            </a:endParaRPr>
          </a:p>
        </p:txBody>
      </p:sp>
      <p:sp>
        <p:nvSpPr>
          <p:cNvPr id="32773" name="Rectangle 5"/>
          <p:cNvSpPr>
            <a:spLocks noChangeArrowheads="1"/>
          </p:cNvSpPr>
          <p:nvPr/>
        </p:nvSpPr>
        <p:spPr bwMode="auto">
          <a:xfrm>
            <a:off x="928688" y="4714875"/>
            <a:ext cx="6565900"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7063" indent="-277813">
              <a:spcBef>
                <a:spcPct val="20000"/>
              </a:spcBef>
              <a:buClr>
                <a:schemeClr val="tx1"/>
              </a:buClr>
              <a:buSzPct val="70000"/>
              <a:buFont typeface="Wingdings" pitchFamily="2" charset="2"/>
              <a:buChar char="§"/>
            </a:pPr>
            <a:r>
              <a:rPr lang="id-ID" sz="2000">
                <a:solidFill>
                  <a:schemeClr val="tx2"/>
                </a:solidFill>
                <a:latin typeface="Tahoma" pitchFamily="34" charset="0"/>
              </a:rPr>
              <a:t>PENELITIAN KUANTITATIF</a:t>
            </a:r>
          </a:p>
          <a:p>
            <a:pPr marL="627063" indent="-277813">
              <a:spcBef>
                <a:spcPct val="20000"/>
              </a:spcBef>
              <a:buClr>
                <a:schemeClr val="tx1"/>
              </a:buClr>
              <a:buSzPct val="70000"/>
              <a:buFont typeface="Wingdings" pitchFamily="2" charset="2"/>
              <a:buChar char="§"/>
            </a:pPr>
            <a:r>
              <a:rPr lang="id-ID" sz="2000">
                <a:solidFill>
                  <a:schemeClr val="tx2"/>
                </a:solidFill>
                <a:latin typeface="Tahoma" pitchFamily="34" charset="0"/>
              </a:rPr>
              <a:t>PENELITIAN KUALITATIF</a:t>
            </a:r>
          </a:p>
          <a:p>
            <a:pPr marL="627063" indent="-277813">
              <a:spcBef>
                <a:spcPct val="20000"/>
              </a:spcBef>
              <a:buClr>
                <a:schemeClr val="tx1"/>
              </a:buClr>
              <a:buSzPct val="70000"/>
              <a:buFont typeface="Wingdings" pitchFamily="2" charset="2"/>
              <a:buChar char="§"/>
            </a:pPr>
            <a:r>
              <a:rPr lang="id-ID" sz="2000">
                <a:solidFill>
                  <a:schemeClr val="tx2"/>
                </a:solidFill>
                <a:latin typeface="Tahoma" pitchFamily="34" charset="0"/>
              </a:rPr>
              <a:t>PENELITIAN CAMPURAN</a:t>
            </a:r>
            <a:endParaRPr lang="en-GB" sz="2000">
              <a:solidFill>
                <a:schemeClr val="tx2"/>
              </a:solidFill>
              <a:latin typeface="Tahom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AU" smtClean="0"/>
              <a:t>Aktivitas Research</a:t>
            </a:r>
          </a:p>
        </p:txBody>
      </p:sp>
      <p:pic>
        <p:nvPicPr>
          <p:cNvPr id="337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1781175"/>
            <a:ext cx="7648575" cy="443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243513" y="2571750"/>
            <a:ext cx="1377950" cy="369888"/>
          </a:xfrm>
          <a:prstGeom prst="rect">
            <a:avLst/>
          </a:prstGeom>
          <a:noFill/>
        </p:spPr>
        <p:txBody>
          <a:bodyPr wrap="none">
            <a:spAutoFit/>
          </a:bodyPr>
          <a:lstStyle/>
          <a:p>
            <a:pPr>
              <a:defRPr/>
            </a:pPr>
            <a:r>
              <a:rPr lang="en-AU" b="1" dirty="0">
                <a:solidFill>
                  <a:schemeClr val="accent3"/>
                </a:solidFill>
              </a:rPr>
              <a:t>(Induction)</a:t>
            </a:r>
          </a:p>
        </p:txBody>
      </p:sp>
      <p:sp>
        <p:nvSpPr>
          <p:cNvPr id="5" name="TextBox 4"/>
          <p:cNvSpPr txBox="1"/>
          <p:nvPr/>
        </p:nvSpPr>
        <p:spPr>
          <a:xfrm>
            <a:off x="5400675" y="5214938"/>
            <a:ext cx="1466850" cy="369887"/>
          </a:xfrm>
          <a:prstGeom prst="rect">
            <a:avLst/>
          </a:prstGeom>
          <a:noFill/>
        </p:spPr>
        <p:txBody>
          <a:bodyPr wrap="none">
            <a:spAutoFit/>
          </a:bodyPr>
          <a:lstStyle/>
          <a:p>
            <a:pPr>
              <a:defRPr/>
            </a:pPr>
            <a:r>
              <a:rPr lang="en-AU" b="1" dirty="0">
                <a:solidFill>
                  <a:schemeClr val="accent3"/>
                </a:solidFill>
              </a:rPr>
              <a:t>(Deduction)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914400" y="277813"/>
            <a:ext cx="7772400" cy="293687"/>
          </a:xfrm>
        </p:spPr>
        <p:txBody>
          <a:bodyPr/>
          <a:lstStyle/>
          <a:p>
            <a:pPr algn="ctr"/>
            <a:r>
              <a:rPr lang="en-AU" smtClean="0"/>
              <a:t>Quali and Quanti</a:t>
            </a:r>
          </a:p>
        </p:txBody>
      </p:sp>
      <p:pic>
        <p:nvPicPr>
          <p:cNvPr id="34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5813"/>
            <a:ext cx="9144000" cy="607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563562"/>
          </a:xfrm>
        </p:spPr>
        <p:txBody>
          <a:bodyPr/>
          <a:lstStyle/>
          <a:p>
            <a:r>
              <a:rPr lang="en-US" sz="3200" smtClean="0"/>
              <a:t>PROSES PENELITIAN KUALITATIF</a:t>
            </a:r>
          </a:p>
        </p:txBody>
      </p:sp>
      <p:pic>
        <p:nvPicPr>
          <p:cNvPr id="35843" name="Picture 4" descr="Untitled-TrueColor-06"/>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143000" y="990600"/>
            <a:ext cx="7010400" cy="5135563"/>
          </a:xfrm>
          <a:ln w="38100">
            <a:solidFill>
              <a:srgbClr val="000000"/>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z="3200" smtClean="0"/>
              <a:t>PROSES PENELITIAN KUANTITATIF</a:t>
            </a:r>
          </a:p>
        </p:txBody>
      </p:sp>
      <p:pic>
        <p:nvPicPr>
          <p:cNvPr id="3686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1371600"/>
            <a:ext cx="8229600" cy="4754563"/>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0"/>
            <a:ext cx="8147248" cy="6858000"/>
          </a:xfrm>
          <a:prstGeom prst="rect">
            <a:avLst/>
          </a:prstGeom>
        </p:spPr>
      </p:pic>
    </p:spTree>
    <p:extLst>
      <p:ext uri="{BB962C8B-B14F-4D97-AF65-F5344CB8AC3E}">
        <p14:creationId xmlns:p14="http://schemas.microsoft.com/office/powerpoint/2010/main" val="14359434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5"/>
          <p:cNvSpPr>
            <a:spLocks noGrp="1" noChangeArrowheads="1"/>
          </p:cNvSpPr>
          <p:nvPr>
            <p:ph type="title"/>
          </p:nvPr>
        </p:nvSpPr>
        <p:spPr>
          <a:xfrm>
            <a:off x="457200" y="0"/>
            <a:ext cx="8229600" cy="1143000"/>
          </a:xfrm>
        </p:spPr>
        <p:txBody>
          <a:bodyPr/>
          <a:lstStyle/>
          <a:p>
            <a:r>
              <a:rPr lang="en-US" altLang="en-US" sz="6000" b="1" smtClean="0">
                <a:solidFill>
                  <a:srgbClr val="FF0000"/>
                </a:solidFill>
                <a:latin typeface="Footlight MT Light" panose="0204060206030A020304" pitchFamily="18" charset="0"/>
              </a:rPr>
              <a:t>Where Do We Begin?</a:t>
            </a:r>
          </a:p>
        </p:txBody>
      </p:sp>
      <p:pic>
        <p:nvPicPr>
          <p:cNvPr id="18434" name="Picture 11" descr="confus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219200"/>
            <a:ext cx="43497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5236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5181" y="924862"/>
            <a:ext cx="8280920" cy="5594277"/>
          </a:xfrm>
          <a:prstGeom prst="rect">
            <a:avLst/>
          </a:prstGeom>
          <a:ln>
            <a:noFill/>
          </a:ln>
          <a:effectLst>
            <a:outerShdw blurRad="190500" algn="tl" rotWithShape="0">
              <a:srgbClr val="000000">
                <a:alpha val="70000"/>
              </a:srgbClr>
            </a:outerShdw>
          </a:effectLst>
        </p:spPr>
      </p:pic>
      <p:sp>
        <p:nvSpPr>
          <p:cNvPr id="3" name="TextBox 2"/>
          <p:cNvSpPr txBox="1"/>
          <p:nvPr/>
        </p:nvSpPr>
        <p:spPr>
          <a:xfrm>
            <a:off x="1562978" y="77723"/>
            <a:ext cx="5745326" cy="830997"/>
          </a:xfrm>
          <a:prstGeom prst="rect">
            <a:avLst/>
          </a:prstGeom>
          <a:noFill/>
        </p:spPr>
        <p:txBody>
          <a:bodyPr wrap="square" rtlCol="0">
            <a:spAutoFit/>
          </a:bodyPr>
          <a:lstStyle/>
          <a:p>
            <a:pPr algn="ctr"/>
            <a:r>
              <a:rPr lang="en-ID" sz="2400" b="1" dirty="0"/>
              <a:t>ALUR </a:t>
            </a:r>
            <a:r>
              <a:rPr lang="en-ID" sz="2400" b="1" dirty="0" smtClean="0"/>
              <a:t>PENYUSUNAN </a:t>
            </a:r>
          </a:p>
          <a:p>
            <a:pPr algn="ctr"/>
            <a:r>
              <a:rPr lang="en-ID" sz="2400" b="1" dirty="0" smtClean="0"/>
              <a:t>PROPOSAL PENELITIAN </a:t>
            </a:r>
            <a:endParaRPr lang="en-US" sz="2400" b="1" dirty="0"/>
          </a:p>
        </p:txBody>
      </p:sp>
      <p:sp>
        <p:nvSpPr>
          <p:cNvPr id="7" name="Rectangle 6"/>
          <p:cNvSpPr/>
          <p:nvPr/>
        </p:nvSpPr>
        <p:spPr>
          <a:xfrm>
            <a:off x="295181" y="5281330"/>
            <a:ext cx="8280920" cy="1237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8775" y="5281330"/>
            <a:ext cx="6239529" cy="707886"/>
          </a:xfrm>
          <a:prstGeom prst="rect">
            <a:avLst/>
          </a:prstGeom>
          <a:noFill/>
        </p:spPr>
        <p:txBody>
          <a:bodyPr wrap="none" lIns="91440" tIns="45720" rIns="91440" bIns="45720">
            <a:spAutoFit/>
          </a:bodyPr>
          <a:lstStyle/>
          <a:p>
            <a:pPr algn="ctr"/>
            <a:r>
              <a:rPr lang="en-ID"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PROPOSAL PENELITIAN</a:t>
            </a:r>
          </a:p>
        </p:txBody>
      </p:sp>
      <p:sp>
        <p:nvSpPr>
          <p:cNvPr id="9" name="Rounded Rectangle 8"/>
          <p:cNvSpPr/>
          <p:nvPr/>
        </p:nvSpPr>
        <p:spPr>
          <a:xfrm>
            <a:off x="2915816" y="3222915"/>
            <a:ext cx="2880320" cy="99817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600" b="1" dirty="0" smtClean="0">
                <a:solidFill>
                  <a:schemeClr val="tx1"/>
                </a:solidFill>
              </a:rPr>
              <a:t>HASIL:</a:t>
            </a:r>
          </a:p>
          <a:p>
            <a:pPr algn="ctr"/>
            <a:r>
              <a:rPr lang="en-ID" sz="1600" b="1" dirty="0" smtClean="0">
                <a:solidFill>
                  <a:schemeClr val="tx1"/>
                </a:solidFill>
              </a:rPr>
              <a:t>Model Ideal </a:t>
            </a:r>
            <a:r>
              <a:rPr lang="en-ID" sz="1600" b="1" dirty="0" err="1" smtClean="0">
                <a:solidFill>
                  <a:schemeClr val="tx1"/>
                </a:solidFill>
              </a:rPr>
              <a:t>Empirik</a:t>
            </a:r>
            <a:endParaRPr lang="en-ID" sz="1600" b="1" dirty="0" smtClean="0">
              <a:solidFill>
                <a:schemeClr val="tx1"/>
              </a:solidFill>
            </a:endParaRPr>
          </a:p>
          <a:p>
            <a:pPr algn="ctr"/>
            <a:r>
              <a:rPr lang="en-ID" sz="1600" b="1" dirty="0" err="1" smtClean="0">
                <a:solidFill>
                  <a:schemeClr val="tx1"/>
                </a:solidFill>
              </a:rPr>
              <a:t>Hasil</a:t>
            </a:r>
            <a:r>
              <a:rPr lang="en-ID" sz="1600" b="1" dirty="0" smtClean="0">
                <a:solidFill>
                  <a:schemeClr val="tx1"/>
                </a:solidFill>
              </a:rPr>
              <a:t> SWOT</a:t>
            </a:r>
            <a:endParaRPr lang="en-US" sz="1600" b="1" dirty="0">
              <a:solidFill>
                <a:schemeClr val="tx1"/>
              </a:solidFill>
            </a:endParaRPr>
          </a:p>
        </p:txBody>
      </p:sp>
    </p:spTree>
    <p:extLst>
      <p:ext uri="{BB962C8B-B14F-4D97-AF65-F5344CB8AC3E}">
        <p14:creationId xmlns:p14="http://schemas.microsoft.com/office/powerpoint/2010/main" val="26669008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277813"/>
            <a:ext cx="8229600" cy="711200"/>
          </a:xfrm>
        </p:spPr>
        <p:txBody>
          <a:bodyPr/>
          <a:lstStyle/>
          <a:p>
            <a:pPr eaLnBrk="1" hangingPunct="1"/>
            <a:r>
              <a:rPr lang="sv-SE" sz="4000" b="1" smtClean="0">
                <a:latin typeface="Bookman Old Style" pitchFamily="18" charset="0"/>
              </a:rPr>
              <a:t>Judul Penelitian</a:t>
            </a:r>
            <a:endParaRPr lang="en-US" sz="4000" b="1" smtClean="0">
              <a:latin typeface="Bookman Old Style" pitchFamily="18" charset="0"/>
            </a:endParaRPr>
          </a:p>
        </p:txBody>
      </p:sp>
      <p:sp>
        <p:nvSpPr>
          <p:cNvPr id="78851" name="Rectangle 3"/>
          <p:cNvSpPr>
            <a:spLocks noGrp="1" noChangeArrowheads="1"/>
          </p:cNvSpPr>
          <p:nvPr>
            <p:ph type="body" idx="1"/>
          </p:nvPr>
        </p:nvSpPr>
        <p:spPr>
          <a:xfrm>
            <a:off x="642938" y="1357313"/>
            <a:ext cx="8215312" cy="4773612"/>
          </a:xfrm>
        </p:spPr>
        <p:txBody>
          <a:bodyPr/>
          <a:lstStyle/>
          <a:p>
            <a:pPr eaLnBrk="1" hangingPunct="1">
              <a:lnSpc>
                <a:spcPct val="90000"/>
              </a:lnSpc>
            </a:pPr>
            <a:r>
              <a:rPr lang="sv-SE" smtClean="0">
                <a:latin typeface="Bookman Old Style" pitchFamily="18" charset="0"/>
              </a:rPr>
              <a:t>Harus diskriptif, pendek, mudah dibaca, menggunakan terminologi umum/populer, tidak menggunakan singkatan, formula kimia atau nama pemilik dan pengarang.</a:t>
            </a:r>
          </a:p>
          <a:p>
            <a:pPr eaLnBrk="1" hangingPunct="1">
              <a:lnSpc>
                <a:spcPct val="90000"/>
              </a:lnSpc>
            </a:pPr>
            <a:r>
              <a:rPr lang="sv-SE" smtClean="0">
                <a:latin typeface="Bookman Old Style" pitchFamily="18" charset="0"/>
              </a:rPr>
              <a:t>Secara umum mengidentifikasikan masalah</a:t>
            </a:r>
          </a:p>
          <a:p>
            <a:pPr eaLnBrk="1" hangingPunct="1">
              <a:lnSpc>
                <a:spcPct val="90000"/>
              </a:lnSpc>
            </a:pPr>
            <a:r>
              <a:rPr lang="sv-SE" smtClean="0">
                <a:latin typeface="Bookman Old Style" pitchFamily="18" charset="0"/>
              </a:rPr>
              <a:t>Menunjukkan kegunaan atau kepentingan bidang yang dipermasalahkan</a:t>
            </a:r>
            <a:r>
              <a:rPr lang="id-ID" smtClean="0">
                <a:latin typeface="Bookman Old Style" pitchFamily="18" charset="0"/>
              </a:rPr>
              <a:t> (pengaruh, pengembangan, evaluasi, beda)</a:t>
            </a:r>
            <a:endParaRPr lang="sv-SE" smtClean="0">
              <a:latin typeface="Bookman Old Style" pitchFamily="18" charset="0"/>
            </a:endParaRPr>
          </a:p>
          <a:p>
            <a:pPr eaLnBrk="1" hangingPunct="1">
              <a:lnSpc>
                <a:spcPct val="90000"/>
              </a:lnSpc>
            </a:pPr>
            <a:r>
              <a:rPr lang="sv-SE" smtClean="0">
                <a:latin typeface="Bookman Old Style" pitchFamily="18" charset="0"/>
              </a:rPr>
              <a:t>Memberikan tekanan pada kata yang berdampak tinggi (</a:t>
            </a:r>
            <a:r>
              <a:rPr lang="sv-SE" i="1" smtClean="0">
                <a:latin typeface="Bookman Old Style" pitchFamily="18" charset="0"/>
              </a:rPr>
              <a:t>high impact</a:t>
            </a:r>
            <a:r>
              <a:rPr lang="sv-SE" smtClean="0">
                <a:latin typeface="Bookman Old Style" pitchFamily="18" charset="0"/>
              </a:rPr>
              <a:t>) di awal kalimat</a:t>
            </a:r>
            <a:endParaRPr lang="id-ID" smtClean="0">
              <a:latin typeface="Bookman Old Style" pitchFamily="18" charset="0"/>
            </a:endParaRPr>
          </a:p>
          <a:p>
            <a:pPr eaLnBrk="1" hangingPunct="1">
              <a:lnSpc>
                <a:spcPct val="90000"/>
              </a:lnSpc>
            </a:pPr>
            <a:r>
              <a:rPr lang="id-ID" smtClean="0">
                <a:latin typeface="Bookman Old Style" pitchFamily="18" charset="0"/>
              </a:rPr>
              <a:t>Menggunakan kata benda</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p:cTn id="7" dur="500" fill="hold"/>
                                        <p:tgtEl>
                                          <p:spTgt spid="78850"/>
                                        </p:tgtEl>
                                        <p:attrNameLst>
                                          <p:attrName>ppt_w</p:attrName>
                                        </p:attrNameLst>
                                      </p:cBhvr>
                                      <p:tavLst>
                                        <p:tav tm="0">
                                          <p:val>
                                            <p:fltVal val="0"/>
                                          </p:val>
                                        </p:tav>
                                        <p:tav tm="100000">
                                          <p:val>
                                            <p:strVal val="#ppt_w"/>
                                          </p:val>
                                        </p:tav>
                                      </p:tavLst>
                                    </p:anim>
                                    <p:anim calcmode="lin" valueType="num">
                                      <p:cBhvr>
                                        <p:cTn id="8" dur="500" fill="hold"/>
                                        <p:tgtEl>
                                          <p:spTgt spid="78850"/>
                                        </p:tgtEl>
                                        <p:attrNameLst>
                                          <p:attrName>ppt_h</p:attrName>
                                        </p:attrNameLst>
                                      </p:cBhvr>
                                      <p:tavLst>
                                        <p:tav tm="0">
                                          <p:val>
                                            <p:fltVal val="0"/>
                                          </p:val>
                                        </p:tav>
                                        <p:tav tm="100000">
                                          <p:val>
                                            <p:strVal val="#ppt_h"/>
                                          </p:val>
                                        </p:tav>
                                      </p:tavLst>
                                    </p:anim>
                                    <p:animEffect transition="in" filter="fade">
                                      <p:cBhvr>
                                        <p:cTn id="9" dur="500"/>
                                        <p:tgtEl>
                                          <p:spTgt spid="788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78851">
                                            <p:txEl>
                                              <p:pRg st="0" end="0"/>
                                            </p:txEl>
                                          </p:spTgt>
                                        </p:tgtEl>
                                        <p:attrNameLst>
                                          <p:attrName>style.visibility</p:attrName>
                                        </p:attrNameLst>
                                      </p:cBhvr>
                                      <p:to>
                                        <p:strVal val="visible"/>
                                      </p:to>
                                    </p:set>
                                    <p:animEffect transition="in" filter="diamond(in)">
                                      <p:cBhvr>
                                        <p:cTn id="14" dur="500"/>
                                        <p:tgtEl>
                                          <p:spTgt spid="78851">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78851">
                                            <p:txEl>
                                              <p:pRg st="1" end="1"/>
                                            </p:txEl>
                                          </p:spTgt>
                                        </p:tgtEl>
                                        <p:attrNameLst>
                                          <p:attrName>style.visibility</p:attrName>
                                        </p:attrNameLst>
                                      </p:cBhvr>
                                      <p:to>
                                        <p:strVal val="visible"/>
                                      </p:to>
                                    </p:set>
                                    <p:animEffect transition="in" filter="diamond(in)">
                                      <p:cBhvr>
                                        <p:cTn id="19" dur="500"/>
                                        <p:tgtEl>
                                          <p:spTgt spid="78851">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78851">
                                            <p:txEl>
                                              <p:pRg st="2" end="2"/>
                                            </p:txEl>
                                          </p:spTgt>
                                        </p:tgtEl>
                                        <p:attrNameLst>
                                          <p:attrName>style.visibility</p:attrName>
                                        </p:attrNameLst>
                                      </p:cBhvr>
                                      <p:to>
                                        <p:strVal val="visible"/>
                                      </p:to>
                                    </p:set>
                                    <p:animEffect transition="in" filter="diamond(in)">
                                      <p:cBhvr>
                                        <p:cTn id="24" dur="500"/>
                                        <p:tgtEl>
                                          <p:spTgt spid="78851">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78851">
                                            <p:txEl>
                                              <p:pRg st="3" end="3"/>
                                            </p:txEl>
                                          </p:spTgt>
                                        </p:tgtEl>
                                        <p:attrNameLst>
                                          <p:attrName>style.visibility</p:attrName>
                                        </p:attrNameLst>
                                      </p:cBhvr>
                                      <p:to>
                                        <p:strVal val="visible"/>
                                      </p:to>
                                    </p:set>
                                    <p:animEffect transition="in" filter="diamond(in)">
                                      <p:cBhvr>
                                        <p:cTn id="29" dur="500"/>
                                        <p:tgtEl>
                                          <p:spTgt spid="78851">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78851">
                                            <p:txEl>
                                              <p:pRg st="4" end="4"/>
                                            </p:txEl>
                                          </p:spTgt>
                                        </p:tgtEl>
                                        <p:attrNameLst>
                                          <p:attrName>style.visibility</p:attrName>
                                        </p:attrNameLst>
                                      </p:cBhvr>
                                      <p:to>
                                        <p:strVal val="visible"/>
                                      </p:to>
                                    </p:set>
                                    <p:animEffect transition="in" filter="diamond(in)">
                                      <p:cBhvr>
                                        <p:cTn id="34" dur="500"/>
                                        <p:tgtEl>
                                          <p:spTgt spid="788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14400" y="277813"/>
            <a:ext cx="7772400" cy="722312"/>
          </a:xfrm>
        </p:spPr>
        <p:txBody>
          <a:bodyPr/>
          <a:lstStyle/>
          <a:p>
            <a:pPr eaLnBrk="1" fontAlgn="auto" hangingPunct="1">
              <a:spcAft>
                <a:spcPts val="0"/>
              </a:spcAft>
              <a:defRPr/>
            </a:pPr>
            <a:r>
              <a:rPr lang="en-US" dirty="0" err="1" smtClean="0">
                <a:solidFill>
                  <a:schemeClr val="tx2">
                    <a:satMod val="130000"/>
                  </a:schemeClr>
                </a:solidFill>
              </a:rPr>
              <a:t>Judul</a:t>
            </a:r>
            <a:r>
              <a:rPr lang="en-US" dirty="0" smtClean="0">
                <a:solidFill>
                  <a:schemeClr val="tx2">
                    <a:satMod val="130000"/>
                  </a:schemeClr>
                </a:solidFill>
              </a:rPr>
              <a:t> </a:t>
            </a:r>
            <a:r>
              <a:rPr lang="en-US" dirty="0" err="1" smtClean="0">
                <a:solidFill>
                  <a:schemeClr val="tx2">
                    <a:satMod val="130000"/>
                  </a:schemeClr>
                </a:solidFill>
              </a:rPr>
              <a:t>Penelitian</a:t>
            </a:r>
            <a:endParaRPr lang="en-US" dirty="0" smtClean="0">
              <a:solidFill>
                <a:schemeClr val="tx2">
                  <a:satMod val="130000"/>
                </a:schemeClr>
              </a:solidFill>
            </a:endParaRPr>
          </a:p>
        </p:txBody>
      </p:sp>
      <p:sp>
        <p:nvSpPr>
          <p:cNvPr id="38915" name="Rectangle 3"/>
          <p:cNvSpPr>
            <a:spLocks noGrp="1" noChangeArrowheads="1"/>
          </p:cNvSpPr>
          <p:nvPr>
            <p:ph idx="1"/>
          </p:nvPr>
        </p:nvSpPr>
        <p:spPr/>
        <p:txBody>
          <a:bodyPr/>
          <a:lstStyle/>
          <a:p>
            <a:pPr marL="0" indent="0" eaLnBrk="1" hangingPunct="1">
              <a:lnSpc>
                <a:spcPct val="80000"/>
              </a:lnSpc>
              <a:buFontTx/>
              <a:buNone/>
            </a:pPr>
            <a:r>
              <a:rPr lang="en-US" sz="2000" dirty="0" err="1" smtClean="0"/>
              <a:t>Setelah</a:t>
            </a:r>
            <a:r>
              <a:rPr lang="en-US" sz="2000" dirty="0" smtClean="0"/>
              <a:t> </a:t>
            </a:r>
            <a:r>
              <a:rPr lang="en-US" sz="2000" dirty="0" err="1" smtClean="0"/>
              <a:t>permasalahan</a:t>
            </a:r>
            <a:r>
              <a:rPr lang="en-US" sz="2000" dirty="0" smtClean="0"/>
              <a:t> </a:t>
            </a:r>
            <a:r>
              <a:rPr lang="en-US" sz="2000" dirty="0" err="1" smtClean="0"/>
              <a:t>diidentifikasikan</a:t>
            </a:r>
            <a:r>
              <a:rPr lang="en-US" sz="2000" dirty="0" smtClean="0"/>
              <a:t> </a:t>
            </a:r>
            <a:r>
              <a:rPr lang="en-US" sz="2000" dirty="0" err="1" smtClean="0"/>
              <a:t>dengan</a:t>
            </a:r>
            <a:r>
              <a:rPr lang="en-US" sz="2000" dirty="0" smtClean="0"/>
              <a:t> </a:t>
            </a:r>
            <a:r>
              <a:rPr lang="en-US" sz="2000" dirty="0" err="1" smtClean="0"/>
              <a:t>tepat</a:t>
            </a:r>
            <a:r>
              <a:rPr lang="en-US" sz="2000" dirty="0" smtClean="0"/>
              <a:t> </a:t>
            </a:r>
            <a:r>
              <a:rPr lang="en-US" sz="2000" dirty="0" err="1" smtClean="0"/>
              <a:t>langkah</a:t>
            </a:r>
            <a:r>
              <a:rPr lang="en-US" sz="2000" dirty="0" smtClean="0"/>
              <a:t> </a:t>
            </a:r>
            <a:r>
              <a:rPr lang="en-US" sz="2000" dirty="0" err="1" smtClean="0"/>
              <a:t>berikutnya</a:t>
            </a:r>
            <a:r>
              <a:rPr lang="en-US" sz="2000" dirty="0" smtClean="0"/>
              <a:t> </a:t>
            </a:r>
            <a:r>
              <a:rPr lang="en-US" sz="2000" dirty="0" err="1" smtClean="0"/>
              <a:t>adalah</a:t>
            </a:r>
            <a:r>
              <a:rPr lang="en-US" sz="2000" dirty="0" smtClean="0"/>
              <a:t> </a:t>
            </a:r>
            <a:r>
              <a:rPr lang="en-US" sz="2000" dirty="0" err="1" smtClean="0"/>
              <a:t>memberikan</a:t>
            </a:r>
            <a:r>
              <a:rPr lang="en-US" sz="2000" dirty="0" smtClean="0"/>
              <a:t> </a:t>
            </a:r>
            <a:r>
              <a:rPr lang="en-US" sz="2000" dirty="0" err="1" smtClean="0"/>
              <a:t>nama</a:t>
            </a:r>
            <a:r>
              <a:rPr lang="en-US" sz="2000" dirty="0" smtClean="0"/>
              <a:t> </a:t>
            </a:r>
            <a:r>
              <a:rPr lang="en-US" sz="2000" dirty="0" err="1" smtClean="0"/>
              <a:t>penelitian</a:t>
            </a:r>
            <a:r>
              <a:rPr lang="en-US" sz="2000" dirty="0" smtClean="0"/>
              <a:t> “</a:t>
            </a:r>
            <a:r>
              <a:rPr lang="en-US" sz="2000" dirty="0" err="1" smtClean="0"/>
              <a:t>Judul</a:t>
            </a:r>
            <a:r>
              <a:rPr lang="en-US" sz="2000" dirty="0" smtClean="0"/>
              <a:t> </a:t>
            </a:r>
            <a:r>
              <a:rPr lang="en-US" sz="2000" dirty="0" err="1" smtClean="0"/>
              <a:t>Penelitian</a:t>
            </a:r>
            <a:r>
              <a:rPr lang="en-US" sz="2000" dirty="0" smtClean="0"/>
              <a:t>”</a:t>
            </a:r>
          </a:p>
          <a:p>
            <a:pPr marL="0" indent="0" eaLnBrk="1" hangingPunct="1">
              <a:lnSpc>
                <a:spcPct val="80000"/>
              </a:lnSpc>
              <a:buFontTx/>
              <a:buNone/>
            </a:pPr>
            <a:r>
              <a:rPr lang="en-US" sz="2000" dirty="0" err="1" smtClean="0"/>
              <a:t>Dua</a:t>
            </a:r>
            <a:r>
              <a:rPr lang="en-US" sz="2000" dirty="0" smtClean="0"/>
              <a:t> </a:t>
            </a:r>
            <a:r>
              <a:rPr lang="en-US" sz="2000" dirty="0" err="1" smtClean="0"/>
              <a:t>orientasi</a:t>
            </a:r>
            <a:r>
              <a:rPr lang="en-US" sz="2000" dirty="0" smtClean="0"/>
              <a:t> </a:t>
            </a:r>
            <a:r>
              <a:rPr lang="en-US" sz="2000" dirty="0" err="1" smtClean="0"/>
              <a:t>dalam</a:t>
            </a:r>
            <a:r>
              <a:rPr lang="en-US" sz="2000" dirty="0" smtClean="0"/>
              <a:t> </a:t>
            </a:r>
            <a:r>
              <a:rPr lang="en-US" sz="2000" dirty="0" err="1" smtClean="0"/>
              <a:t>meberikan</a:t>
            </a:r>
            <a:r>
              <a:rPr lang="en-US" sz="2000" dirty="0" smtClean="0"/>
              <a:t> </a:t>
            </a:r>
            <a:r>
              <a:rPr lang="en-US" sz="2000" dirty="0" err="1" smtClean="0"/>
              <a:t>judul</a:t>
            </a:r>
            <a:r>
              <a:rPr lang="en-US" sz="2000" dirty="0" smtClean="0"/>
              <a:t> </a:t>
            </a:r>
            <a:r>
              <a:rPr lang="en-US" sz="2000" dirty="0" err="1" smtClean="0"/>
              <a:t>penelitian</a:t>
            </a:r>
            <a:r>
              <a:rPr lang="en-US" sz="2000" dirty="0" smtClean="0"/>
              <a:t>:</a:t>
            </a:r>
          </a:p>
          <a:p>
            <a:pPr marL="0" indent="0" eaLnBrk="1" hangingPunct="1">
              <a:lnSpc>
                <a:spcPct val="80000"/>
              </a:lnSpc>
              <a:buFont typeface="Wingdings" pitchFamily="2" charset="2"/>
              <a:buAutoNum type="arabicPeriod"/>
            </a:pPr>
            <a:r>
              <a:rPr lang="en-US" sz="2000" dirty="0" err="1" smtClean="0"/>
              <a:t>Singkat</a:t>
            </a:r>
            <a:r>
              <a:rPr lang="en-US" sz="2000" dirty="0" smtClean="0"/>
              <a:t> (Implicit)</a:t>
            </a:r>
          </a:p>
          <a:p>
            <a:pPr marL="0" indent="0" eaLnBrk="1" hangingPunct="1">
              <a:lnSpc>
                <a:spcPct val="80000"/>
              </a:lnSpc>
              <a:buFontTx/>
              <a:buNone/>
            </a:pPr>
            <a:r>
              <a:rPr lang="en-US" sz="2000" dirty="0" smtClean="0"/>
              <a:t>  </a:t>
            </a:r>
            <a:r>
              <a:rPr lang="en-US" sz="2000" dirty="0" err="1" smtClean="0"/>
              <a:t>Contoh</a:t>
            </a:r>
            <a:r>
              <a:rPr lang="en-US" sz="2000" dirty="0" smtClean="0"/>
              <a:t>:</a:t>
            </a:r>
          </a:p>
          <a:p>
            <a:pPr marL="0" indent="0" eaLnBrk="1" hangingPunct="1">
              <a:lnSpc>
                <a:spcPct val="80000"/>
              </a:lnSpc>
              <a:buFontTx/>
              <a:buNone/>
            </a:pPr>
            <a:r>
              <a:rPr lang="en-US" sz="2000" i="1" dirty="0" err="1" smtClean="0"/>
              <a:t>Penilaian</a:t>
            </a:r>
            <a:r>
              <a:rPr lang="en-US" sz="2000" i="1" dirty="0" smtClean="0"/>
              <a:t> </a:t>
            </a:r>
            <a:r>
              <a:rPr lang="en-US" sz="2000" i="1" dirty="0" err="1" smtClean="0"/>
              <a:t>Kinerja</a:t>
            </a:r>
            <a:r>
              <a:rPr lang="en-US" sz="2000" i="1" dirty="0" smtClean="0"/>
              <a:t> </a:t>
            </a:r>
            <a:r>
              <a:rPr lang="id-ID" sz="2000" i="1" dirty="0" smtClean="0"/>
              <a:t>Guru </a:t>
            </a:r>
            <a:r>
              <a:rPr lang="en-ID" sz="2000" i="1" dirty="0" err="1" smtClean="0"/>
              <a:t>Akuntansi</a:t>
            </a:r>
            <a:r>
              <a:rPr lang="id-ID" sz="2000" i="1" dirty="0" smtClean="0"/>
              <a:t> di </a:t>
            </a:r>
            <a:r>
              <a:rPr lang="en-ID" sz="2000" i="1" dirty="0" smtClean="0"/>
              <a:t>Era </a:t>
            </a:r>
            <a:r>
              <a:rPr lang="en-ID" sz="2000" i="1" dirty="0" err="1" smtClean="0"/>
              <a:t>Pandemi</a:t>
            </a:r>
            <a:endParaRPr lang="en-US" sz="2000" i="1" dirty="0" smtClean="0"/>
          </a:p>
          <a:p>
            <a:pPr marL="0" indent="0" eaLnBrk="1" hangingPunct="1">
              <a:lnSpc>
                <a:spcPct val="80000"/>
              </a:lnSpc>
              <a:buFontTx/>
              <a:buNone/>
            </a:pPr>
            <a:endParaRPr lang="en-US" sz="2000" i="1" dirty="0" smtClean="0"/>
          </a:p>
          <a:p>
            <a:pPr marL="0" indent="0" eaLnBrk="1" hangingPunct="1">
              <a:lnSpc>
                <a:spcPct val="80000"/>
              </a:lnSpc>
              <a:buFontTx/>
              <a:buNone/>
            </a:pPr>
            <a:r>
              <a:rPr lang="en-US" sz="2000" dirty="0" smtClean="0"/>
              <a:t>2. </a:t>
            </a:r>
            <a:r>
              <a:rPr lang="en-US" sz="2000" dirty="0" err="1" smtClean="0"/>
              <a:t>Jelas</a:t>
            </a:r>
            <a:r>
              <a:rPr lang="en-US" sz="2000" dirty="0" smtClean="0"/>
              <a:t> (Explicit)</a:t>
            </a:r>
          </a:p>
          <a:p>
            <a:pPr marL="1074738" lvl="1" indent="-495300" eaLnBrk="1" hangingPunct="1">
              <a:lnSpc>
                <a:spcPct val="80000"/>
              </a:lnSpc>
            </a:pPr>
            <a:r>
              <a:rPr lang="en-US" sz="1800" dirty="0" err="1" smtClean="0"/>
              <a:t>Jenis</a:t>
            </a:r>
            <a:r>
              <a:rPr lang="en-US" sz="1800" dirty="0" smtClean="0"/>
              <a:t> </a:t>
            </a:r>
            <a:r>
              <a:rPr lang="en-US" sz="1800" dirty="0" err="1" smtClean="0"/>
              <a:t>Penelitian</a:t>
            </a:r>
            <a:endParaRPr lang="en-US" sz="1800" dirty="0" smtClean="0"/>
          </a:p>
          <a:p>
            <a:pPr marL="1074738" lvl="1" indent="-495300" eaLnBrk="1" hangingPunct="1">
              <a:lnSpc>
                <a:spcPct val="80000"/>
              </a:lnSpc>
            </a:pPr>
            <a:r>
              <a:rPr lang="en-US" sz="1800" dirty="0" err="1" smtClean="0"/>
              <a:t>Objek</a:t>
            </a:r>
            <a:r>
              <a:rPr lang="en-US" sz="1800" dirty="0" smtClean="0"/>
              <a:t> yang </a:t>
            </a:r>
            <a:r>
              <a:rPr lang="en-US" sz="1800" dirty="0" err="1" smtClean="0"/>
              <a:t>diteliti</a:t>
            </a:r>
            <a:endParaRPr lang="en-US" sz="1800" dirty="0" smtClean="0"/>
          </a:p>
          <a:p>
            <a:pPr marL="1074738" lvl="1" indent="-495300" eaLnBrk="1" hangingPunct="1">
              <a:lnSpc>
                <a:spcPct val="80000"/>
              </a:lnSpc>
            </a:pPr>
            <a:r>
              <a:rPr lang="en-US" sz="1800" dirty="0" err="1" smtClean="0"/>
              <a:t>Subjek</a:t>
            </a:r>
            <a:r>
              <a:rPr lang="en-US" sz="1800" dirty="0" smtClean="0"/>
              <a:t> </a:t>
            </a:r>
            <a:r>
              <a:rPr lang="en-US" sz="1800" dirty="0" err="1" smtClean="0"/>
              <a:t>penelitian</a:t>
            </a:r>
            <a:endParaRPr lang="en-US" sz="1800" dirty="0" smtClean="0"/>
          </a:p>
          <a:p>
            <a:pPr marL="1074738" lvl="1" indent="-495300" eaLnBrk="1" hangingPunct="1">
              <a:lnSpc>
                <a:spcPct val="80000"/>
              </a:lnSpc>
            </a:pPr>
            <a:r>
              <a:rPr lang="en-US" sz="1800" dirty="0" err="1" smtClean="0"/>
              <a:t>Lokasi</a:t>
            </a:r>
            <a:r>
              <a:rPr lang="en-US" sz="1800" dirty="0" smtClean="0"/>
              <a:t> </a:t>
            </a:r>
            <a:r>
              <a:rPr lang="en-US" sz="1800" dirty="0" err="1" smtClean="0"/>
              <a:t>Penelitian</a:t>
            </a:r>
            <a:endParaRPr lang="en-US" sz="1800" dirty="0" smtClean="0"/>
          </a:p>
          <a:p>
            <a:pPr marL="0" indent="0" eaLnBrk="1" hangingPunct="1">
              <a:lnSpc>
                <a:spcPct val="80000"/>
              </a:lnSpc>
              <a:buFontTx/>
              <a:buNone/>
            </a:pPr>
            <a:r>
              <a:rPr lang="en-US" sz="2000" dirty="0" err="1" smtClean="0"/>
              <a:t>Contoh</a:t>
            </a:r>
            <a:r>
              <a:rPr lang="en-US" sz="2000" dirty="0" smtClean="0"/>
              <a:t>:</a:t>
            </a:r>
          </a:p>
          <a:p>
            <a:pPr marL="0" indent="0" eaLnBrk="1" hangingPunct="1">
              <a:lnSpc>
                <a:spcPct val="80000"/>
              </a:lnSpc>
              <a:buFontTx/>
              <a:buNone/>
            </a:pPr>
            <a:r>
              <a:rPr lang="id-ID" sz="2000" i="1" dirty="0" smtClean="0"/>
              <a:t>Pengaruh </a:t>
            </a:r>
            <a:r>
              <a:rPr lang="en-US" sz="2000" i="1" dirty="0" smtClean="0"/>
              <a:t>K</a:t>
            </a:r>
            <a:r>
              <a:rPr lang="id-ID" sz="2000" i="1" dirty="0" smtClean="0"/>
              <a:t>inerja Guru </a:t>
            </a:r>
            <a:r>
              <a:rPr lang="en-US" sz="2000" i="1" dirty="0" err="1" smtClean="0"/>
              <a:t>dan</a:t>
            </a:r>
            <a:r>
              <a:rPr lang="en-US" sz="2000" i="1" dirty="0" smtClean="0"/>
              <a:t> </a:t>
            </a:r>
            <a:r>
              <a:rPr lang="en-US" sz="2000" i="1" dirty="0" err="1" smtClean="0"/>
              <a:t>Kinerja</a:t>
            </a:r>
            <a:r>
              <a:rPr lang="en-US" sz="2000" i="1" dirty="0" smtClean="0"/>
              <a:t> </a:t>
            </a:r>
            <a:r>
              <a:rPr lang="id-ID" sz="2000" i="1" dirty="0" smtClean="0"/>
              <a:t>Kepala Sekolah</a:t>
            </a:r>
            <a:r>
              <a:rPr lang="en-US" sz="2000" i="1" dirty="0" smtClean="0"/>
              <a:t> </a:t>
            </a:r>
            <a:r>
              <a:rPr lang="en-US" sz="2000" i="1" dirty="0" err="1" smtClean="0"/>
              <a:t>pada</a:t>
            </a:r>
            <a:r>
              <a:rPr lang="en-US" sz="2000" i="1" dirty="0" smtClean="0"/>
              <a:t> PBM Daring </a:t>
            </a:r>
            <a:r>
              <a:rPr lang="id-ID" sz="2000" i="1" dirty="0" smtClean="0"/>
              <a:t>terhadap Prestasi Siswa SM</a:t>
            </a:r>
            <a:r>
              <a:rPr lang="en-ID" sz="2000" i="1" dirty="0" smtClean="0"/>
              <a:t>K</a:t>
            </a:r>
            <a:r>
              <a:rPr lang="id-ID" sz="2000" i="1" dirty="0" smtClean="0"/>
              <a:t> di </a:t>
            </a:r>
            <a:r>
              <a:rPr lang="en-ID" sz="2000" i="1" dirty="0" err="1" smtClean="0"/>
              <a:t>Kabupaten</a:t>
            </a:r>
            <a:r>
              <a:rPr lang="en-ID" sz="2000" i="1" dirty="0" smtClean="0"/>
              <a:t> </a:t>
            </a:r>
            <a:r>
              <a:rPr lang="en-US" sz="2000" i="1" dirty="0" err="1" smtClean="0"/>
              <a:t>Purwokerto</a:t>
            </a:r>
            <a:endParaRPr lang="en-US" sz="2000" i="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sz="3200" b="1" dirty="0" smtClean="0"/>
              <a:t>ISI PROPOSAL RISET KUALITATIF</a:t>
            </a:r>
            <a:endParaRPr lang="en-US" sz="3200" b="1" dirty="0"/>
          </a:p>
        </p:txBody>
      </p:sp>
      <p:sp>
        <p:nvSpPr>
          <p:cNvPr id="3" name="Content Placeholder 2"/>
          <p:cNvSpPr>
            <a:spLocks noGrp="1"/>
          </p:cNvSpPr>
          <p:nvPr>
            <p:ph idx="1"/>
          </p:nvPr>
        </p:nvSpPr>
        <p:spPr>
          <a:xfrm>
            <a:off x="914400" y="1556792"/>
            <a:ext cx="7185992" cy="4530725"/>
          </a:xfrm>
        </p:spPr>
        <p:txBody>
          <a:bodyPr/>
          <a:lstStyle/>
          <a:p>
            <a:pPr marL="0" indent="0">
              <a:buNone/>
            </a:pPr>
            <a:r>
              <a:rPr lang="en-US" sz="1600" b="1" dirty="0"/>
              <a:t>BAB I PENDAHULUAN</a:t>
            </a:r>
          </a:p>
          <a:p>
            <a:pPr marL="0" indent="0">
              <a:buNone/>
            </a:pPr>
            <a:r>
              <a:rPr lang="en-US" sz="1600" dirty="0"/>
              <a:t>A. </a:t>
            </a:r>
            <a:r>
              <a:rPr lang="en-US" sz="1600" dirty="0" err="1"/>
              <a:t>Latar</a:t>
            </a:r>
            <a:r>
              <a:rPr lang="en-US" sz="1600" dirty="0"/>
              <a:t> </a:t>
            </a:r>
            <a:r>
              <a:rPr lang="en-US" sz="1600" dirty="0" err="1"/>
              <a:t>Belakang</a:t>
            </a:r>
            <a:r>
              <a:rPr lang="en-US" sz="1600" dirty="0"/>
              <a:t> </a:t>
            </a:r>
            <a:r>
              <a:rPr lang="en-US" sz="1600" dirty="0" err="1"/>
              <a:t>Masalah</a:t>
            </a:r>
            <a:endParaRPr lang="en-US" sz="1600" dirty="0"/>
          </a:p>
          <a:p>
            <a:pPr marL="0" indent="0">
              <a:buNone/>
            </a:pPr>
            <a:r>
              <a:rPr lang="en-US" sz="1600" dirty="0"/>
              <a:t>B. </a:t>
            </a:r>
            <a:r>
              <a:rPr lang="en-US" sz="1600" dirty="0" err="1"/>
              <a:t>Identifikasi</a:t>
            </a:r>
            <a:r>
              <a:rPr lang="en-US" sz="1600" dirty="0"/>
              <a:t> </a:t>
            </a:r>
            <a:r>
              <a:rPr lang="en-US" sz="1600" dirty="0" err="1"/>
              <a:t>Masalah</a:t>
            </a:r>
            <a:endParaRPr lang="en-US" sz="1600" dirty="0"/>
          </a:p>
          <a:p>
            <a:pPr marL="0" indent="0">
              <a:buNone/>
            </a:pPr>
            <a:r>
              <a:rPr lang="en-US" sz="1600" dirty="0"/>
              <a:t>C. </a:t>
            </a:r>
            <a:r>
              <a:rPr lang="en-US" sz="1600" dirty="0" err="1"/>
              <a:t>Fokus</a:t>
            </a:r>
            <a:r>
              <a:rPr lang="en-US" sz="1600" dirty="0"/>
              <a:t> </a:t>
            </a:r>
            <a:r>
              <a:rPr lang="en-US" sz="1600" dirty="0" err="1"/>
              <a:t>dan</a:t>
            </a:r>
            <a:r>
              <a:rPr lang="en-US" sz="1600" dirty="0"/>
              <a:t> </a:t>
            </a:r>
            <a:r>
              <a:rPr lang="en-US" sz="1600" dirty="0" err="1"/>
              <a:t>Rumusan</a:t>
            </a:r>
            <a:r>
              <a:rPr lang="en-US" sz="1600" dirty="0"/>
              <a:t> </a:t>
            </a:r>
            <a:r>
              <a:rPr lang="en-US" sz="1600" dirty="0" err="1"/>
              <a:t>Masalah</a:t>
            </a:r>
            <a:endParaRPr lang="en-US" sz="1600" dirty="0"/>
          </a:p>
          <a:p>
            <a:pPr marL="0" indent="0">
              <a:buNone/>
            </a:pPr>
            <a:r>
              <a:rPr lang="en-US" sz="1600" dirty="0"/>
              <a:t>D. </a:t>
            </a:r>
            <a:r>
              <a:rPr lang="en-US" sz="1600" dirty="0" err="1"/>
              <a:t>Tujuan</a:t>
            </a:r>
            <a:r>
              <a:rPr lang="en-US" sz="1600" dirty="0"/>
              <a:t> </a:t>
            </a:r>
            <a:r>
              <a:rPr lang="en-US" sz="1600" dirty="0" err="1"/>
              <a:t>Penelitian</a:t>
            </a:r>
            <a:endParaRPr lang="en-US" sz="1600" dirty="0"/>
          </a:p>
          <a:p>
            <a:pPr marL="0" indent="0">
              <a:buNone/>
            </a:pPr>
            <a:r>
              <a:rPr lang="en-US" sz="1600" dirty="0"/>
              <a:t>E. </a:t>
            </a:r>
            <a:r>
              <a:rPr lang="en-US" sz="1600" dirty="0" err="1"/>
              <a:t>Manfaat</a:t>
            </a:r>
            <a:r>
              <a:rPr lang="en-US" sz="1600" dirty="0"/>
              <a:t> </a:t>
            </a:r>
            <a:r>
              <a:rPr lang="en-US" sz="1600" dirty="0" err="1"/>
              <a:t>Penelitian</a:t>
            </a:r>
            <a:endParaRPr lang="en-US" sz="1600" dirty="0"/>
          </a:p>
          <a:p>
            <a:pPr marL="0" indent="0">
              <a:buNone/>
            </a:pPr>
            <a:r>
              <a:rPr lang="en-US" sz="1600" b="1" dirty="0"/>
              <a:t>BAB II KAJIAN PUSTAKA</a:t>
            </a:r>
          </a:p>
          <a:p>
            <a:pPr marL="0" indent="0">
              <a:buNone/>
            </a:pPr>
            <a:r>
              <a:rPr lang="en-US" sz="1600" dirty="0"/>
              <a:t>A. </a:t>
            </a:r>
            <a:r>
              <a:rPr lang="en-US" sz="1600" dirty="0" err="1"/>
              <a:t>Kajian</a:t>
            </a:r>
            <a:r>
              <a:rPr lang="en-US" sz="1600" dirty="0"/>
              <a:t> </a:t>
            </a:r>
            <a:r>
              <a:rPr lang="en-US" sz="1600" dirty="0" err="1"/>
              <a:t>Teori</a:t>
            </a:r>
            <a:endParaRPr lang="en-US" sz="1600" dirty="0"/>
          </a:p>
          <a:p>
            <a:pPr marL="0" indent="0">
              <a:buNone/>
            </a:pPr>
            <a:r>
              <a:rPr lang="en-US" sz="1600" dirty="0"/>
              <a:t>B. </a:t>
            </a:r>
            <a:r>
              <a:rPr lang="en-US" sz="1600" dirty="0" err="1"/>
              <a:t>Kajian</a:t>
            </a:r>
            <a:r>
              <a:rPr lang="en-US" sz="1600" dirty="0"/>
              <a:t> </a:t>
            </a:r>
            <a:r>
              <a:rPr lang="en-US" sz="1600" dirty="0" err="1"/>
              <a:t>Penelitian</a:t>
            </a:r>
            <a:r>
              <a:rPr lang="en-US" sz="1600" dirty="0"/>
              <a:t> yang </a:t>
            </a:r>
            <a:r>
              <a:rPr lang="en-US" sz="1600" dirty="0" err="1"/>
              <a:t>Relevan</a:t>
            </a:r>
            <a:endParaRPr lang="en-US" sz="1600" dirty="0"/>
          </a:p>
          <a:p>
            <a:pPr marL="0" indent="0">
              <a:buNone/>
            </a:pPr>
            <a:r>
              <a:rPr lang="en-US" sz="1600" dirty="0"/>
              <a:t>C. </a:t>
            </a:r>
            <a:r>
              <a:rPr lang="en-US" sz="1600" dirty="0" err="1"/>
              <a:t>Alur</a:t>
            </a:r>
            <a:r>
              <a:rPr lang="en-US" sz="1600" dirty="0"/>
              <a:t> </a:t>
            </a:r>
            <a:r>
              <a:rPr lang="en-US" sz="1600" dirty="0" err="1"/>
              <a:t>Pikir</a:t>
            </a:r>
            <a:endParaRPr lang="en-US" sz="1600" dirty="0"/>
          </a:p>
          <a:p>
            <a:pPr marL="0" indent="0">
              <a:buNone/>
            </a:pPr>
            <a:r>
              <a:rPr lang="en-US" sz="1600" dirty="0"/>
              <a:t>D. </a:t>
            </a:r>
            <a:r>
              <a:rPr lang="en-US" sz="1600" dirty="0" err="1"/>
              <a:t>Pertanyaan</a:t>
            </a:r>
            <a:r>
              <a:rPr lang="en-US" sz="1600" dirty="0"/>
              <a:t> </a:t>
            </a:r>
            <a:r>
              <a:rPr lang="en-US" sz="1600" dirty="0" err="1"/>
              <a:t>Penelitian</a:t>
            </a:r>
            <a:endParaRPr lang="en-US" sz="1600" dirty="0"/>
          </a:p>
          <a:p>
            <a:pPr marL="0" indent="0">
              <a:buNone/>
            </a:pPr>
            <a:r>
              <a:rPr lang="en-US" sz="1600" b="1" dirty="0"/>
              <a:t>BAB III METODE PENELITIAN</a:t>
            </a:r>
          </a:p>
          <a:p>
            <a:pPr marL="0" indent="0">
              <a:buNone/>
            </a:pPr>
            <a:r>
              <a:rPr lang="en-US" sz="1600" dirty="0"/>
              <a:t>A. </a:t>
            </a:r>
            <a:r>
              <a:rPr lang="en-US" sz="1600" dirty="0" err="1"/>
              <a:t>Jenis</a:t>
            </a:r>
            <a:r>
              <a:rPr lang="en-US" sz="1600" dirty="0"/>
              <a:t> </a:t>
            </a:r>
            <a:r>
              <a:rPr lang="en-US" sz="1600" dirty="0" err="1"/>
              <a:t>Penelitian</a:t>
            </a:r>
            <a:endParaRPr lang="en-US" sz="1600" dirty="0"/>
          </a:p>
          <a:p>
            <a:pPr marL="0" indent="0">
              <a:buNone/>
            </a:pPr>
            <a:r>
              <a:rPr lang="en-US" sz="1600" dirty="0"/>
              <a:t>B. </a:t>
            </a:r>
            <a:r>
              <a:rPr lang="en-US" sz="1600" dirty="0" err="1"/>
              <a:t>Lokasi</a:t>
            </a:r>
            <a:r>
              <a:rPr lang="en-US" sz="1600" dirty="0"/>
              <a:t>/</a:t>
            </a:r>
            <a:r>
              <a:rPr lang="en-US" sz="1600" dirty="0" err="1"/>
              <a:t>Tempat</a:t>
            </a:r>
            <a:r>
              <a:rPr lang="en-US" sz="1600" dirty="0"/>
              <a:t> </a:t>
            </a:r>
            <a:r>
              <a:rPr lang="en-US" sz="1600" dirty="0" err="1"/>
              <a:t>dan</a:t>
            </a:r>
            <a:r>
              <a:rPr lang="en-US" sz="1600" dirty="0"/>
              <a:t> </a:t>
            </a:r>
            <a:r>
              <a:rPr lang="en-US" sz="1600" dirty="0" err="1"/>
              <a:t>Waktu</a:t>
            </a:r>
            <a:r>
              <a:rPr lang="en-US" sz="1600" dirty="0"/>
              <a:t> </a:t>
            </a:r>
            <a:r>
              <a:rPr lang="en-US" sz="1600" dirty="0" err="1"/>
              <a:t>Penelitian</a:t>
            </a:r>
            <a:endParaRPr lang="en-US" sz="1600" dirty="0"/>
          </a:p>
          <a:p>
            <a:pPr marL="0" indent="0">
              <a:buNone/>
            </a:pPr>
            <a:r>
              <a:rPr lang="en-US" sz="1600" dirty="0"/>
              <a:t>C. </a:t>
            </a:r>
            <a:r>
              <a:rPr lang="en-US" sz="1600" dirty="0" err="1"/>
              <a:t>Sumber</a:t>
            </a:r>
            <a:r>
              <a:rPr lang="en-US" sz="1600" dirty="0"/>
              <a:t> Data</a:t>
            </a:r>
          </a:p>
          <a:p>
            <a:pPr marL="0" indent="0">
              <a:buNone/>
            </a:pPr>
            <a:r>
              <a:rPr lang="en-US" sz="1600" dirty="0"/>
              <a:t>D. </a:t>
            </a:r>
            <a:r>
              <a:rPr lang="en-US" sz="1600" dirty="0" err="1"/>
              <a:t>Teknik</a:t>
            </a:r>
            <a:r>
              <a:rPr lang="en-US" sz="1600" dirty="0"/>
              <a:t> </a:t>
            </a:r>
            <a:r>
              <a:rPr lang="en-US" sz="1600" dirty="0" err="1"/>
              <a:t>dan</a:t>
            </a:r>
            <a:r>
              <a:rPr lang="en-US" sz="1600" dirty="0"/>
              <a:t> </a:t>
            </a:r>
            <a:r>
              <a:rPr lang="en-US" sz="1600" dirty="0" err="1"/>
              <a:t>Instrumen</a:t>
            </a:r>
            <a:r>
              <a:rPr lang="en-US" sz="1600" dirty="0"/>
              <a:t> </a:t>
            </a:r>
            <a:r>
              <a:rPr lang="en-US" sz="1600" dirty="0" err="1"/>
              <a:t>Pengumpulan</a:t>
            </a:r>
            <a:r>
              <a:rPr lang="en-US" sz="1600" dirty="0"/>
              <a:t> Data</a:t>
            </a:r>
          </a:p>
          <a:p>
            <a:pPr marL="0" indent="0">
              <a:buNone/>
            </a:pPr>
            <a:r>
              <a:rPr lang="en-US" sz="1600" dirty="0"/>
              <a:t>E. </a:t>
            </a:r>
            <a:r>
              <a:rPr lang="en-US" sz="1600" dirty="0" err="1"/>
              <a:t>Keabsahan</a:t>
            </a:r>
            <a:r>
              <a:rPr lang="en-US" sz="1600" dirty="0"/>
              <a:t> Data</a:t>
            </a:r>
          </a:p>
          <a:p>
            <a:pPr marL="0" indent="0">
              <a:buNone/>
            </a:pPr>
            <a:r>
              <a:rPr lang="en-US" sz="1600" dirty="0"/>
              <a:t>F. </a:t>
            </a:r>
            <a:r>
              <a:rPr lang="en-US" sz="1600" dirty="0" err="1"/>
              <a:t>Analisis</a:t>
            </a:r>
            <a:r>
              <a:rPr lang="en-US" sz="1600" dirty="0"/>
              <a:t> Data</a:t>
            </a:r>
          </a:p>
        </p:txBody>
      </p:sp>
    </p:spTree>
    <p:extLst>
      <p:ext uri="{BB962C8B-B14F-4D97-AF65-F5344CB8AC3E}">
        <p14:creationId xmlns:p14="http://schemas.microsoft.com/office/powerpoint/2010/main" val="16089413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Focusing from Area to Topic</a:t>
            </a:r>
          </a:p>
        </p:txBody>
      </p:sp>
      <p:pic>
        <p:nvPicPr>
          <p:cNvPr id="4" name="Content Placeholder 3"/>
          <p:cNvPicPr>
            <a:picLocks noGrp="1" noChangeAspect="1"/>
          </p:cNvPicPr>
          <p:nvPr>
            <p:ph idx="1"/>
          </p:nvPr>
        </p:nvPicPr>
        <p:blipFill>
          <a:blip r:embed="rId2"/>
          <a:stretch>
            <a:fillRect/>
          </a:stretch>
        </p:blipFill>
        <p:spPr>
          <a:xfrm>
            <a:off x="914400" y="1628800"/>
            <a:ext cx="7576355" cy="48283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24344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5" y="277813"/>
            <a:ext cx="8291265" cy="1143000"/>
          </a:xfrm>
        </p:spPr>
        <p:txBody>
          <a:bodyPr/>
          <a:lstStyle/>
          <a:p>
            <a:pPr algn="ctr"/>
            <a:r>
              <a:rPr lang="en-ID" sz="3600" b="1" dirty="0" smtClean="0"/>
              <a:t>Length of Project Vs Number or Sources</a:t>
            </a:r>
            <a:endParaRPr lang="en-US" sz="3600" b="1" dirty="0"/>
          </a:p>
        </p:txBody>
      </p:sp>
      <p:pic>
        <p:nvPicPr>
          <p:cNvPr id="4" name="Content Placeholder 3"/>
          <p:cNvPicPr>
            <a:picLocks noGrp="1" noChangeAspect="1"/>
          </p:cNvPicPr>
          <p:nvPr>
            <p:ph idx="1"/>
          </p:nvPr>
        </p:nvPicPr>
        <p:blipFill>
          <a:blip r:embed="rId2"/>
          <a:stretch>
            <a:fillRect/>
          </a:stretch>
        </p:blipFill>
        <p:spPr>
          <a:xfrm>
            <a:off x="395535" y="1700808"/>
            <a:ext cx="8310097" cy="4824536"/>
          </a:xfrm>
          <a:prstGeom prst="rect">
            <a:avLst/>
          </a:prstGeom>
        </p:spPr>
      </p:pic>
    </p:spTree>
    <p:extLst>
      <p:ext uri="{BB962C8B-B14F-4D97-AF65-F5344CB8AC3E}">
        <p14:creationId xmlns:p14="http://schemas.microsoft.com/office/powerpoint/2010/main" val="1656279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body" idx="1"/>
          </p:nvPr>
        </p:nvSpPr>
        <p:spPr>
          <a:xfrm>
            <a:off x="457200" y="228600"/>
            <a:ext cx="8229600" cy="6629400"/>
          </a:xfrm>
        </p:spPr>
        <p:txBody>
          <a:bodyPr/>
          <a:lstStyle/>
          <a:p>
            <a:pPr algn="ctr" eaLnBrk="1" hangingPunct="1">
              <a:lnSpc>
                <a:spcPct val="80000"/>
              </a:lnSpc>
              <a:buFont typeface="Wingdings" pitchFamily="2" charset="2"/>
              <a:buNone/>
            </a:pPr>
            <a:r>
              <a:rPr lang="en-US" sz="3600" b="1" smtClean="0">
                <a:solidFill>
                  <a:srgbClr val="FF0000"/>
                </a:solidFill>
                <a:latin typeface="Bookman Old Style" pitchFamily="18" charset="0"/>
              </a:rPr>
              <a:t>Masalah yang baik:</a:t>
            </a:r>
          </a:p>
          <a:p>
            <a:pPr algn="ctr" eaLnBrk="1" hangingPunct="1">
              <a:lnSpc>
                <a:spcPct val="80000"/>
              </a:lnSpc>
              <a:buFont typeface="Wingdings" pitchFamily="2" charset="2"/>
              <a:buNone/>
            </a:pPr>
            <a:endParaRPr lang="en-US" smtClean="0">
              <a:solidFill>
                <a:srgbClr val="FFFF66"/>
              </a:solidFill>
              <a:latin typeface="Bookman Old Style" pitchFamily="18" charset="0"/>
            </a:endParaRPr>
          </a:p>
          <a:p>
            <a:pPr lvl="1" algn="just" eaLnBrk="1" hangingPunct="1">
              <a:lnSpc>
                <a:spcPct val="80000"/>
              </a:lnSpc>
            </a:pPr>
            <a:r>
              <a:rPr lang="en-US" sz="2400" i="1" smtClean="0">
                <a:latin typeface="Bookman Old Style" pitchFamily="18" charset="0"/>
              </a:rPr>
              <a:t>Novelty</a:t>
            </a:r>
            <a:r>
              <a:rPr lang="en-US" sz="2400" smtClean="0">
                <a:latin typeface="Bookman Old Style" pitchFamily="18" charset="0"/>
              </a:rPr>
              <a:t>. Yakni perspektif baru dan original dalam rumusan masalah dan kemungkinan pemecahannya.</a:t>
            </a:r>
            <a:endParaRPr lang="en-US" sz="2400" i="1" smtClean="0">
              <a:latin typeface="Bookman Old Style" pitchFamily="18" charset="0"/>
            </a:endParaRPr>
          </a:p>
          <a:p>
            <a:pPr lvl="1" algn="just" eaLnBrk="1" hangingPunct="1">
              <a:lnSpc>
                <a:spcPct val="80000"/>
              </a:lnSpc>
            </a:pPr>
            <a:r>
              <a:rPr lang="en-US" sz="2400" i="1" smtClean="0">
                <a:latin typeface="Bookman Old Style" pitchFamily="18" charset="0"/>
              </a:rPr>
              <a:t>Relevancy.</a:t>
            </a:r>
            <a:r>
              <a:rPr lang="en-US" sz="2400" smtClean="0">
                <a:latin typeface="Bookman Old Style" pitchFamily="18" charset="0"/>
              </a:rPr>
              <a:t> Kesesuaian masalah tersebut untuk dipecahkan sekarang. Sumbangannya bagi perkembangan ilmu dan penyelesaian masalah pembangunan serta pengembangan kelem-bagaan.</a:t>
            </a:r>
            <a:endParaRPr lang="en-US" sz="2400" i="1" smtClean="0">
              <a:latin typeface="Bookman Old Style" pitchFamily="18" charset="0"/>
            </a:endParaRPr>
          </a:p>
          <a:p>
            <a:pPr lvl="1" algn="just" eaLnBrk="1" hangingPunct="1">
              <a:lnSpc>
                <a:spcPct val="80000"/>
              </a:lnSpc>
            </a:pPr>
            <a:r>
              <a:rPr lang="en-US" sz="2400" i="1" smtClean="0">
                <a:latin typeface="Bookman Old Style" pitchFamily="18" charset="0"/>
              </a:rPr>
              <a:t>Interesting</a:t>
            </a:r>
            <a:r>
              <a:rPr lang="en-US" sz="2400" smtClean="0">
                <a:latin typeface="Bookman Old Style" pitchFamily="18" charset="0"/>
              </a:rPr>
              <a:t>. Menarik minat peneliti sehingga punya kesanggupan untuk mengerjakan penelitian secara intens dalam rentang waktu yang relatif lama.</a:t>
            </a:r>
            <a:endParaRPr lang="en-US" sz="2400" i="1" smtClean="0">
              <a:latin typeface="Bookman Old Style" pitchFamily="18" charset="0"/>
            </a:endParaRPr>
          </a:p>
          <a:p>
            <a:pPr lvl="1" algn="just" eaLnBrk="1" hangingPunct="1">
              <a:lnSpc>
                <a:spcPct val="80000"/>
              </a:lnSpc>
            </a:pPr>
            <a:r>
              <a:rPr lang="en-US" sz="2400" i="1" smtClean="0">
                <a:latin typeface="Bookman Old Style" pitchFamily="18" charset="0"/>
              </a:rPr>
              <a:t>Feasible.</a:t>
            </a:r>
            <a:r>
              <a:rPr lang="en-US" sz="2400" smtClean="0">
                <a:latin typeface="Bookman Old Style" pitchFamily="18" charset="0"/>
              </a:rPr>
              <a:t> Dalam arti feasible dari sisi subyek yang dikaji, ketersediaan dana, waktu, alat serta keahlian yang dimiliki peneliti.</a:t>
            </a:r>
            <a:endParaRPr lang="sv-SE" sz="2400" i="1" smtClean="0">
              <a:latin typeface="Bookman Old Style" pitchFamily="18" charset="0"/>
            </a:endParaRPr>
          </a:p>
          <a:p>
            <a:pPr lvl="1" algn="just" eaLnBrk="1" hangingPunct="1">
              <a:lnSpc>
                <a:spcPct val="80000"/>
              </a:lnSpc>
            </a:pPr>
            <a:r>
              <a:rPr lang="sv-SE" sz="2400" i="1" smtClean="0">
                <a:latin typeface="Bookman Old Style" pitchFamily="18" charset="0"/>
              </a:rPr>
              <a:t>Etical</a:t>
            </a:r>
            <a:r>
              <a:rPr lang="sv-SE" sz="2400" smtClean="0">
                <a:latin typeface="Bookman Old Style" pitchFamily="18" charset="0"/>
              </a:rPr>
              <a:t>. Apakah penelitian tersebut bertentangan dengan etika atau tidak.</a:t>
            </a:r>
            <a:endParaRPr lang="en-US" sz="2400" smtClean="0">
              <a:latin typeface="Bookman Old Style"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iterate type="wd">
                                    <p:tmPct val="10000"/>
                                  </p:iterate>
                                  <p:childTnLst>
                                    <p:set>
                                      <p:cBhvr>
                                        <p:cTn id="6" dur="1" fill="hold">
                                          <p:stCondLst>
                                            <p:cond delay="0"/>
                                          </p:stCondLst>
                                        </p:cTn>
                                        <p:tgtEl>
                                          <p:spTgt spid="73730">
                                            <p:txEl>
                                              <p:pRg st="0" end="0"/>
                                            </p:txEl>
                                          </p:spTgt>
                                        </p:tgtEl>
                                        <p:attrNameLst>
                                          <p:attrName>style.visibility</p:attrName>
                                        </p:attrNameLst>
                                      </p:cBhvr>
                                      <p:to>
                                        <p:strVal val="visible"/>
                                      </p:to>
                                    </p:set>
                                    <p:animEffect transition="in" filter="circle(in)">
                                      <p:cBhvr>
                                        <p:cTn id="7" dur="500"/>
                                        <p:tgtEl>
                                          <p:spTgt spid="73730">
                                            <p:txEl>
                                              <p:pRg st="0" end="0"/>
                                            </p:txEl>
                                          </p:spTgt>
                                        </p:tgtEl>
                                      </p:cBhvr>
                                    </p:animEffect>
                                  </p:childTnLst>
                                </p:cTn>
                              </p:par>
                              <p:par>
                                <p:cTn id="8" presetID="6" presetClass="entr" presetSubtype="16" fill="hold" grpId="0" nodeType="withEffect">
                                  <p:stCondLst>
                                    <p:cond delay="0"/>
                                  </p:stCondLst>
                                  <p:iterate type="wd">
                                    <p:tmPct val="10000"/>
                                  </p:iterate>
                                  <p:childTnLst>
                                    <p:set>
                                      <p:cBhvr>
                                        <p:cTn id="9" dur="1" fill="hold">
                                          <p:stCondLst>
                                            <p:cond delay="0"/>
                                          </p:stCondLst>
                                        </p:cTn>
                                        <p:tgtEl>
                                          <p:spTgt spid="73730">
                                            <p:txEl>
                                              <p:pRg st="2" end="2"/>
                                            </p:txEl>
                                          </p:spTgt>
                                        </p:tgtEl>
                                        <p:attrNameLst>
                                          <p:attrName>style.visibility</p:attrName>
                                        </p:attrNameLst>
                                      </p:cBhvr>
                                      <p:to>
                                        <p:strVal val="visible"/>
                                      </p:to>
                                    </p:set>
                                    <p:animEffect transition="in" filter="circle(in)">
                                      <p:cBhvr>
                                        <p:cTn id="10" dur="500"/>
                                        <p:tgtEl>
                                          <p:spTgt spid="73730">
                                            <p:txEl>
                                              <p:pRg st="2" end="2"/>
                                            </p:txEl>
                                          </p:spTgt>
                                        </p:tgtEl>
                                      </p:cBhvr>
                                    </p:animEffect>
                                  </p:childTnLst>
                                </p:cTn>
                              </p:par>
                              <p:par>
                                <p:cTn id="11" presetID="6" presetClass="entr" presetSubtype="16" fill="hold" grpId="0" nodeType="withEffect">
                                  <p:stCondLst>
                                    <p:cond delay="0"/>
                                  </p:stCondLst>
                                  <p:iterate type="wd">
                                    <p:tmPct val="10000"/>
                                  </p:iterate>
                                  <p:childTnLst>
                                    <p:set>
                                      <p:cBhvr>
                                        <p:cTn id="12" dur="1" fill="hold">
                                          <p:stCondLst>
                                            <p:cond delay="0"/>
                                          </p:stCondLst>
                                        </p:cTn>
                                        <p:tgtEl>
                                          <p:spTgt spid="73730">
                                            <p:txEl>
                                              <p:pRg st="3" end="3"/>
                                            </p:txEl>
                                          </p:spTgt>
                                        </p:tgtEl>
                                        <p:attrNameLst>
                                          <p:attrName>style.visibility</p:attrName>
                                        </p:attrNameLst>
                                      </p:cBhvr>
                                      <p:to>
                                        <p:strVal val="visible"/>
                                      </p:to>
                                    </p:set>
                                    <p:animEffect transition="in" filter="circle(in)">
                                      <p:cBhvr>
                                        <p:cTn id="13" dur="500"/>
                                        <p:tgtEl>
                                          <p:spTgt spid="73730">
                                            <p:txEl>
                                              <p:pRg st="3" end="3"/>
                                            </p:txEl>
                                          </p:spTgt>
                                        </p:tgtEl>
                                      </p:cBhvr>
                                    </p:animEffect>
                                  </p:childTnLst>
                                </p:cTn>
                              </p:par>
                              <p:par>
                                <p:cTn id="14" presetID="6" presetClass="entr" presetSubtype="16" fill="hold" grpId="0" nodeType="withEffect">
                                  <p:stCondLst>
                                    <p:cond delay="0"/>
                                  </p:stCondLst>
                                  <p:iterate type="wd">
                                    <p:tmPct val="10000"/>
                                  </p:iterate>
                                  <p:childTnLst>
                                    <p:set>
                                      <p:cBhvr>
                                        <p:cTn id="15" dur="1" fill="hold">
                                          <p:stCondLst>
                                            <p:cond delay="0"/>
                                          </p:stCondLst>
                                        </p:cTn>
                                        <p:tgtEl>
                                          <p:spTgt spid="73730">
                                            <p:txEl>
                                              <p:pRg st="4" end="4"/>
                                            </p:txEl>
                                          </p:spTgt>
                                        </p:tgtEl>
                                        <p:attrNameLst>
                                          <p:attrName>style.visibility</p:attrName>
                                        </p:attrNameLst>
                                      </p:cBhvr>
                                      <p:to>
                                        <p:strVal val="visible"/>
                                      </p:to>
                                    </p:set>
                                    <p:animEffect transition="in" filter="circle(in)">
                                      <p:cBhvr>
                                        <p:cTn id="16" dur="500"/>
                                        <p:tgtEl>
                                          <p:spTgt spid="73730">
                                            <p:txEl>
                                              <p:pRg st="4" end="4"/>
                                            </p:txEl>
                                          </p:spTgt>
                                        </p:tgtEl>
                                      </p:cBhvr>
                                    </p:animEffect>
                                  </p:childTnLst>
                                </p:cTn>
                              </p:par>
                              <p:par>
                                <p:cTn id="17" presetID="6" presetClass="entr" presetSubtype="16" fill="hold" grpId="0" nodeType="withEffect">
                                  <p:stCondLst>
                                    <p:cond delay="0"/>
                                  </p:stCondLst>
                                  <p:iterate type="wd">
                                    <p:tmPct val="10000"/>
                                  </p:iterate>
                                  <p:childTnLst>
                                    <p:set>
                                      <p:cBhvr>
                                        <p:cTn id="18" dur="1" fill="hold">
                                          <p:stCondLst>
                                            <p:cond delay="0"/>
                                          </p:stCondLst>
                                        </p:cTn>
                                        <p:tgtEl>
                                          <p:spTgt spid="73730">
                                            <p:txEl>
                                              <p:pRg st="5" end="5"/>
                                            </p:txEl>
                                          </p:spTgt>
                                        </p:tgtEl>
                                        <p:attrNameLst>
                                          <p:attrName>style.visibility</p:attrName>
                                        </p:attrNameLst>
                                      </p:cBhvr>
                                      <p:to>
                                        <p:strVal val="visible"/>
                                      </p:to>
                                    </p:set>
                                    <p:animEffect transition="in" filter="circle(in)">
                                      <p:cBhvr>
                                        <p:cTn id="19" dur="500"/>
                                        <p:tgtEl>
                                          <p:spTgt spid="73730">
                                            <p:txEl>
                                              <p:pRg st="5" end="5"/>
                                            </p:txEl>
                                          </p:spTgt>
                                        </p:tgtEl>
                                      </p:cBhvr>
                                    </p:animEffect>
                                  </p:childTnLst>
                                </p:cTn>
                              </p:par>
                              <p:par>
                                <p:cTn id="20" presetID="6" presetClass="entr" presetSubtype="16" fill="hold" grpId="0" nodeType="withEffect">
                                  <p:stCondLst>
                                    <p:cond delay="0"/>
                                  </p:stCondLst>
                                  <p:iterate type="wd">
                                    <p:tmPct val="10000"/>
                                  </p:iterate>
                                  <p:childTnLst>
                                    <p:set>
                                      <p:cBhvr>
                                        <p:cTn id="21" dur="1" fill="hold">
                                          <p:stCondLst>
                                            <p:cond delay="0"/>
                                          </p:stCondLst>
                                        </p:cTn>
                                        <p:tgtEl>
                                          <p:spTgt spid="73730">
                                            <p:txEl>
                                              <p:pRg st="6" end="6"/>
                                            </p:txEl>
                                          </p:spTgt>
                                        </p:tgtEl>
                                        <p:attrNameLst>
                                          <p:attrName>style.visibility</p:attrName>
                                        </p:attrNameLst>
                                      </p:cBhvr>
                                      <p:to>
                                        <p:strVal val="visible"/>
                                      </p:to>
                                    </p:set>
                                    <p:animEffect transition="in" filter="circle(in)">
                                      <p:cBhvr>
                                        <p:cTn id="22" dur="500"/>
                                        <p:tgtEl>
                                          <p:spTgt spid="737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5"/>
          <p:cNvSpPr>
            <a:spLocks noGrp="1"/>
          </p:cNvSpPr>
          <p:nvPr>
            <p:ph type="title"/>
          </p:nvPr>
        </p:nvSpPr>
        <p:spPr>
          <a:xfrm>
            <a:off x="971600" y="476672"/>
            <a:ext cx="7024687" cy="877887"/>
          </a:xfrm>
        </p:spPr>
        <p:txBody>
          <a:bodyPr/>
          <a:lstStyle/>
          <a:p>
            <a:r>
              <a:rPr lang="en-US" sz="3200" b="1" dirty="0" smtClean="0">
                <a:solidFill>
                  <a:srgbClr val="0000FF"/>
                </a:solidFill>
              </a:rPr>
              <a:t>Criteria for a good research topic</a:t>
            </a:r>
          </a:p>
        </p:txBody>
      </p:sp>
      <p:sp>
        <p:nvSpPr>
          <p:cNvPr id="13315" name="Content Placeholder 6"/>
          <p:cNvSpPr>
            <a:spLocks noGrp="1"/>
          </p:cNvSpPr>
          <p:nvPr>
            <p:ph idx="1"/>
          </p:nvPr>
        </p:nvSpPr>
        <p:spPr/>
        <p:txBody>
          <a:bodyPr>
            <a:normAutofit/>
          </a:bodyPr>
          <a:lstStyle/>
          <a:p>
            <a:r>
              <a:rPr lang="en-US" dirty="0" smtClean="0"/>
              <a:t> A good research topic should be </a:t>
            </a:r>
            <a:r>
              <a:rPr lang="en-US" b="1" dirty="0" smtClean="0">
                <a:solidFill>
                  <a:srgbClr val="FF0000"/>
                </a:solidFill>
              </a:rPr>
              <a:t>(FINER)</a:t>
            </a:r>
            <a:r>
              <a:rPr lang="en-US" dirty="0" smtClean="0"/>
              <a:t>: </a:t>
            </a:r>
          </a:p>
          <a:p>
            <a:pPr lvl="1"/>
            <a:r>
              <a:rPr lang="en-US" dirty="0" smtClean="0">
                <a:solidFill>
                  <a:srgbClr val="FF0000"/>
                </a:solidFill>
              </a:rPr>
              <a:t>F</a:t>
            </a:r>
            <a:r>
              <a:rPr lang="en-US" dirty="0" smtClean="0"/>
              <a:t>easible (can be done) </a:t>
            </a:r>
          </a:p>
          <a:p>
            <a:pPr lvl="1"/>
            <a:r>
              <a:rPr lang="en-US" dirty="0" smtClean="0">
                <a:solidFill>
                  <a:srgbClr val="FF0000"/>
                </a:solidFill>
              </a:rPr>
              <a:t>I</a:t>
            </a:r>
            <a:r>
              <a:rPr lang="en-US" dirty="0" smtClean="0"/>
              <a:t>nteresting (up-to-date, wider audience, </a:t>
            </a:r>
            <a:r>
              <a:rPr lang="en-US" dirty="0" err="1" smtClean="0"/>
              <a:t>etc</a:t>
            </a:r>
            <a:r>
              <a:rPr lang="en-US" dirty="0" smtClean="0"/>
              <a:t>)</a:t>
            </a:r>
          </a:p>
          <a:p>
            <a:pPr lvl="1"/>
            <a:r>
              <a:rPr lang="en-US" dirty="0" smtClean="0">
                <a:solidFill>
                  <a:srgbClr val="FF0000"/>
                </a:solidFill>
              </a:rPr>
              <a:t>N</a:t>
            </a:r>
            <a:r>
              <a:rPr lang="en-US" dirty="0" smtClean="0"/>
              <a:t>ovel (newness, unique)</a:t>
            </a:r>
          </a:p>
          <a:p>
            <a:pPr lvl="1"/>
            <a:r>
              <a:rPr lang="en-US" dirty="0" smtClean="0">
                <a:solidFill>
                  <a:srgbClr val="FF0000"/>
                </a:solidFill>
              </a:rPr>
              <a:t>E</a:t>
            </a:r>
            <a:r>
              <a:rPr lang="en-US" dirty="0" smtClean="0"/>
              <a:t>thical (plagiarism, double submission)</a:t>
            </a:r>
          </a:p>
          <a:p>
            <a:pPr lvl="1"/>
            <a:r>
              <a:rPr lang="en-US" dirty="0" smtClean="0">
                <a:solidFill>
                  <a:srgbClr val="FF0000"/>
                </a:solidFill>
              </a:rPr>
              <a:t>R</a:t>
            </a:r>
            <a:r>
              <a:rPr lang="en-US" dirty="0" smtClean="0"/>
              <a:t>elevant (has an implication)</a:t>
            </a:r>
          </a:p>
          <a:p>
            <a:endParaRPr lang="en-US" dirty="0" smtClean="0"/>
          </a:p>
          <a:p>
            <a:pPr>
              <a:buFont typeface="Wingdings 2" panose="05020102010507070707" pitchFamily="18" charset="2"/>
              <a:buNone/>
            </a:pPr>
            <a:r>
              <a:rPr lang="en-US" dirty="0" smtClean="0"/>
              <a:t>These criteria have been collectively called the FINER formula (</a:t>
            </a:r>
            <a:r>
              <a:rPr lang="en-US" dirty="0" err="1" smtClean="0"/>
              <a:t>Hulley</a:t>
            </a:r>
            <a:r>
              <a:rPr lang="en-US" dirty="0" smtClean="0"/>
              <a:t> et al., 2001)</a:t>
            </a:r>
          </a:p>
        </p:txBody>
      </p:sp>
    </p:spTree>
    <p:extLst>
      <p:ext uri="{BB962C8B-B14F-4D97-AF65-F5344CB8AC3E}">
        <p14:creationId xmlns:p14="http://schemas.microsoft.com/office/powerpoint/2010/main" val="21577149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1560" y="709408"/>
            <a:ext cx="8064896" cy="4370427"/>
          </a:xfrm>
          <a:prstGeom prst="rect">
            <a:avLst/>
          </a:prstGeom>
        </p:spPr>
        <p:txBody>
          <a:bodyPr vert="horz" wrap="square" lIns="0" tIns="0" rIns="0" bIns="0" rtlCol="0">
            <a:spAutoFit/>
          </a:bodyPr>
          <a:lstStyle/>
          <a:p>
            <a:pPr marL="11135"/>
            <a:r>
              <a:rPr sz="3200" spc="-26" dirty="0">
                <a:latin typeface="Arial"/>
                <a:cs typeface="Arial"/>
              </a:rPr>
              <a:t>W</a:t>
            </a:r>
            <a:r>
              <a:rPr sz="3200" spc="-9" dirty="0">
                <a:latin typeface="Arial"/>
                <a:cs typeface="Arial"/>
              </a:rPr>
              <a:t>hat</a:t>
            </a:r>
            <a:r>
              <a:rPr sz="3200" spc="79" dirty="0">
                <a:latin typeface="Times New Roman"/>
                <a:cs typeface="Times New Roman"/>
              </a:rPr>
              <a:t> </a:t>
            </a:r>
            <a:r>
              <a:rPr sz="3200" spc="-9" dirty="0">
                <a:latin typeface="Arial"/>
                <a:cs typeface="Arial"/>
              </a:rPr>
              <a:t>i</a:t>
            </a:r>
            <a:r>
              <a:rPr sz="3200" dirty="0">
                <a:latin typeface="Arial"/>
                <a:cs typeface="Arial"/>
              </a:rPr>
              <a:t>s</a:t>
            </a:r>
            <a:r>
              <a:rPr sz="3200" spc="92" dirty="0">
                <a:latin typeface="Times New Roman"/>
                <a:cs typeface="Times New Roman"/>
              </a:rPr>
              <a:t> </a:t>
            </a:r>
            <a:r>
              <a:rPr sz="3200" spc="-4" dirty="0">
                <a:latin typeface="Arial"/>
                <a:cs typeface="Arial"/>
              </a:rPr>
              <a:t>N</a:t>
            </a:r>
            <a:r>
              <a:rPr sz="3200" spc="-9" dirty="0">
                <a:latin typeface="Arial"/>
                <a:cs typeface="Arial"/>
              </a:rPr>
              <a:t>o</a:t>
            </a:r>
            <a:r>
              <a:rPr sz="3200" dirty="0">
                <a:latin typeface="Arial"/>
                <a:cs typeface="Arial"/>
              </a:rPr>
              <a:t>v</a:t>
            </a:r>
            <a:r>
              <a:rPr sz="3200" spc="-9" dirty="0">
                <a:latin typeface="Arial"/>
                <a:cs typeface="Arial"/>
              </a:rPr>
              <a:t>e</a:t>
            </a:r>
            <a:r>
              <a:rPr sz="3200" spc="-4" dirty="0">
                <a:latin typeface="Arial"/>
                <a:cs typeface="Arial"/>
              </a:rPr>
              <a:t>l</a:t>
            </a:r>
            <a:r>
              <a:rPr sz="3200" spc="-9" dirty="0">
                <a:latin typeface="Arial"/>
                <a:cs typeface="Arial"/>
              </a:rPr>
              <a:t>t</a:t>
            </a:r>
            <a:r>
              <a:rPr sz="3200" spc="-44" dirty="0">
                <a:latin typeface="Arial"/>
                <a:cs typeface="Arial"/>
              </a:rPr>
              <a:t>y</a:t>
            </a:r>
            <a:r>
              <a:rPr sz="3200" dirty="0">
                <a:latin typeface="Arial"/>
                <a:cs typeface="Arial"/>
              </a:rPr>
              <a:t>?</a:t>
            </a:r>
          </a:p>
          <a:p>
            <a:pPr>
              <a:spcBef>
                <a:spcPts val="47"/>
              </a:spcBef>
            </a:pPr>
            <a:endParaRPr sz="2800" dirty="0">
              <a:latin typeface="Times New Roman"/>
              <a:cs typeface="Times New Roman"/>
            </a:endParaRPr>
          </a:p>
          <a:p>
            <a:pPr marL="462674" marR="330720" indent="-451538">
              <a:buFont typeface="Arial"/>
              <a:buAutoNum type="arabicPeriod"/>
              <a:tabLst>
                <a:tab pos="463231" algn="l"/>
              </a:tabLst>
            </a:pPr>
            <a:r>
              <a:rPr sz="3200" spc="-9" dirty="0">
                <a:latin typeface="Arial"/>
                <a:cs typeface="Arial"/>
              </a:rPr>
              <a:t>It</a:t>
            </a:r>
            <a:r>
              <a:rPr sz="3200" spc="57" dirty="0">
                <a:latin typeface="Times New Roman"/>
                <a:cs typeface="Times New Roman"/>
              </a:rPr>
              <a:t> </a:t>
            </a:r>
            <a:r>
              <a:rPr sz="3200" spc="-4" dirty="0">
                <a:latin typeface="Arial"/>
                <a:cs typeface="Arial"/>
              </a:rPr>
              <a:t>i</a:t>
            </a:r>
            <a:r>
              <a:rPr sz="3200" dirty="0">
                <a:latin typeface="Arial"/>
                <a:cs typeface="Arial"/>
              </a:rPr>
              <a:t>s</a:t>
            </a:r>
            <a:r>
              <a:rPr sz="3200" spc="88" dirty="0">
                <a:latin typeface="Times New Roman"/>
                <a:cs typeface="Times New Roman"/>
              </a:rPr>
              <a:t> </a:t>
            </a:r>
            <a:r>
              <a:rPr sz="3200" dirty="0">
                <a:latin typeface="Arial"/>
                <a:cs typeface="Arial"/>
              </a:rPr>
              <a:t>s</a:t>
            </a:r>
            <a:r>
              <a:rPr sz="3200" spc="-9" dirty="0">
                <a:latin typeface="Arial"/>
                <a:cs typeface="Arial"/>
              </a:rPr>
              <a:t>o</a:t>
            </a:r>
            <a:r>
              <a:rPr sz="3200" dirty="0">
                <a:latin typeface="Arial"/>
                <a:cs typeface="Arial"/>
              </a:rPr>
              <a:t>me</a:t>
            </a:r>
            <a:r>
              <a:rPr sz="3200" spc="83" dirty="0">
                <a:latin typeface="Times New Roman"/>
                <a:cs typeface="Times New Roman"/>
              </a:rPr>
              <a:t> </a:t>
            </a:r>
            <a:r>
              <a:rPr sz="3200" spc="-4" dirty="0">
                <a:latin typeface="Arial"/>
                <a:cs typeface="Arial"/>
              </a:rPr>
              <a:t>t</a:t>
            </a:r>
            <a:r>
              <a:rPr sz="3200" spc="-9" dirty="0">
                <a:latin typeface="Arial"/>
                <a:cs typeface="Arial"/>
              </a:rPr>
              <a:t>h</a:t>
            </a:r>
            <a:r>
              <a:rPr sz="3200" spc="-4" dirty="0">
                <a:latin typeface="Arial"/>
                <a:cs typeface="Arial"/>
              </a:rPr>
              <a:t>i</a:t>
            </a:r>
            <a:r>
              <a:rPr sz="3200" spc="-9" dirty="0">
                <a:latin typeface="Arial"/>
                <a:cs typeface="Arial"/>
              </a:rPr>
              <a:t>n</a:t>
            </a:r>
            <a:r>
              <a:rPr sz="3200" dirty="0">
                <a:latin typeface="Arial"/>
                <a:cs typeface="Arial"/>
              </a:rPr>
              <a:t>g</a:t>
            </a:r>
            <a:r>
              <a:rPr sz="3200" spc="100" dirty="0">
                <a:latin typeface="Times New Roman"/>
                <a:cs typeface="Times New Roman"/>
              </a:rPr>
              <a:t> </a:t>
            </a:r>
            <a:r>
              <a:rPr sz="3200" spc="-9" dirty="0">
                <a:solidFill>
                  <a:srgbClr val="FF0000"/>
                </a:solidFill>
                <a:latin typeface="Arial"/>
                <a:cs typeface="Arial"/>
              </a:rPr>
              <a:t>ne</a:t>
            </a:r>
            <a:r>
              <a:rPr sz="3200" dirty="0">
                <a:solidFill>
                  <a:srgbClr val="FF0000"/>
                </a:solidFill>
                <a:latin typeface="Arial"/>
                <a:cs typeface="Arial"/>
              </a:rPr>
              <a:t>w</a:t>
            </a:r>
            <a:r>
              <a:rPr sz="3200" spc="105" dirty="0">
                <a:solidFill>
                  <a:srgbClr val="FF0000"/>
                </a:solidFill>
                <a:latin typeface="Times New Roman"/>
                <a:cs typeface="Times New Roman"/>
              </a:rPr>
              <a:t> </a:t>
            </a:r>
            <a:r>
              <a:rPr sz="3200" spc="-9" dirty="0">
                <a:solidFill>
                  <a:srgbClr val="FF0000"/>
                </a:solidFill>
                <a:latin typeface="Arial"/>
                <a:cs typeface="Arial"/>
              </a:rPr>
              <a:t>o</a:t>
            </a:r>
            <a:r>
              <a:rPr sz="3200" dirty="0">
                <a:solidFill>
                  <a:srgbClr val="FF0000"/>
                </a:solidFill>
                <a:latin typeface="Arial"/>
                <a:cs typeface="Arial"/>
              </a:rPr>
              <a:t>r</a:t>
            </a:r>
            <a:r>
              <a:rPr sz="3200" spc="88" dirty="0">
                <a:solidFill>
                  <a:srgbClr val="FF0000"/>
                </a:solidFill>
                <a:latin typeface="Times New Roman"/>
                <a:cs typeface="Times New Roman"/>
              </a:rPr>
              <a:t> </a:t>
            </a:r>
            <a:r>
              <a:rPr sz="3200" dirty="0">
                <a:solidFill>
                  <a:srgbClr val="FF0000"/>
                </a:solidFill>
                <a:latin typeface="Arial"/>
                <a:cs typeface="Arial"/>
              </a:rPr>
              <a:t>m</a:t>
            </a:r>
            <a:r>
              <a:rPr sz="3200" spc="-9" dirty="0">
                <a:solidFill>
                  <a:srgbClr val="FF0000"/>
                </a:solidFill>
                <a:latin typeface="Arial"/>
                <a:cs typeface="Arial"/>
              </a:rPr>
              <a:t>od</a:t>
            </a:r>
            <a:r>
              <a:rPr sz="3200" spc="-4" dirty="0">
                <a:solidFill>
                  <a:srgbClr val="FF0000"/>
                </a:solidFill>
                <a:latin typeface="Arial"/>
                <a:cs typeface="Arial"/>
              </a:rPr>
              <a:t>i</a:t>
            </a:r>
            <a:r>
              <a:rPr sz="3200" spc="-9" dirty="0">
                <a:solidFill>
                  <a:srgbClr val="FF0000"/>
                </a:solidFill>
                <a:latin typeface="Arial"/>
                <a:cs typeface="Arial"/>
              </a:rPr>
              <a:t>f</a:t>
            </a:r>
            <a:r>
              <a:rPr sz="3200" spc="-4" dirty="0">
                <a:solidFill>
                  <a:srgbClr val="FF0000"/>
                </a:solidFill>
                <a:latin typeface="Arial"/>
                <a:cs typeface="Arial"/>
              </a:rPr>
              <a:t>i</a:t>
            </a:r>
            <a:r>
              <a:rPr sz="3200" spc="-9" dirty="0">
                <a:solidFill>
                  <a:srgbClr val="FF0000"/>
                </a:solidFill>
                <a:latin typeface="Arial"/>
                <a:cs typeface="Arial"/>
              </a:rPr>
              <a:t>e</a:t>
            </a:r>
            <a:r>
              <a:rPr sz="3200" dirty="0">
                <a:solidFill>
                  <a:srgbClr val="FF0000"/>
                </a:solidFill>
                <a:latin typeface="Arial"/>
                <a:cs typeface="Arial"/>
              </a:rPr>
              <a:t>d</a:t>
            </a:r>
            <a:r>
              <a:rPr sz="3200" dirty="0">
                <a:solidFill>
                  <a:srgbClr val="FF0000"/>
                </a:solidFill>
                <a:latin typeface="Times New Roman"/>
                <a:cs typeface="Times New Roman"/>
              </a:rPr>
              <a:t> </a:t>
            </a:r>
            <a:r>
              <a:rPr sz="3200" spc="-9" dirty="0">
                <a:latin typeface="Arial"/>
                <a:cs typeface="Arial"/>
              </a:rPr>
              <a:t>f</a:t>
            </a:r>
            <a:r>
              <a:rPr sz="3200" dirty="0">
                <a:latin typeface="Arial"/>
                <a:cs typeface="Arial"/>
              </a:rPr>
              <a:t>r</a:t>
            </a:r>
            <a:r>
              <a:rPr sz="3200" spc="-9" dirty="0">
                <a:latin typeface="Arial"/>
                <a:cs typeface="Arial"/>
              </a:rPr>
              <a:t>o</a:t>
            </a:r>
            <a:r>
              <a:rPr sz="3200" dirty="0">
                <a:latin typeface="Arial"/>
                <a:cs typeface="Arial"/>
              </a:rPr>
              <a:t>m</a:t>
            </a:r>
            <a:r>
              <a:rPr sz="3200" spc="75" dirty="0">
                <a:latin typeface="Times New Roman"/>
                <a:cs typeface="Times New Roman"/>
              </a:rPr>
              <a:t> </a:t>
            </a:r>
            <a:r>
              <a:rPr sz="3200" spc="-9" dirty="0">
                <a:latin typeface="Arial"/>
                <a:cs typeface="Arial"/>
              </a:rPr>
              <a:t>p</a:t>
            </a:r>
            <a:r>
              <a:rPr sz="3200" dirty="0">
                <a:latin typeface="Arial"/>
                <a:cs typeface="Arial"/>
              </a:rPr>
              <a:t>r</a:t>
            </a:r>
            <a:r>
              <a:rPr sz="3200" spc="-9" dirty="0">
                <a:latin typeface="Arial"/>
                <a:cs typeface="Arial"/>
              </a:rPr>
              <a:t>e</a:t>
            </a:r>
            <a:r>
              <a:rPr sz="3200" dirty="0">
                <a:latin typeface="Arial"/>
                <a:cs typeface="Arial"/>
              </a:rPr>
              <a:t>v</a:t>
            </a:r>
            <a:r>
              <a:rPr sz="3200" spc="-4" dirty="0">
                <a:latin typeface="Arial"/>
                <a:cs typeface="Arial"/>
              </a:rPr>
              <a:t>i</a:t>
            </a:r>
            <a:r>
              <a:rPr sz="3200" spc="-9" dirty="0">
                <a:latin typeface="Arial"/>
                <a:cs typeface="Arial"/>
              </a:rPr>
              <a:t>ou</a:t>
            </a:r>
            <a:r>
              <a:rPr sz="3200" dirty="0">
                <a:latin typeface="Arial"/>
                <a:cs typeface="Arial"/>
              </a:rPr>
              <a:t>s</a:t>
            </a:r>
            <a:r>
              <a:rPr sz="3200" spc="110" dirty="0">
                <a:latin typeface="Times New Roman"/>
                <a:cs typeface="Times New Roman"/>
              </a:rPr>
              <a:t> </a:t>
            </a:r>
            <a:r>
              <a:rPr sz="3200" spc="-9" dirty="0">
                <a:latin typeface="Arial"/>
                <a:cs typeface="Arial"/>
              </a:rPr>
              <a:t>f</a:t>
            </a:r>
            <a:r>
              <a:rPr sz="3200" spc="-4" dirty="0">
                <a:latin typeface="Arial"/>
                <a:cs typeface="Arial"/>
              </a:rPr>
              <a:t>i</a:t>
            </a:r>
            <a:r>
              <a:rPr sz="3200" spc="-9" dirty="0">
                <a:latin typeface="Arial"/>
                <a:cs typeface="Arial"/>
              </a:rPr>
              <a:t>nd</a:t>
            </a:r>
            <a:r>
              <a:rPr sz="3200" spc="-4" dirty="0">
                <a:latin typeface="Arial"/>
                <a:cs typeface="Arial"/>
              </a:rPr>
              <a:t>i</a:t>
            </a:r>
            <a:r>
              <a:rPr sz="3200" spc="-9" dirty="0">
                <a:latin typeface="Arial"/>
                <a:cs typeface="Arial"/>
              </a:rPr>
              <a:t>ng</a:t>
            </a:r>
            <a:r>
              <a:rPr sz="3200" spc="-22" dirty="0">
                <a:latin typeface="Arial"/>
                <a:cs typeface="Arial"/>
              </a:rPr>
              <a:t>s</a:t>
            </a:r>
            <a:r>
              <a:rPr sz="3200" spc="-9" dirty="0">
                <a:latin typeface="Arial"/>
                <a:cs typeface="Arial"/>
              </a:rPr>
              <a:t>.</a:t>
            </a:r>
            <a:endParaRPr sz="3200" dirty="0">
              <a:latin typeface="Arial"/>
              <a:cs typeface="Arial"/>
            </a:endParaRPr>
          </a:p>
          <a:p>
            <a:pPr marL="462674" marR="4454" indent="-451538">
              <a:buFont typeface="Arial"/>
              <a:buAutoNum type="arabicPeriod"/>
              <a:tabLst>
                <a:tab pos="463231" algn="l"/>
              </a:tabLst>
            </a:pPr>
            <a:r>
              <a:rPr sz="3200" spc="-9" dirty="0">
                <a:latin typeface="Arial"/>
                <a:cs typeface="Arial"/>
              </a:rPr>
              <a:t>It</a:t>
            </a:r>
            <a:r>
              <a:rPr sz="3200" spc="57" dirty="0">
                <a:latin typeface="Times New Roman"/>
                <a:cs typeface="Times New Roman"/>
              </a:rPr>
              <a:t> </a:t>
            </a:r>
            <a:r>
              <a:rPr sz="3200" dirty="0">
                <a:latin typeface="Arial"/>
                <a:cs typeface="Arial"/>
              </a:rPr>
              <a:t>m</a:t>
            </a:r>
            <a:r>
              <a:rPr sz="3200" spc="-9" dirty="0">
                <a:latin typeface="Arial"/>
                <a:cs typeface="Arial"/>
              </a:rPr>
              <a:t>a</a:t>
            </a:r>
            <a:r>
              <a:rPr sz="3200" dirty="0">
                <a:latin typeface="Arial"/>
                <a:cs typeface="Arial"/>
              </a:rPr>
              <a:t>y</a:t>
            </a:r>
            <a:r>
              <a:rPr sz="3200" spc="92" dirty="0">
                <a:latin typeface="Times New Roman"/>
                <a:cs typeface="Times New Roman"/>
              </a:rPr>
              <a:t> </a:t>
            </a:r>
            <a:r>
              <a:rPr sz="3200" dirty="0">
                <a:latin typeface="Arial"/>
                <a:cs typeface="Arial"/>
              </a:rPr>
              <a:t>cr</a:t>
            </a:r>
            <a:r>
              <a:rPr sz="3200" spc="-9" dirty="0">
                <a:latin typeface="Arial"/>
                <a:cs typeface="Arial"/>
              </a:rPr>
              <a:t>eate,</a:t>
            </a:r>
            <a:r>
              <a:rPr sz="3200" spc="96" dirty="0">
                <a:latin typeface="Times New Roman"/>
                <a:cs typeface="Times New Roman"/>
              </a:rPr>
              <a:t> </a:t>
            </a:r>
            <a:r>
              <a:rPr sz="3200" spc="-9" dirty="0">
                <a:latin typeface="Arial"/>
                <a:cs typeface="Arial"/>
              </a:rPr>
              <a:t>de</a:t>
            </a:r>
            <a:r>
              <a:rPr sz="3200" dirty="0">
                <a:latin typeface="Arial"/>
                <a:cs typeface="Arial"/>
              </a:rPr>
              <a:t>v</a:t>
            </a:r>
            <a:r>
              <a:rPr sz="3200" spc="-9" dirty="0">
                <a:latin typeface="Arial"/>
                <a:cs typeface="Arial"/>
              </a:rPr>
              <a:t>elop,</a:t>
            </a:r>
            <a:r>
              <a:rPr sz="3200" spc="118" dirty="0">
                <a:latin typeface="Times New Roman"/>
                <a:cs typeface="Times New Roman"/>
              </a:rPr>
              <a:t> </a:t>
            </a:r>
            <a:r>
              <a:rPr sz="3200" spc="-9" dirty="0">
                <a:latin typeface="Arial"/>
                <a:cs typeface="Arial"/>
              </a:rPr>
              <a:t>add,</a:t>
            </a:r>
            <a:r>
              <a:rPr sz="3200" spc="-9" dirty="0">
                <a:latin typeface="Times New Roman"/>
                <a:cs typeface="Times New Roman"/>
              </a:rPr>
              <a:t> </a:t>
            </a:r>
            <a:r>
              <a:rPr sz="3200" dirty="0">
                <a:latin typeface="Arial"/>
                <a:cs typeface="Arial"/>
              </a:rPr>
              <a:t>c</a:t>
            </a:r>
            <a:r>
              <a:rPr sz="3200" spc="-9" dirty="0">
                <a:latin typeface="Arial"/>
                <a:cs typeface="Arial"/>
              </a:rPr>
              <a:t>o</a:t>
            </a:r>
            <a:r>
              <a:rPr sz="3200" dirty="0">
                <a:latin typeface="Arial"/>
                <a:cs typeface="Arial"/>
              </a:rPr>
              <a:t>m</a:t>
            </a:r>
            <a:r>
              <a:rPr sz="3200" spc="-9" dirty="0">
                <a:latin typeface="Arial"/>
                <a:cs typeface="Arial"/>
              </a:rPr>
              <a:t>ple</a:t>
            </a:r>
            <a:r>
              <a:rPr sz="3200" spc="-4" dirty="0">
                <a:latin typeface="Arial"/>
                <a:cs typeface="Arial"/>
              </a:rPr>
              <a:t>t</a:t>
            </a:r>
            <a:r>
              <a:rPr sz="3200" dirty="0">
                <a:latin typeface="Arial"/>
                <a:cs typeface="Arial"/>
              </a:rPr>
              <a:t>e</a:t>
            </a:r>
            <a:r>
              <a:rPr sz="3200" spc="88" dirty="0">
                <a:latin typeface="Times New Roman"/>
                <a:cs typeface="Times New Roman"/>
              </a:rPr>
              <a:t> </a:t>
            </a:r>
            <a:r>
              <a:rPr sz="3200" spc="-9" dirty="0">
                <a:latin typeface="Arial"/>
                <a:cs typeface="Arial"/>
              </a:rPr>
              <a:t>o</a:t>
            </a:r>
            <a:r>
              <a:rPr sz="3200" dirty="0">
                <a:latin typeface="Arial"/>
                <a:cs typeface="Arial"/>
              </a:rPr>
              <a:t>r</a:t>
            </a:r>
            <a:r>
              <a:rPr sz="3200" spc="92" dirty="0">
                <a:latin typeface="Times New Roman"/>
                <a:cs typeface="Times New Roman"/>
              </a:rPr>
              <a:t> </a:t>
            </a:r>
            <a:r>
              <a:rPr sz="3200" spc="-9" dirty="0">
                <a:latin typeface="Arial"/>
                <a:cs typeface="Arial"/>
              </a:rPr>
              <a:t>g</a:t>
            </a:r>
            <a:r>
              <a:rPr sz="3200" spc="-4" dirty="0">
                <a:latin typeface="Arial"/>
                <a:cs typeface="Arial"/>
              </a:rPr>
              <a:t>i</a:t>
            </a:r>
            <a:r>
              <a:rPr sz="3200" dirty="0">
                <a:latin typeface="Arial"/>
                <a:cs typeface="Arial"/>
              </a:rPr>
              <a:t>ve</a:t>
            </a:r>
            <a:r>
              <a:rPr sz="3200" spc="105" dirty="0">
                <a:latin typeface="Times New Roman"/>
                <a:cs typeface="Times New Roman"/>
              </a:rPr>
              <a:t> </a:t>
            </a:r>
            <a:r>
              <a:rPr sz="3200" spc="-9" dirty="0">
                <a:latin typeface="Arial"/>
                <a:cs typeface="Arial"/>
              </a:rPr>
              <a:t>ne</a:t>
            </a:r>
            <a:r>
              <a:rPr sz="3200" dirty="0">
                <a:latin typeface="Arial"/>
                <a:cs typeface="Arial"/>
              </a:rPr>
              <a:t>w</a:t>
            </a:r>
            <a:r>
              <a:rPr sz="3200" spc="88" dirty="0">
                <a:latin typeface="Times New Roman"/>
                <a:cs typeface="Times New Roman"/>
              </a:rPr>
              <a:t> </a:t>
            </a:r>
            <a:r>
              <a:rPr sz="3200" spc="-9" dirty="0">
                <a:latin typeface="Arial"/>
                <a:cs typeface="Arial"/>
              </a:rPr>
              <a:t>al</a:t>
            </a:r>
            <a:r>
              <a:rPr sz="3200" spc="-4" dirty="0">
                <a:latin typeface="Arial"/>
                <a:cs typeface="Arial"/>
              </a:rPr>
              <a:t>t</a:t>
            </a:r>
            <a:r>
              <a:rPr sz="3200" spc="-9" dirty="0">
                <a:latin typeface="Arial"/>
                <a:cs typeface="Arial"/>
              </a:rPr>
              <a:t>e</a:t>
            </a:r>
            <a:r>
              <a:rPr sz="3200" dirty="0">
                <a:latin typeface="Arial"/>
                <a:cs typeface="Arial"/>
              </a:rPr>
              <a:t>r</a:t>
            </a:r>
            <a:r>
              <a:rPr sz="3200" spc="-9" dirty="0">
                <a:latin typeface="Arial"/>
                <a:cs typeface="Arial"/>
              </a:rPr>
              <a:t>nat</a:t>
            </a:r>
            <a:r>
              <a:rPr sz="3200" spc="-4" dirty="0">
                <a:latin typeface="Arial"/>
                <a:cs typeface="Arial"/>
              </a:rPr>
              <a:t>i</a:t>
            </a:r>
            <a:r>
              <a:rPr sz="3200" dirty="0">
                <a:latin typeface="Arial"/>
                <a:cs typeface="Arial"/>
              </a:rPr>
              <a:t>v</a:t>
            </a:r>
            <a:r>
              <a:rPr sz="3200" spc="-9" dirty="0">
                <a:latin typeface="Arial"/>
                <a:cs typeface="Arial"/>
              </a:rPr>
              <a:t>e</a:t>
            </a:r>
            <a:r>
              <a:rPr sz="3200" dirty="0">
                <a:latin typeface="Arial"/>
                <a:cs typeface="Arial"/>
              </a:rPr>
              <a:t>s</a:t>
            </a:r>
            <a:r>
              <a:rPr sz="3200" dirty="0">
                <a:latin typeface="Times New Roman"/>
                <a:cs typeface="Times New Roman"/>
              </a:rPr>
              <a:t> </a:t>
            </a:r>
            <a:r>
              <a:rPr sz="3200" spc="-9" dirty="0">
                <a:latin typeface="Arial"/>
                <a:cs typeface="Arial"/>
              </a:rPr>
              <a:t>of</a:t>
            </a:r>
            <a:r>
              <a:rPr sz="3200" spc="79" dirty="0">
                <a:latin typeface="Times New Roman"/>
                <a:cs typeface="Times New Roman"/>
              </a:rPr>
              <a:t> </a:t>
            </a:r>
            <a:r>
              <a:rPr sz="3200" spc="-9" dirty="0">
                <a:latin typeface="Arial"/>
                <a:cs typeface="Arial"/>
              </a:rPr>
              <a:t>theo</a:t>
            </a:r>
            <a:r>
              <a:rPr sz="3200" dirty="0">
                <a:latin typeface="Arial"/>
                <a:cs typeface="Arial"/>
              </a:rPr>
              <a:t>r</a:t>
            </a:r>
            <a:r>
              <a:rPr sz="3200" spc="-272" dirty="0">
                <a:latin typeface="Arial"/>
                <a:cs typeface="Arial"/>
              </a:rPr>
              <a:t>y</a:t>
            </a:r>
            <a:r>
              <a:rPr sz="3200" spc="-9" dirty="0">
                <a:latin typeface="Arial"/>
                <a:cs typeface="Arial"/>
              </a:rPr>
              <a:t>,</a:t>
            </a:r>
            <a:r>
              <a:rPr sz="3200" spc="140" dirty="0">
                <a:latin typeface="Times New Roman"/>
                <a:cs typeface="Times New Roman"/>
              </a:rPr>
              <a:t> </a:t>
            </a:r>
            <a:r>
              <a:rPr sz="3200" dirty="0">
                <a:latin typeface="Arial"/>
                <a:cs typeface="Arial"/>
              </a:rPr>
              <a:t>m</a:t>
            </a:r>
            <a:r>
              <a:rPr sz="3200" spc="-9" dirty="0">
                <a:latin typeface="Arial"/>
                <a:cs typeface="Arial"/>
              </a:rPr>
              <a:t>e</a:t>
            </a:r>
            <a:r>
              <a:rPr sz="3200" spc="-4" dirty="0">
                <a:latin typeface="Arial"/>
                <a:cs typeface="Arial"/>
              </a:rPr>
              <a:t>t</a:t>
            </a:r>
            <a:r>
              <a:rPr sz="3200" spc="-9" dirty="0">
                <a:latin typeface="Arial"/>
                <a:cs typeface="Arial"/>
              </a:rPr>
              <a:t>hod,</a:t>
            </a:r>
            <a:r>
              <a:rPr sz="3200" spc="92" dirty="0">
                <a:latin typeface="Times New Roman"/>
                <a:cs typeface="Times New Roman"/>
              </a:rPr>
              <a:t> </a:t>
            </a:r>
            <a:r>
              <a:rPr sz="3200" spc="-4" dirty="0">
                <a:latin typeface="Arial"/>
                <a:cs typeface="Arial"/>
              </a:rPr>
              <a:t>f</a:t>
            </a:r>
            <a:r>
              <a:rPr sz="3200" spc="-9" dirty="0">
                <a:latin typeface="Arial"/>
                <a:cs typeface="Arial"/>
              </a:rPr>
              <a:t>o</a:t>
            </a:r>
            <a:r>
              <a:rPr sz="3200" dirty="0">
                <a:latin typeface="Arial"/>
                <a:cs typeface="Arial"/>
              </a:rPr>
              <a:t>rm</a:t>
            </a:r>
            <a:r>
              <a:rPr sz="3200" spc="-9" dirty="0">
                <a:latin typeface="Arial"/>
                <a:cs typeface="Arial"/>
              </a:rPr>
              <a:t>ula,</a:t>
            </a:r>
            <a:r>
              <a:rPr sz="3200" spc="96" dirty="0">
                <a:latin typeface="Times New Roman"/>
                <a:cs typeface="Times New Roman"/>
              </a:rPr>
              <a:t> </a:t>
            </a:r>
            <a:r>
              <a:rPr sz="3200" dirty="0">
                <a:latin typeface="Arial"/>
                <a:cs typeface="Arial"/>
              </a:rPr>
              <a:t>m</a:t>
            </a:r>
            <a:r>
              <a:rPr sz="3200" spc="-9" dirty="0">
                <a:latin typeface="Arial"/>
                <a:cs typeface="Arial"/>
              </a:rPr>
              <a:t>ode</a:t>
            </a:r>
            <a:r>
              <a:rPr sz="3200" dirty="0">
                <a:latin typeface="Arial"/>
                <a:cs typeface="Arial"/>
              </a:rPr>
              <a:t>l</a:t>
            </a:r>
            <a:r>
              <a:rPr sz="3200" dirty="0">
                <a:latin typeface="Times New Roman"/>
                <a:cs typeface="Times New Roman"/>
              </a:rPr>
              <a:t> </a:t>
            </a:r>
            <a:r>
              <a:rPr sz="3200" spc="-9" dirty="0">
                <a:latin typeface="Arial"/>
                <a:cs typeface="Arial"/>
              </a:rPr>
              <a:t>o</a:t>
            </a:r>
            <a:r>
              <a:rPr sz="3200" dirty="0">
                <a:latin typeface="Arial"/>
                <a:cs typeface="Arial"/>
              </a:rPr>
              <a:t>r</a:t>
            </a:r>
            <a:r>
              <a:rPr sz="3200" spc="75" dirty="0">
                <a:latin typeface="Times New Roman"/>
                <a:cs typeface="Times New Roman"/>
              </a:rPr>
              <a:t> </a:t>
            </a:r>
            <a:r>
              <a:rPr sz="3200" spc="-9" dirty="0">
                <a:latin typeface="Arial"/>
                <a:cs typeface="Arial"/>
              </a:rPr>
              <a:t>othe</a:t>
            </a:r>
            <a:r>
              <a:rPr sz="3200" dirty="0">
                <a:latin typeface="Arial"/>
                <a:cs typeface="Arial"/>
              </a:rPr>
              <a:t>r</a:t>
            </a:r>
            <a:r>
              <a:rPr sz="3200" spc="88" dirty="0">
                <a:latin typeface="Times New Roman"/>
                <a:cs typeface="Times New Roman"/>
              </a:rPr>
              <a:t> </a:t>
            </a:r>
            <a:r>
              <a:rPr sz="3200" spc="-4" dirty="0">
                <a:latin typeface="Arial"/>
                <a:cs typeface="Arial"/>
              </a:rPr>
              <a:t>f</a:t>
            </a:r>
            <a:r>
              <a:rPr sz="3200" spc="-9" dirty="0">
                <a:latin typeface="Arial"/>
                <a:cs typeface="Arial"/>
              </a:rPr>
              <a:t>o</a:t>
            </a:r>
            <a:r>
              <a:rPr sz="3200" dirty="0">
                <a:latin typeface="Arial"/>
                <a:cs typeface="Arial"/>
              </a:rPr>
              <a:t>rms</a:t>
            </a:r>
            <a:r>
              <a:rPr sz="3200" spc="92" dirty="0">
                <a:latin typeface="Times New Roman"/>
                <a:cs typeface="Times New Roman"/>
              </a:rPr>
              <a:t> </a:t>
            </a:r>
            <a:r>
              <a:rPr sz="3200" spc="-9" dirty="0">
                <a:latin typeface="Arial"/>
                <a:cs typeface="Arial"/>
              </a:rPr>
              <a:t>i</a:t>
            </a:r>
            <a:r>
              <a:rPr sz="3200" dirty="0">
                <a:latin typeface="Arial"/>
                <a:cs typeface="Arial"/>
              </a:rPr>
              <a:t>n</a:t>
            </a:r>
            <a:r>
              <a:rPr sz="3200" spc="83" dirty="0">
                <a:latin typeface="Times New Roman"/>
                <a:cs typeface="Times New Roman"/>
              </a:rPr>
              <a:t> </a:t>
            </a:r>
            <a:r>
              <a:rPr sz="3200" dirty="0">
                <a:solidFill>
                  <a:srgbClr val="FF0000"/>
                </a:solidFill>
                <a:latin typeface="Arial"/>
                <a:cs typeface="Arial"/>
              </a:rPr>
              <a:t>sc</a:t>
            </a:r>
            <a:r>
              <a:rPr sz="3200" spc="-4" dirty="0">
                <a:solidFill>
                  <a:srgbClr val="FF0000"/>
                </a:solidFill>
                <a:latin typeface="Arial"/>
                <a:cs typeface="Arial"/>
              </a:rPr>
              <a:t>i</a:t>
            </a:r>
            <a:r>
              <a:rPr sz="3200" spc="-9" dirty="0">
                <a:solidFill>
                  <a:srgbClr val="FF0000"/>
                </a:solidFill>
                <a:latin typeface="Arial"/>
                <a:cs typeface="Arial"/>
              </a:rPr>
              <a:t>en</a:t>
            </a:r>
            <a:r>
              <a:rPr sz="3200" spc="-4" dirty="0">
                <a:solidFill>
                  <a:srgbClr val="FF0000"/>
                </a:solidFill>
                <a:latin typeface="Arial"/>
                <a:cs typeface="Arial"/>
              </a:rPr>
              <a:t>t</a:t>
            </a:r>
            <a:r>
              <a:rPr sz="3200" spc="-9" dirty="0">
                <a:solidFill>
                  <a:srgbClr val="FF0000"/>
                </a:solidFill>
                <a:latin typeface="Arial"/>
                <a:cs typeface="Arial"/>
              </a:rPr>
              <a:t>i</a:t>
            </a:r>
            <a:r>
              <a:rPr sz="3200" spc="-4" dirty="0">
                <a:solidFill>
                  <a:srgbClr val="FF0000"/>
                </a:solidFill>
                <a:latin typeface="Arial"/>
                <a:cs typeface="Arial"/>
              </a:rPr>
              <a:t>f</a:t>
            </a:r>
            <a:r>
              <a:rPr sz="3200" spc="-9" dirty="0">
                <a:solidFill>
                  <a:srgbClr val="FF0000"/>
                </a:solidFill>
                <a:latin typeface="Arial"/>
                <a:cs typeface="Arial"/>
              </a:rPr>
              <a:t>i</a:t>
            </a:r>
            <a:r>
              <a:rPr sz="3200" dirty="0">
                <a:solidFill>
                  <a:srgbClr val="FF0000"/>
                </a:solidFill>
                <a:latin typeface="Arial"/>
                <a:cs typeface="Arial"/>
              </a:rPr>
              <a:t>c</a:t>
            </a:r>
            <a:r>
              <a:rPr sz="3200" spc="110" dirty="0">
                <a:solidFill>
                  <a:srgbClr val="FF0000"/>
                </a:solidFill>
                <a:latin typeface="Times New Roman"/>
                <a:cs typeface="Times New Roman"/>
              </a:rPr>
              <a:t> </a:t>
            </a:r>
            <a:r>
              <a:rPr sz="3200" dirty="0">
                <a:solidFill>
                  <a:srgbClr val="FF0000"/>
                </a:solidFill>
                <a:latin typeface="Arial"/>
                <a:cs typeface="Arial"/>
              </a:rPr>
              <a:t>m</a:t>
            </a:r>
            <a:r>
              <a:rPr sz="3200" spc="-9" dirty="0">
                <a:solidFill>
                  <a:srgbClr val="FF0000"/>
                </a:solidFill>
                <a:latin typeface="Arial"/>
                <a:cs typeface="Arial"/>
              </a:rPr>
              <a:t>a</a:t>
            </a:r>
            <a:r>
              <a:rPr sz="3200" spc="-4" dirty="0">
                <a:solidFill>
                  <a:srgbClr val="FF0000"/>
                </a:solidFill>
                <a:latin typeface="Arial"/>
                <a:cs typeface="Arial"/>
              </a:rPr>
              <a:t>t</a:t>
            </a:r>
            <a:r>
              <a:rPr sz="3200" spc="-9" dirty="0">
                <a:solidFill>
                  <a:srgbClr val="FF0000"/>
                </a:solidFill>
                <a:latin typeface="Arial"/>
                <a:cs typeface="Arial"/>
              </a:rPr>
              <a:t>te</a:t>
            </a:r>
            <a:r>
              <a:rPr sz="3200" spc="-175" dirty="0">
                <a:solidFill>
                  <a:srgbClr val="FF0000"/>
                </a:solidFill>
                <a:latin typeface="Arial"/>
                <a:cs typeface="Arial"/>
              </a:rPr>
              <a:t>r</a:t>
            </a:r>
            <a:r>
              <a:rPr sz="3200" spc="-9" dirty="0">
                <a:latin typeface="Arial"/>
                <a:cs typeface="Arial"/>
              </a:rPr>
              <a:t>.</a:t>
            </a:r>
            <a:endParaRPr sz="3200" dirty="0">
              <a:latin typeface="Arial"/>
              <a:cs typeface="Arial"/>
            </a:endParaRPr>
          </a:p>
          <a:p>
            <a:pPr marL="462674" indent="-451538">
              <a:buFont typeface="Arial"/>
              <a:buAutoNum type="arabicPeriod"/>
              <a:tabLst>
                <a:tab pos="463231" algn="l"/>
              </a:tabLst>
            </a:pPr>
            <a:r>
              <a:rPr sz="3200" spc="-9" dirty="0">
                <a:latin typeface="Arial"/>
                <a:cs typeface="Arial"/>
              </a:rPr>
              <a:t>No</a:t>
            </a:r>
            <a:r>
              <a:rPr sz="3200" dirty="0">
                <a:latin typeface="Arial"/>
                <a:cs typeface="Arial"/>
              </a:rPr>
              <a:t>v</a:t>
            </a:r>
            <a:r>
              <a:rPr sz="3200" spc="-9" dirty="0">
                <a:latin typeface="Arial"/>
                <a:cs typeface="Arial"/>
              </a:rPr>
              <a:t>e</a:t>
            </a:r>
            <a:r>
              <a:rPr sz="3200" spc="-4" dirty="0">
                <a:latin typeface="Arial"/>
                <a:cs typeface="Arial"/>
              </a:rPr>
              <a:t>l</a:t>
            </a:r>
            <a:r>
              <a:rPr sz="3200" spc="-9" dirty="0">
                <a:latin typeface="Arial"/>
                <a:cs typeface="Arial"/>
              </a:rPr>
              <a:t>t</a:t>
            </a:r>
            <a:r>
              <a:rPr sz="3200" dirty="0">
                <a:latin typeface="Arial"/>
                <a:cs typeface="Arial"/>
              </a:rPr>
              <a:t>y</a:t>
            </a:r>
            <a:r>
              <a:rPr sz="3200" spc="88" dirty="0">
                <a:latin typeface="Times New Roman"/>
                <a:cs typeface="Times New Roman"/>
              </a:rPr>
              <a:t> </a:t>
            </a:r>
            <a:r>
              <a:rPr sz="3200" dirty="0">
                <a:latin typeface="Arial"/>
                <a:cs typeface="Arial"/>
              </a:rPr>
              <a:t>m</a:t>
            </a:r>
            <a:r>
              <a:rPr sz="3200" spc="-9" dirty="0">
                <a:latin typeface="Arial"/>
                <a:cs typeface="Arial"/>
              </a:rPr>
              <a:t>u</a:t>
            </a:r>
            <a:r>
              <a:rPr sz="3200" spc="-13" dirty="0">
                <a:latin typeface="Arial"/>
                <a:cs typeface="Arial"/>
              </a:rPr>
              <a:t>st</a:t>
            </a:r>
            <a:r>
              <a:rPr sz="3200" spc="79" dirty="0">
                <a:latin typeface="Times New Roman"/>
                <a:cs typeface="Times New Roman"/>
              </a:rPr>
              <a:t> </a:t>
            </a:r>
            <a:r>
              <a:rPr sz="3200" spc="-9" dirty="0">
                <a:latin typeface="Arial"/>
                <a:cs typeface="Arial"/>
              </a:rPr>
              <a:t>b</a:t>
            </a:r>
            <a:r>
              <a:rPr sz="3200" dirty="0">
                <a:latin typeface="Arial"/>
                <a:cs typeface="Arial"/>
              </a:rPr>
              <a:t>e</a:t>
            </a:r>
            <a:r>
              <a:rPr sz="3200" spc="100" dirty="0">
                <a:latin typeface="Times New Roman"/>
                <a:cs typeface="Times New Roman"/>
              </a:rPr>
              <a:t> </a:t>
            </a:r>
            <a:r>
              <a:rPr sz="3200" spc="-13" dirty="0">
                <a:solidFill>
                  <a:srgbClr val="FF0000"/>
                </a:solidFill>
                <a:latin typeface="Arial"/>
                <a:cs typeface="Arial"/>
              </a:rPr>
              <a:t>o</a:t>
            </a:r>
            <a:r>
              <a:rPr sz="3200" dirty="0">
                <a:solidFill>
                  <a:srgbClr val="FF0000"/>
                </a:solidFill>
                <a:latin typeface="Arial"/>
                <a:cs typeface="Arial"/>
              </a:rPr>
              <a:t>r</a:t>
            </a:r>
            <a:r>
              <a:rPr sz="3200" spc="-9" dirty="0">
                <a:solidFill>
                  <a:srgbClr val="FF0000"/>
                </a:solidFill>
                <a:latin typeface="Arial"/>
                <a:cs typeface="Arial"/>
              </a:rPr>
              <a:t>ig</a:t>
            </a:r>
            <a:r>
              <a:rPr sz="3200" spc="-4" dirty="0">
                <a:solidFill>
                  <a:srgbClr val="FF0000"/>
                </a:solidFill>
                <a:latin typeface="Arial"/>
                <a:cs typeface="Arial"/>
              </a:rPr>
              <a:t>i</a:t>
            </a:r>
            <a:r>
              <a:rPr sz="3200" spc="-9" dirty="0">
                <a:solidFill>
                  <a:srgbClr val="FF0000"/>
                </a:solidFill>
                <a:latin typeface="Arial"/>
                <a:cs typeface="Arial"/>
              </a:rPr>
              <a:t>na</a:t>
            </a:r>
            <a:r>
              <a:rPr sz="3200" spc="-18" dirty="0">
                <a:solidFill>
                  <a:srgbClr val="FF0000"/>
                </a:solidFill>
                <a:latin typeface="Arial"/>
                <a:cs typeface="Arial"/>
              </a:rPr>
              <a:t>l</a:t>
            </a:r>
            <a:r>
              <a:rPr sz="3200" spc="-9" dirty="0">
                <a:latin typeface="Arial"/>
                <a:cs typeface="Arial"/>
              </a:rPr>
              <a:t>.</a:t>
            </a:r>
            <a:endParaRPr sz="3200" dirty="0">
              <a:latin typeface="Arial"/>
              <a:cs typeface="Arial"/>
            </a:endParaRPr>
          </a:p>
        </p:txBody>
      </p:sp>
    </p:spTree>
    <p:extLst>
      <p:ext uri="{BB962C8B-B14F-4D97-AF65-F5344CB8AC3E}">
        <p14:creationId xmlns:p14="http://schemas.microsoft.com/office/powerpoint/2010/main" val="34111067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Finding a research topic</a:t>
            </a:r>
            <a:endParaRPr lang="en-US" b="1" dirty="0"/>
          </a:p>
        </p:txBody>
      </p:sp>
      <p:pic>
        <p:nvPicPr>
          <p:cNvPr id="4" name="Picture 3"/>
          <p:cNvPicPr>
            <a:picLocks noChangeAspect="1"/>
          </p:cNvPicPr>
          <p:nvPr/>
        </p:nvPicPr>
        <p:blipFill>
          <a:blip r:embed="rId2"/>
          <a:stretch>
            <a:fillRect/>
          </a:stretch>
        </p:blipFill>
        <p:spPr>
          <a:xfrm>
            <a:off x="882240" y="1772815"/>
            <a:ext cx="7804560" cy="43546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2382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Assignment:</a:t>
            </a:r>
            <a:endParaRPr lang="en-US" b="1" dirty="0"/>
          </a:p>
        </p:txBody>
      </p:sp>
      <p:sp>
        <p:nvSpPr>
          <p:cNvPr id="3" name="Content Placeholder 2"/>
          <p:cNvSpPr>
            <a:spLocks noGrp="1"/>
          </p:cNvSpPr>
          <p:nvPr>
            <p:ph idx="1"/>
          </p:nvPr>
        </p:nvSpPr>
        <p:spPr>
          <a:xfrm>
            <a:off x="914400" y="1772816"/>
            <a:ext cx="7772400" cy="4133056"/>
          </a:xfrm>
        </p:spPr>
        <p:txBody>
          <a:bodyPr/>
          <a:lstStyle/>
          <a:p>
            <a:pPr marL="514350" indent="-514350">
              <a:buFont typeface="+mj-lt"/>
              <a:buAutoNum type="arabicPeriod"/>
            </a:pPr>
            <a:r>
              <a:rPr lang="en-US" dirty="0" smtClean="0"/>
              <a:t>Find your strengths and weaknesses.</a:t>
            </a:r>
          </a:p>
          <a:p>
            <a:pPr marL="514350" indent="-514350">
              <a:buFont typeface="+mj-lt"/>
              <a:buAutoNum type="arabicPeriod"/>
            </a:pPr>
            <a:r>
              <a:rPr lang="en-ID" dirty="0" smtClean="0"/>
              <a:t>Find the threats and opportunities (read theories, research, rules/laws, conduct a survey)</a:t>
            </a:r>
          </a:p>
          <a:p>
            <a:pPr marL="514350" indent="-514350">
              <a:buFont typeface="+mj-lt"/>
              <a:buAutoNum type="arabicPeriod"/>
            </a:pPr>
            <a:r>
              <a:rPr lang="en-ID" dirty="0" smtClean="0"/>
              <a:t>Find the gaps </a:t>
            </a:r>
          </a:p>
          <a:p>
            <a:pPr marL="514350" indent="-514350">
              <a:buFont typeface="+mj-lt"/>
              <a:buAutoNum type="arabicPeriod"/>
            </a:pPr>
            <a:r>
              <a:rPr lang="en-ID" dirty="0" smtClean="0"/>
              <a:t>Find your research interest / topic</a:t>
            </a:r>
          </a:p>
          <a:p>
            <a:pPr marL="514350" indent="-514350">
              <a:buFont typeface="+mj-lt"/>
              <a:buAutoNum type="arabicPeriod"/>
            </a:pPr>
            <a:r>
              <a:rPr lang="en-ID" dirty="0" smtClean="0"/>
              <a:t>Formulate 3 titles based on it</a:t>
            </a:r>
          </a:p>
          <a:p>
            <a:pPr marL="514350" indent="-514350">
              <a:buFont typeface="+mj-lt"/>
              <a:buAutoNum type="arabicPeriod"/>
            </a:pPr>
            <a:r>
              <a:rPr lang="en-ID" dirty="0" smtClean="0"/>
              <a:t>Present in the class and discuss with the class</a:t>
            </a:r>
            <a:endParaRPr lang="en-US" dirty="0"/>
          </a:p>
        </p:txBody>
      </p:sp>
    </p:spTree>
    <p:extLst>
      <p:ext uri="{BB962C8B-B14F-4D97-AF65-F5344CB8AC3E}">
        <p14:creationId xmlns:p14="http://schemas.microsoft.com/office/powerpoint/2010/main" val="1522503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sz="4400" dirty="0" err="1" smtClean="0"/>
              <a:t>Latar</a:t>
            </a:r>
            <a:r>
              <a:rPr lang="en-ID" sz="4400" dirty="0" smtClean="0"/>
              <a:t> </a:t>
            </a:r>
            <a:r>
              <a:rPr lang="en-ID" sz="4400" dirty="0" err="1" smtClean="0"/>
              <a:t>Belakang</a:t>
            </a:r>
            <a:r>
              <a:rPr lang="en-ID" sz="4400" dirty="0" smtClean="0"/>
              <a:t> </a:t>
            </a:r>
            <a:r>
              <a:rPr lang="en-ID" sz="4400" dirty="0" err="1" smtClean="0"/>
              <a:t>Masalah</a:t>
            </a:r>
            <a:r>
              <a:rPr lang="en-ID" sz="4400" dirty="0" smtClean="0"/>
              <a:t>:</a:t>
            </a:r>
            <a:endParaRPr lang="en-US" dirty="0"/>
          </a:p>
        </p:txBody>
      </p:sp>
      <p:sp>
        <p:nvSpPr>
          <p:cNvPr id="3" name="Content Placeholder 2"/>
          <p:cNvSpPr>
            <a:spLocks noGrp="1"/>
          </p:cNvSpPr>
          <p:nvPr>
            <p:ph idx="1"/>
          </p:nvPr>
        </p:nvSpPr>
        <p:spPr/>
        <p:txBody>
          <a:bodyPr/>
          <a:lstStyle/>
          <a:p>
            <a:r>
              <a:rPr lang="en-ID" sz="2000" dirty="0" smtClean="0"/>
              <a:t>Problem </a:t>
            </a:r>
            <a:r>
              <a:rPr lang="en-ID" sz="2000" dirty="0" err="1"/>
              <a:t>prestasi</a:t>
            </a:r>
            <a:r>
              <a:rPr lang="en-ID" sz="2000" dirty="0"/>
              <a:t> </a:t>
            </a:r>
            <a:r>
              <a:rPr lang="en-ID" sz="2000" dirty="0" err="1"/>
              <a:t>belajar</a:t>
            </a:r>
            <a:r>
              <a:rPr lang="en-ID" sz="2000" dirty="0"/>
              <a:t> </a:t>
            </a:r>
            <a:r>
              <a:rPr lang="en-ID" sz="2000" dirty="0" err="1"/>
              <a:t>akuntansi</a:t>
            </a:r>
            <a:r>
              <a:rPr lang="en-ID" sz="2000" dirty="0"/>
              <a:t> </a:t>
            </a:r>
            <a:r>
              <a:rPr lang="en-ID" sz="2000" dirty="0" err="1"/>
              <a:t>dari</a:t>
            </a:r>
            <a:r>
              <a:rPr lang="en-ID" sz="2000" dirty="0"/>
              <a:t> </a:t>
            </a:r>
            <a:r>
              <a:rPr lang="en-ID" sz="2000" dirty="0" err="1"/>
              <a:t>lapangan</a:t>
            </a:r>
            <a:r>
              <a:rPr lang="en-ID" sz="2000" dirty="0"/>
              <a:t> yang </a:t>
            </a:r>
            <a:r>
              <a:rPr lang="en-ID" sz="2000" dirty="0" err="1"/>
              <a:t>masih</a:t>
            </a:r>
            <a:r>
              <a:rPr lang="en-ID" sz="2000" dirty="0"/>
              <a:t> </a:t>
            </a:r>
            <a:r>
              <a:rPr lang="en-ID" sz="2000" dirty="0" err="1"/>
              <a:t>rendah</a:t>
            </a:r>
            <a:r>
              <a:rPr lang="en-ID" sz="2000" dirty="0"/>
              <a:t> </a:t>
            </a:r>
            <a:r>
              <a:rPr lang="en-ID" sz="2000" dirty="0" err="1"/>
              <a:t>atau</a:t>
            </a:r>
            <a:r>
              <a:rPr lang="en-ID" sz="2000" dirty="0"/>
              <a:t> yang </a:t>
            </a:r>
            <a:r>
              <a:rPr lang="en-ID" sz="2000" dirty="0" err="1"/>
              <a:t>belum</a:t>
            </a:r>
            <a:r>
              <a:rPr lang="en-ID" sz="2000" dirty="0"/>
              <a:t> </a:t>
            </a:r>
            <a:r>
              <a:rPr lang="en-ID" sz="2000" dirty="0" err="1"/>
              <a:t>sesuai</a:t>
            </a:r>
            <a:r>
              <a:rPr lang="en-ID" sz="2000" dirty="0"/>
              <a:t> </a:t>
            </a:r>
            <a:r>
              <a:rPr lang="en-ID" sz="2000" dirty="0" err="1"/>
              <a:t>dengan</a:t>
            </a:r>
            <a:r>
              <a:rPr lang="en-ID" sz="2000" dirty="0"/>
              <a:t> </a:t>
            </a:r>
            <a:r>
              <a:rPr lang="en-ID" sz="2000" dirty="0" err="1"/>
              <a:t>harapan</a:t>
            </a:r>
            <a:r>
              <a:rPr lang="en-ID" sz="2000" dirty="0"/>
              <a:t> </a:t>
            </a:r>
            <a:r>
              <a:rPr lang="en-ID" sz="2000" dirty="0" err="1"/>
              <a:t>disertai</a:t>
            </a:r>
            <a:r>
              <a:rPr lang="en-ID" sz="2000" dirty="0"/>
              <a:t> </a:t>
            </a:r>
            <a:r>
              <a:rPr lang="en-ID" sz="2000" dirty="0" err="1"/>
              <a:t>dengan</a:t>
            </a:r>
            <a:r>
              <a:rPr lang="en-ID" sz="2000" dirty="0"/>
              <a:t> </a:t>
            </a:r>
            <a:r>
              <a:rPr lang="en-ID" sz="2000" dirty="0" err="1"/>
              <a:t>bukti</a:t>
            </a:r>
            <a:r>
              <a:rPr lang="en-ID" sz="2000" dirty="0"/>
              <a:t> </a:t>
            </a:r>
            <a:r>
              <a:rPr lang="en-ID" sz="2000" dirty="0" err="1"/>
              <a:t>kuantitatif</a:t>
            </a:r>
            <a:r>
              <a:rPr lang="en-ID" sz="2000" dirty="0"/>
              <a:t> </a:t>
            </a:r>
            <a:r>
              <a:rPr lang="en-ID" sz="2000" dirty="0" err="1"/>
              <a:t>dari</a:t>
            </a:r>
            <a:r>
              <a:rPr lang="en-ID" sz="2000" dirty="0"/>
              <a:t> </a:t>
            </a:r>
            <a:r>
              <a:rPr lang="en-ID" sz="2000" dirty="0" err="1"/>
              <a:t>lapangan</a:t>
            </a:r>
            <a:r>
              <a:rPr lang="en-ID" sz="2000" dirty="0"/>
              <a:t>. </a:t>
            </a:r>
            <a:r>
              <a:rPr lang="en-ID" sz="2000" dirty="0" err="1" smtClean="0"/>
              <a:t>Jelaskan</a:t>
            </a:r>
            <a:r>
              <a:rPr lang="en-ID" sz="2000" dirty="0" smtClean="0"/>
              <a:t> </a:t>
            </a:r>
            <a:r>
              <a:rPr lang="en-ID" sz="2000" dirty="0" err="1"/>
              <a:t>dari</a:t>
            </a:r>
            <a:r>
              <a:rPr lang="en-ID" sz="2000" dirty="0"/>
              <a:t> mana </a:t>
            </a:r>
            <a:r>
              <a:rPr lang="en-ID" sz="2000" dirty="0" err="1"/>
              <a:t>dan</a:t>
            </a:r>
            <a:r>
              <a:rPr lang="en-ID" sz="2000" dirty="0"/>
              <a:t> </a:t>
            </a:r>
            <a:r>
              <a:rPr lang="en-ID" sz="2000" dirty="0" err="1"/>
              <a:t>bagaimana</a:t>
            </a:r>
            <a:r>
              <a:rPr lang="en-ID" sz="2000" dirty="0"/>
              <a:t> </a:t>
            </a:r>
            <a:r>
              <a:rPr lang="en-ID" sz="2000" dirty="0" err="1"/>
              <a:t>angka</a:t>
            </a:r>
            <a:r>
              <a:rPr lang="en-ID" sz="2000" dirty="0"/>
              <a:t> </a:t>
            </a:r>
            <a:r>
              <a:rPr lang="en-ID" sz="2000" dirty="0" err="1"/>
              <a:t>itu</a:t>
            </a:r>
            <a:r>
              <a:rPr lang="en-ID" sz="2000" dirty="0"/>
              <a:t> </a:t>
            </a:r>
            <a:r>
              <a:rPr lang="en-ID" sz="2000" dirty="0" err="1"/>
              <a:t>diperoleh</a:t>
            </a:r>
            <a:r>
              <a:rPr lang="en-ID" sz="2000" dirty="0"/>
              <a:t> </a:t>
            </a:r>
            <a:r>
              <a:rPr lang="en-ID" sz="2000" dirty="0" err="1"/>
              <a:t>apakah</a:t>
            </a:r>
            <a:r>
              <a:rPr lang="en-ID" sz="2000" dirty="0"/>
              <a:t> </a:t>
            </a:r>
            <a:r>
              <a:rPr lang="en-ID" sz="2000" dirty="0" err="1"/>
              <a:t>melalui</a:t>
            </a:r>
            <a:r>
              <a:rPr lang="en-ID" sz="2000" dirty="0"/>
              <a:t> </a:t>
            </a:r>
            <a:r>
              <a:rPr lang="en-ID" sz="2000" dirty="0" err="1"/>
              <a:t>wawancara</a:t>
            </a:r>
            <a:r>
              <a:rPr lang="en-ID" sz="2000" dirty="0"/>
              <a:t> (</a:t>
            </a:r>
            <a:r>
              <a:rPr lang="en-ID" sz="2000" dirty="0" err="1"/>
              <a:t>sebut</a:t>
            </a:r>
            <a:r>
              <a:rPr lang="en-ID" sz="2000" dirty="0"/>
              <a:t> </a:t>
            </a:r>
            <a:r>
              <a:rPr lang="en-ID" sz="2000" dirty="0" err="1"/>
              <a:t>dengan</a:t>
            </a:r>
            <a:r>
              <a:rPr lang="en-ID" sz="2000" dirty="0"/>
              <a:t> </a:t>
            </a:r>
            <a:r>
              <a:rPr lang="en-ID" sz="2000" dirty="0" err="1"/>
              <a:t>siapa</a:t>
            </a:r>
            <a:r>
              <a:rPr lang="en-ID" sz="2000" dirty="0"/>
              <a:t>) </a:t>
            </a:r>
            <a:r>
              <a:rPr lang="en-ID" sz="2000" dirty="0" err="1"/>
              <a:t>atau</a:t>
            </a:r>
            <a:r>
              <a:rPr lang="en-ID" sz="2000" dirty="0"/>
              <a:t> </a:t>
            </a:r>
            <a:r>
              <a:rPr lang="en-ID" sz="2000" dirty="0" err="1"/>
              <a:t>dokumentasi</a:t>
            </a:r>
            <a:r>
              <a:rPr lang="en-ID" sz="2000" dirty="0" smtClean="0"/>
              <a:t>. </a:t>
            </a:r>
            <a:r>
              <a:rPr lang="en-ID" sz="2000" dirty="0" err="1" smtClean="0"/>
              <a:t>Jumlah</a:t>
            </a:r>
            <a:r>
              <a:rPr lang="en-ID" sz="2000" dirty="0" smtClean="0"/>
              <a:t> </a:t>
            </a:r>
            <a:r>
              <a:rPr lang="en-ID" sz="2000" dirty="0" err="1" smtClean="0"/>
              <a:t>dan</a:t>
            </a:r>
            <a:r>
              <a:rPr lang="en-ID" sz="2000" dirty="0" smtClean="0"/>
              <a:t> </a:t>
            </a:r>
            <a:r>
              <a:rPr lang="en-ID" sz="2000" dirty="0" err="1" smtClean="0"/>
              <a:t>proporsi</a:t>
            </a:r>
            <a:r>
              <a:rPr lang="en-ID" sz="2000" dirty="0" smtClean="0"/>
              <a:t> </a:t>
            </a:r>
            <a:r>
              <a:rPr lang="en-ID" sz="2000" dirty="0" err="1" smtClean="0"/>
              <a:t>informan</a:t>
            </a:r>
            <a:r>
              <a:rPr lang="en-ID" sz="2000" dirty="0" smtClean="0"/>
              <a:t> min 12/30 </a:t>
            </a:r>
            <a:r>
              <a:rPr lang="en-ID" sz="2000" dirty="0" err="1" smtClean="0"/>
              <a:t>secara</a:t>
            </a:r>
            <a:r>
              <a:rPr lang="en-ID" sz="2000" dirty="0" smtClean="0"/>
              <a:t> </a:t>
            </a:r>
            <a:r>
              <a:rPr lang="en-ID" sz="2000" dirty="0" err="1" smtClean="0"/>
              <a:t>proporsional</a:t>
            </a:r>
            <a:r>
              <a:rPr lang="en-ID" sz="2000" dirty="0" smtClean="0"/>
              <a:t>.</a:t>
            </a:r>
            <a:endParaRPr lang="en-US" sz="2000" dirty="0"/>
          </a:p>
          <a:p>
            <a:pPr lvl="0"/>
            <a:r>
              <a:rPr lang="en-ID" sz="2000" dirty="0" err="1"/>
              <a:t>Tambaj</a:t>
            </a:r>
            <a:r>
              <a:rPr lang="en-ID" sz="2000" dirty="0"/>
              <a:t> </a:t>
            </a:r>
            <a:r>
              <a:rPr lang="en-ID" sz="2000" dirty="0" err="1"/>
              <a:t>kajian</a:t>
            </a:r>
            <a:r>
              <a:rPr lang="en-ID" sz="2000" dirty="0"/>
              <a:t> </a:t>
            </a:r>
            <a:r>
              <a:rPr lang="en-ID" sz="2000" dirty="0" err="1"/>
              <a:t>dari</a:t>
            </a:r>
            <a:r>
              <a:rPr lang="en-ID" sz="2000" dirty="0"/>
              <a:t> </a:t>
            </a:r>
            <a:r>
              <a:rPr lang="en-ID" sz="2000" dirty="0" err="1"/>
              <a:t>teori</a:t>
            </a:r>
            <a:r>
              <a:rPr lang="en-ID" sz="2000" dirty="0"/>
              <a:t> </a:t>
            </a:r>
            <a:r>
              <a:rPr lang="en-ID" sz="2000" dirty="0" err="1"/>
              <a:t>dan</a:t>
            </a:r>
            <a:r>
              <a:rPr lang="en-ID" sz="2000" dirty="0"/>
              <a:t> </a:t>
            </a:r>
            <a:r>
              <a:rPr lang="en-ID" sz="2000" dirty="0" err="1"/>
              <a:t>riset</a:t>
            </a:r>
            <a:r>
              <a:rPr lang="en-ID" sz="2000" dirty="0"/>
              <a:t> </a:t>
            </a:r>
            <a:r>
              <a:rPr lang="en-ID" sz="2000" dirty="0" err="1"/>
              <a:t>terdahulu</a:t>
            </a:r>
            <a:r>
              <a:rPr lang="en-ID" sz="2000" dirty="0"/>
              <a:t> yang </a:t>
            </a:r>
            <a:r>
              <a:rPr lang="en-ID" sz="2000" dirty="0" err="1"/>
              <a:t>menyatakan</a:t>
            </a:r>
            <a:r>
              <a:rPr lang="en-ID" sz="2000" dirty="0"/>
              <a:t> </a:t>
            </a:r>
            <a:r>
              <a:rPr lang="en-ID" sz="2000" dirty="0" err="1"/>
              <a:t>atau</a:t>
            </a:r>
            <a:r>
              <a:rPr lang="en-ID" sz="2000" dirty="0"/>
              <a:t> </a:t>
            </a:r>
            <a:r>
              <a:rPr lang="en-ID" sz="2000" dirty="0" err="1"/>
              <a:t>menemukan</a:t>
            </a:r>
            <a:r>
              <a:rPr lang="en-ID" sz="2000" dirty="0"/>
              <a:t> </a:t>
            </a:r>
            <a:r>
              <a:rPr lang="en-ID" sz="2000" dirty="0" err="1"/>
              <a:t>bahwa</a:t>
            </a:r>
            <a:r>
              <a:rPr lang="en-ID" sz="2000" dirty="0"/>
              <a:t> </a:t>
            </a:r>
            <a:r>
              <a:rPr lang="en-ID" sz="2000" dirty="0" err="1"/>
              <a:t>peningkatan</a:t>
            </a:r>
            <a:r>
              <a:rPr lang="en-ID" sz="2000" dirty="0"/>
              <a:t> </a:t>
            </a:r>
            <a:r>
              <a:rPr lang="en-ID" sz="2000" dirty="0" err="1"/>
              <a:t>prestasi</a:t>
            </a:r>
            <a:r>
              <a:rPr lang="en-ID" sz="2000" dirty="0"/>
              <a:t> </a:t>
            </a:r>
            <a:r>
              <a:rPr lang="en-ID" sz="2000" dirty="0" err="1"/>
              <a:t>dengan</a:t>
            </a:r>
            <a:r>
              <a:rPr lang="en-ID" sz="2000" dirty="0"/>
              <a:t> </a:t>
            </a:r>
            <a:r>
              <a:rPr lang="en-ID" sz="2000" dirty="0" err="1"/>
              <a:t>bimbingan</a:t>
            </a:r>
            <a:r>
              <a:rPr lang="en-ID" sz="2000" dirty="0"/>
              <a:t> </a:t>
            </a:r>
            <a:r>
              <a:rPr lang="en-ID" sz="2000" dirty="0" err="1"/>
              <a:t>belajar</a:t>
            </a:r>
            <a:r>
              <a:rPr lang="en-ID" sz="2000" dirty="0"/>
              <a:t> online </a:t>
            </a:r>
            <a:r>
              <a:rPr lang="en-ID" sz="2000" dirty="0" err="1"/>
              <a:t>menggunakan</a:t>
            </a:r>
            <a:r>
              <a:rPr lang="en-ID" sz="2000" dirty="0"/>
              <a:t> </a:t>
            </a:r>
            <a:r>
              <a:rPr lang="en-ID" sz="2000" dirty="0" err="1"/>
              <a:t>aplikasi</a:t>
            </a:r>
            <a:r>
              <a:rPr lang="en-ID" sz="2000" dirty="0"/>
              <a:t> </a:t>
            </a:r>
            <a:r>
              <a:rPr lang="en-ID" sz="2000" dirty="0" err="1"/>
              <a:t>masih</a:t>
            </a:r>
            <a:r>
              <a:rPr lang="en-ID" sz="2000" dirty="0"/>
              <a:t> </a:t>
            </a:r>
            <a:r>
              <a:rPr lang="en-ID" sz="2000" dirty="0" err="1"/>
              <a:t>terbatas</a:t>
            </a:r>
            <a:r>
              <a:rPr lang="en-ID" sz="2000" dirty="0"/>
              <a:t>, </a:t>
            </a:r>
            <a:r>
              <a:rPr lang="en-ID" sz="2000" dirty="0" err="1"/>
              <a:t>atau</a:t>
            </a:r>
            <a:r>
              <a:rPr lang="en-ID" sz="2000" dirty="0"/>
              <a:t> </a:t>
            </a:r>
            <a:r>
              <a:rPr lang="en-ID" sz="2000" dirty="0" err="1"/>
              <a:t>hasilnya</a:t>
            </a:r>
            <a:r>
              <a:rPr lang="en-ID" sz="2000" dirty="0"/>
              <a:t> </a:t>
            </a:r>
            <a:r>
              <a:rPr lang="en-ID" sz="2000" dirty="0" err="1"/>
              <a:t>masih</a:t>
            </a:r>
            <a:r>
              <a:rPr lang="en-ID" sz="2000" dirty="0"/>
              <a:t> </a:t>
            </a:r>
            <a:r>
              <a:rPr lang="en-ID" sz="2000" dirty="0" err="1"/>
              <a:t>berbeda</a:t>
            </a:r>
            <a:r>
              <a:rPr lang="en-ID" sz="2000" dirty="0"/>
              <a:t>. </a:t>
            </a:r>
            <a:r>
              <a:rPr lang="en-ID" sz="2000" dirty="0" err="1"/>
              <a:t>Jelaskan</a:t>
            </a:r>
            <a:r>
              <a:rPr lang="en-ID" sz="2000" dirty="0"/>
              <a:t> </a:t>
            </a:r>
            <a:r>
              <a:rPr lang="en-ID" sz="2000" dirty="0" err="1"/>
              <a:t>dari</a:t>
            </a:r>
            <a:r>
              <a:rPr lang="en-ID" sz="2000" dirty="0"/>
              <a:t> </a:t>
            </a:r>
            <a:r>
              <a:rPr lang="en-ID" sz="2000" dirty="0" err="1"/>
              <a:t>siapa</a:t>
            </a:r>
            <a:endParaRPr lang="en-US" sz="2000" dirty="0"/>
          </a:p>
          <a:p>
            <a:pPr lvl="0"/>
            <a:r>
              <a:rPr lang="en-ID" sz="2000" dirty="0" err="1"/>
              <a:t>Jelaskan</a:t>
            </a:r>
            <a:r>
              <a:rPr lang="en-ID" sz="2000" dirty="0"/>
              <a:t> </a:t>
            </a:r>
            <a:r>
              <a:rPr lang="en-ID" sz="2000" dirty="0" err="1"/>
              <a:t>apa</a:t>
            </a:r>
            <a:r>
              <a:rPr lang="en-ID" sz="2000" dirty="0"/>
              <a:t> </a:t>
            </a:r>
            <a:r>
              <a:rPr lang="en-ID" sz="2000" dirty="0" err="1"/>
              <a:t>kelamahan</a:t>
            </a:r>
            <a:r>
              <a:rPr lang="en-ID" sz="2000" dirty="0"/>
              <a:t> </a:t>
            </a:r>
            <a:r>
              <a:rPr lang="en-ID" sz="2000" dirty="0" err="1"/>
              <a:t>dari</a:t>
            </a:r>
            <a:r>
              <a:rPr lang="en-ID" sz="2000" dirty="0"/>
              <a:t> </a:t>
            </a:r>
            <a:r>
              <a:rPr lang="en-ID" sz="2000" dirty="0" err="1"/>
              <a:t>teori</a:t>
            </a:r>
            <a:r>
              <a:rPr lang="en-ID" sz="2000" dirty="0"/>
              <a:t> </a:t>
            </a:r>
            <a:r>
              <a:rPr lang="en-ID" sz="2000" dirty="0" err="1"/>
              <a:t>atau</a:t>
            </a:r>
            <a:r>
              <a:rPr lang="en-ID" sz="2000" dirty="0"/>
              <a:t> </a:t>
            </a:r>
            <a:r>
              <a:rPr lang="en-ID" sz="2000" dirty="0" err="1"/>
              <a:t>riset</a:t>
            </a:r>
            <a:r>
              <a:rPr lang="en-ID" sz="2000" dirty="0"/>
              <a:t> yang </a:t>
            </a:r>
            <a:r>
              <a:rPr lang="en-ID" sz="2000" dirty="0" err="1"/>
              <a:t>sudah</a:t>
            </a:r>
            <a:r>
              <a:rPr lang="en-ID" sz="2000" dirty="0"/>
              <a:t> </a:t>
            </a:r>
            <a:r>
              <a:rPr lang="en-ID" sz="2000" dirty="0" err="1"/>
              <a:t>ada</a:t>
            </a:r>
            <a:r>
              <a:rPr lang="en-ID" sz="2000" dirty="0"/>
              <a:t> </a:t>
            </a:r>
            <a:r>
              <a:rPr lang="en-ID" sz="2000" dirty="0" err="1"/>
              <a:t>atas</a:t>
            </a:r>
            <a:r>
              <a:rPr lang="en-ID" sz="2000" dirty="0"/>
              <a:t> problem </a:t>
            </a:r>
            <a:r>
              <a:rPr lang="en-ID" sz="2000" dirty="0" err="1"/>
              <a:t>prestasi</a:t>
            </a:r>
            <a:r>
              <a:rPr lang="en-ID" sz="2000" dirty="0"/>
              <a:t> </a:t>
            </a:r>
            <a:r>
              <a:rPr lang="en-ID" sz="2000" dirty="0" err="1"/>
              <a:t>belajar</a:t>
            </a:r>
            <a:r>
              <a:rPr lang="en-ID" sz="2000" dirty="0"/>
              <a:t> </a:t>
            </a:r>
            <a:r>
              <a:rPr lang="en-ID" sz="2000" dirty="0" err="1"/>
              <a:t>itu</a:t>
            </a:r>
            <a:r>
              <a:rPr lang="en-ID" sz="2000" dirty="0"/>
              <a:t> </a:t>
            </a:r>
            <a:r>
              <a:rPr lang="en-ID" sz="2000" dirty="0" err="1"/>
              <a:t>dan</a:t>
            </a:r>
            <a:r>
              <a:rPr lang="en-ID" sz="2000" dirty="0"/>
              <a:t> </a:t>
            </a:r>
            <a:r>
              <a:rPr lang="en-ID" sz="2000" dirty="0" err="1"/>
              <a:t>apa</a:t>
            </a:r>
            <a:r>
              <a:rPr lang="en-ID" sz="2000" dirty="0"/>
              <a:t> </a:t>
            </a:r>
            <a:r>
              <a:rPr lang="en-ID" sz="2000" dirty="0" err="1"/>
              <a:t>solusi</a:t>
            </a:r>
            <a:r>
              <a:rPr lang="en-ID" sz="2000" dirty="0"/>
              <a:t> yang </a:t>
            </a:r>
            <a:r>
              <a:rPr lang="en-ID" sz="2000" dirty="0" err="1"/>
              <a:t>diusulkan</a:t>
            </a:r>
            <a:r>
              <a:rPr lang="en-ID" sz="2000" dirty="0"/>
              <a:t> </a:t>
            </a:r>
            <a:r>
              <a:rPr lang="en-ID" sz="2000" dirty="0" err="1"/>
              <a:t>atas</a:t>
            </a:r>
            <a:r>
              <a:rPr lang="en-ID" sz="2000" dirty="0"/>
              <a:t> problem </a:t>
            </a:r>
            <a:r>
              <a:rPr lang="en-ID" sz="2000" dirty="0" err="1"/>
              <a:t>itu</a:t>
            </a:r>
            <a:r>
              <a:rPr lang="en-ID" sz="2000" dirty="0"/>
              <a:t>. </a:t>
            </a:r>
            <a:r>
              <a:rPr lang="en-ID" sz="2000" dirty="0" err="1"/>
              <a:t>Jelaskan</a:t>
            </a:r>
            <a:r>
              <a:rPr lang="en-ID" sz="2000" dirty="0"/>
              <a:t> </a:t>
            </a:r>
            <a:r>
              <a:rPr lang="en-ID" sz="2000" dirty="0" err="1"/>
              <a:t>keunggulan</a:t>
            </a:r>
            <a:r>
              <a:rPr lang="en-ID" sz="2000" dirty="0"/>
              <a:t> </a:t>
            </a:r>
            <a:r>
              <a:rPr lang="en-ID" sz="2000" dirty="0" err="1"/>
              <a:t>usulan</a:t>
            </a:r>
            <a:r>
              <a:rPr lang="en-ID" sz="2000" dirty="0"/>
              <a:t> </a:t>
            </a:r>
            <a:r>
              <a:rPr lang="en-ID" sz="2000" dirty="0" err="1"/>
              <a:t>anda</a:t>
            </a:r>
            <a:r>
              <a:rPr lang="en-ID" sz="2000" dirty="0"/>
              <a:t> </a:t>
            </a:r>
            <a:endParaRPr lang="en-US" sz="2000" dirty="0"/>
          </a:p>
        </p:txBody>
      </p:sp>
    </p:spTree>
    <p:extLst>
      <p:ext uri="{BB962C8B-B14F-4D97-AF65-F5344CB8AC3E}">
        <p14:creationId xmlns:p14="http://schemas.microsoft.com/office/powerpoint/2010/main" val="2772609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val 52"/>
          <p:cNvSpPr/>
          <p:nvPr/>
        </p:nvSpPr>
        <p:spPr>
          <a:xfrm>
            <a:off x="2389195" y="4342627"/>
            <a:ext cx="721626" cy="491319"/>
          </a:xfrm>
          <a:prstGeom prst="ellipse">
            <a:avLst/>
          </a:prstGeom>
          <a:solidFill>
            <a:srgbClr val="FFFF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 name="Title 1"/>
          <p:cNvSpPr>
            <a:spLocks noGrp="1"/>
          </p:cNvSpPr>
          <p:nvPr>
            <p:ph type="title"/>
          </p:nvPr>
        </p:nvSpPr>
        <p:spPr>
          <a:solidFill>
            <a:srgbClr val="002060"/>
          </a:solidFill>
        </p:spPr>
        <p:txBody>
          <a:bodyPr/>
          <a:lstStyle/>
          <a:p>
            <a:pPr algn="ctr"/>
            <a:r>
              <a:rPr lang="id-ID" b="1" dirty="0" smtClean="0">
                <a:solidFill>
                  <a:schemeClr val="bg1"/>
                </a:solidFill>
              </a:rPr>
              <a:t>Model peta jalan Penelitian</a:t>
            </a:r>
            <a:endParaRPr lang="id-ID" b="1" dirty="0">
              <a:solidFill>
                <a:schemeClr val="bg1"/>
              </a:solidFill>
            </a:endParaRPr>
          </a:p>
        </p:txBody>
      </p:sp>
      <p:cxnSp>
        <p:nvCxnSpPr>
          <p:cNvPr id="4" name="Straight Connector 3"/>
          <p:cNvCxnSpPr/>
          <p:nvPr/>
        </p:nvCxnSpPr>
        <p:spPr>
          <a:xfrm>
            <a:off x="1591291" y="2098224"/>
            <a:ext cx="8165" cy="317862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599456" y="5276850"/>
            <a:ext cx="623777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595375" y="2419350"/>
            <a:ext cx="6180439"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91292" y="3382736"/>
            <a:ext cx="6184521"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91292" y="4454978"/>
            <a:ext cx="6245936"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962358" y="4643247"/>
            <a:ext cx="838201" cy="461665"/>
          </a:xfrm>
          <a:prstGeom prst="rect">
            <a:avLst/>
          </a:prstGeom>
          <a:noFill/>
          <a:ln>
            <a:noFill/>
          </a:ln>
        </p:spPr>
        <p:txBody>
          <a:bodyPr wrap="square" rtlCol="0">
            <a:spAutoFit/>
          </a:bodyPr>
          <a:lstStyle/>
          <a:p>
            <a:pPr algn="ctr"/>
            <a:r>
              <a:rPr lang="id-ID" sz="1200" b="1" dirty="0">
                <a:solidFill>
                  <a:srgbClr val="002060"/>
                </a:solidFill>
              </a:rPr>
              <a:t>Riset </a:t>
            </a:r>
          </a:p>
          <a:p>
            <a:pPr algn="ctr"/>
            <a:r>
              <a:rPr lang="id-ID" sz="1200" b="1" dirty="0">
                <a:solidFill>
                  <a:srgbClr val="002060"/>
                </a:solidFill>
              </a:rPr>
              <a:t>Dasar </a:t>
            </a:r>
          </a:p>
        </p:txBody>
      </p:sp>
      <p:sp>
        <p:nvSpPr>
          <p:cNvPr id="13" name="TextBox 12"/>
          <p:cNvSpPr txBox="1"/>
          <p:nvPr/>
        </p:nvSpPr>
        <p:spPr>
          <a:xfrm rot="16200000">
            <a:off x="876700" y="3717908"/>
            <a:ext cx="966311" cy="507831"/>
          </a:xfrm>
          <a:prstGeom prst="rect">
            <a:avLst/>
          </a:prstGeom>
          <a:noFill/>
          <a:ln>
            <a:noFill/>
          </a:ln>
        </p:spPr>
        <p:txBody>
          <a:bodyPr wrap="square" rtlCol="0">
            <a:spAutoFit/>
          </a:bodyPr>
          <a:lstStyle/>
          <a:p>
            <a:pPr algn="ctr"/>
            <a:r>
              <a:rPr lang="id-ID" sz="1350" b="1" dirty="0">
                <a:solidFill>
                  <a:srgbClr val="002060"/>
                </a:solidFill>
              </a:rPr>
              <a:t>Riset </a:t>
            </a:r>
          </a:p>
          <a:p>
            <a:pPr algn="ctr"/>
            <a:r>
              <a:rPr lang="id-ID" sz="1350" b="1" dirty="0">
                <a:solidFill>
                  <a:srgbClr val="002060"/>
                </a:solidFill>
              </a:rPr>
              <a:t>Terapan</a:t>
            </a:r>
          </a:p>
        </p:txBody>
      </p:sp>
      <p:sp>
        <p:nvSpPr>
          <p:cNvPr id="14" name="TextBox 13"/>
          <p:cNvSpPr txBox="1"/>
          <p:nvPr/>
        </p:nvSpPr>
        <p:spPr>
          <a:xfrm rot="16200000">
            <a:off x="563323" y="2363167"/>
            <a:ext cx="1574855" cy="507831"/>
          </a:xfrm>
          <a:prstGeom prst="rect">
            <a:avLst/>
          </a:prstGeom>
          <a:noFill/>
          <a:ln>
            <a:noFill/>
          </a:ln>
        </p:spPr>
        <p:txBody>
          <a:bodyPr wrap="square" rtlCol="0">
            <a:spAutoFit/>
          </a:bodyPr>
          <a:lstStyle/>
          <a:p>
            <a:pPr algn="ctr"/>
            <a:r>
              <a:rPr lang="id-ID" sz="1350" b="1" dirty="0">
                <a:solidFill>
                  <a:srgbClr val="002060"/>
                </a:solidFill>
              </a:rPr>
              <a:t>Riset </a:t>
            </a:r>
          </a:p>
          <a:p>
            <a:pPr algn="ctr"/>
            <a:r>
              <a:rPr lang="id-ID" sz="1350" b="1" dirty="0">
                <a:solidFill>
                  <a:srgbClr val="002060"/>
                </a:solidFill>
              </a:rPr>
              <a:t>Pengembangan</a:t>
            </a:r>
          </a:p>
        </p:txBody>
      </p:sp>
      <p:sp>
        <p:nvSpPr>
          <p:cNvPr id="15" name="TextBox 14"/>
          <p:cNvSpPr txBox="1"/>
          <p:nvPr/>
        </p:nvSpPr>
        <p:spPr>
          <a:xfrm>
            <a:off x="2750009" y="5292407"/>
            <a:ext cx="3909326" cy="553998"/>
          </a:xfrm>
          <a:prstGeom prst="rect">
            <a:avLst/>
          </a:prstGeom>
          <a:noFill/>
        </p:spPr>
        <p:txBody>
          <a:bodyPr wrap="square" rtlCol="0">
            <a:spAutoFit/>
          </a:bodyPr>
          <a:lstStyle/>
          <a:p>
            <a:pPr algn="ctr"/>
            <a:r>
              <a:rPr lang="id-ID" sz="3000" b="1" dirty="0">
                <a:solidFill>
                  <a:srgbClr val="FF0000"/>
                </a:solidFill>
              </a:rPr>
              <a:t>TAHUN (Multi Tahun)</a:t>
            </a:r>
          </a:p>
        </p:txBody>
      </p:sp>
      <p:sp>
        <p:nvSpPr>
          <p:cNvPr id="16" name="Oval 15"/>
          <p:cNvSpPr/>
          <p:nvPr/>
        </p:nvSpPr>
        <p:spPr>
          <a:xfrm>
            <a:off x="1795520" y="4727121"/>
            <a:ext cx="721626" cy="491319"/>
          </a:xfrm>
          <a:prstGeom prst="ellipse">
            <a:avLst/>
          </a:prstGeom>
          <a:solidFill>
            <a:schemeClr val="accent3">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7" name="Oval 16"/>
          <p:cNvSpPr/>
          <p:nvPr/>
        </p:nvSpPr>
        <p:spPr>
          <a:xfrm>
            <a:off x="2395595" y="4595762"/>
            <a:ext cx="721626" cy="491319"/>
          </a:xfrm>
          <a:prstGeom prst="ellipse">
            <a:avLst/>
          </a:prstGeom>
          <a:solidFill>
            <a:schemeClr val="accent3">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8" name="Oval 17"/>
          <p:cNvSpPr/>
          <p:nvPr/>
        </p:nvSpPr>
        <p:spPr>
          <a:xfrm>
            <a:off x="3002067" y="4381540"/>
            <a:ext cx="721626" cy="491319"/>
          </a:xfrm>
          <a:prstGeom prst="ellipse">
            <a:avLst/>
          </a:prstGeom>
          <a:solidFill>
            <a:schemeClr val="accent3">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3" name="Rectangle 22"/>
          <p:cNvSpPr/>
          <p:nvPr/>
        </p:nvSpPr>
        <p:spPr>
          <a:xfrm>
            <a:off x="3814537" y="3404510"/>
            <a:ext cx="491319" cy="501230"/>
          </a:xfrm>
          <a:prstGeom prst="rect">
            <a:avLst/>
          </a:prstGeom>
          <a:solidFill>
            <a:schemeClr val="accent3">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4" name="Rectangle 23"/>
          <p:cNvSpPr/>
          <p:nvPr/>
        </p:nvSpPr>
        <p:spPr>
          <a:xfrm>
            <a:off x="3415340" y="3865768"/>
            <a:ext cx="491319" cy="501230"/>
          </a:xfrm>
          <a:prstGeom prst="rect">
            <a:avLst/>
          </a:prstGeom>
          <a:solidFill>
            <a:schemeClr val="accent3">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5" name="Isosceles Triangle 24"/>
          <p:cNvSpPr/>
          <p:nvPr/>
        </p:nvSpPr>
        <p:spPr>
          <a:xfrm>
            <a:off x="4305855" y="2768710"/>
            <a:ext cx="488553" cy="614027"/>
          </a:xfrm>
          <a:prstGeom prst="triangle">
            <a:avLst>
              <a:gd name="adj" fmla="val 48429"/>
            </a:avLst>
          </a:prstGeom>
          <a:solidFill>
            <a:schemeClr val="accent3">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6" name="Isosceles Triangle 25"/>
          <p:cNvSpPr/>
          <p:nvPr/>
        </p:nvSpPr>
        <p:spPr>
          <a:xfrm>
            <a:off x="4630213" y="2341446"/>
            <a:ext cx="488553" cy="614027"/>
          </a:xfrm>
          <a:prstGeom prst="triangle">
            <a:avLst>
              <a:gd name="adj" fmla="val 48429"/>
            </a:avLst>
          </a:prstGeom>
          <a:solidFill>
            <a:schemeClr val="accent3">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7" name="Isosceles Triangle 26"/>
          <p:cNvSpPr/>
          <p:nvPr/>
        </p:nvSpPr>
        <p:spPr>
          <a:xfrm>
            <a:off x="4991025" y="1989505"/>
            <a:ext cx="488553" cy="614027"/>
          </a:xfrm>
          <a:prstGeom prst="triangle">
            <a:avLst>
              <a:gd name="adj" fmla="val 48429"/>
            </a:avLst>
          </a:prstGeom>
          <a:solidFill>
            <a:schemeClr val="accent3">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8" name="Rectangle 27"/>
          <p:cNvSpPr/>
          <p:nvPr/>
        </p:nvSpPr>
        <p:spPr>
          <a:xfrm>
            <a:off x="2756407" y="3687537"/>
            <a:ext cx="491319" cy="501230"/>
          </a:xfrm>
          <a:prstGeom prst="rect">
            <a:avLst/>
          </a:prstGeom>
          <a:solidFill>
            <a:srgbClr val="FFFF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9" name="Isosceles Triangle 28"/>
          <p:cNvSpPr/>
          <p:nvPr/>
        </p:nvSpPr>
        <p:spPr>
          <a:xfrm>
            <a:off x="3172447" y="2790483"/>
            <a:ext cx="488553" cy="614027"/>
          </a:xfrm>
          <a:prstGeom prst="triangle">
            <a:avLst>
              <a:gd name="adj" fmla="val 48429"/>
            </a:avLst>
          </a:prstGeom>
          <a:solidFill>
            <a:srgbClr val="FFFF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0" name="Isosceles Triangle 29"/>
          <p:cNvSpPr/>
          <p:nvPr/>
        </p:nvSpPr>
        <p:spPr>
          <a:xfrm>
            <a:off x="3713072" y="2176456"/>
            <a:ext cx="488553" cy="614027"/>
          </a:xfrm>
          <a:prstGeom prst="triangle">
            <a:avLst>
              <a:gd name="adj" fmla="val 48429"/>
            </a:avLst>
          </a:prstGeom>
          <a:solidFill>
            <a:srgbClr val="FFFF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5" name="Freeform 34"/>
          <p:cNvSpPr/>
          <p:nvPr/>
        </p:nvSpPr>
        <p:spPr>
          <a:xfrm>
            <a:off x="1726430" y="2361918"/>
            <a:ext cx="3838433" cy="2784143"/>
          </a:xfrm>
          <a:custGeom>
            <a:avLst/>
            <a:gdLst>
              <a:gd name="connsiteX0" fmla="*/ 0 w 6823881"/>
              <a:gd name="connsiteY0" fmla="*/ 3712191 h 3712191"/>
              <a:gd name="connsiteX1" fmla="*/ 2988860 w 6823881"/>
              <a:gd name="connsiteY1" fmla="*/ 2893325 h 3712191"/>
              <a:gd name="connsiteX2" fmla="*/ 4449170 w 6823881"/>
              <a:gd name="connsiteY2" fmla="*/ 1323833 h 3712191"/>
              <a:gd name="connsiteX3" fmla="*/ 5404514 w 6823881"/>
              <a:gd name="connsiteY3" fmla="*/ 286603 h 3712191"/>
              <a:gd name="connsiteX4" fmla="*/ 6823881 w 6823881"/>
              <a:gd name="connsiteY4" fmla="*/ 0 h 3712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3881" h="3712191">
                <a:moveTo>
                  <a:pt x="0" y="3712191"/>
                </a:moveTo>
                <a:cubicBezTo>
                  <a:pt x="1123666" y="3501788"/>
                  <a:pt x="2247332" y="3291385"/>
                  <a:pt x="2988860" y="2893325"/>
                </a:cubicBezTo>
                <a:cubicBezTo>
                  <a:pt x="3730388" y="2495265"/>
                  <a:pt x="4449170" y="1323833"/>
                  <a:pt x="4449170" y="1323833"/>
                </a:cubicBezTo>
                <a:cubicBezTo>
                  <a:pt x="4851779" y="889379"/>
                  <a:pt x="5008729" y="507242"/>
                  <a:pt x="5404514" y="286603"/>
                </a:cubicBezTo>
                <a:cubicBezTo>
                  <a:pt x="5800299" y="65964"/>
                  <a:pt x="6312090" y="32982"/>
                  <a:pt x="6823881" y="0"/>
                </a:cubicBezTo>
              </a:path>
            </a:pathLst>
          </a:custGeom>
          <a:noFill/>
          <a:ln w="762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3" name="Isosceles Triangle 42"/>
          <p:cNvSpPr/>
          <p:nvPr/>
        </p:nvSpPr>
        <p:spPr>
          <a:xfrm>
            <a:off x="3479417" y="2483469"/>
            <a:ext cx="488553" cy="614027"/>
          </a:xfrm>
          <a:prstGeom prst="triangle">
            <a:avLst>
              <a:gd name="adj" fmla="val 48429"/>
            </a:avLst>
          </a:prstGeom>
          <a:solidFill>
            <a:srgbClr val="FFFF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4" name="Freeform 43"/>
          <p:cNvSpPr/>
          <p:nvPr/>
        </p:nvSpPr>
        <p:spPr>
          <a:xfrm>
            <a:off x="1757136" y="2392623"/>
            <a:ext cx="2318414" cy="2671550"/>
          </a:xfrm>
          <a:custGeom>
            <a:avLst/>
            <a:gdLst>
              <a:gd name="connsiteX0" fmla="*/ 0 w 4121624"/>
              <a:gd name="connsiteY0" fmla="*/ 3562066 h 3562066"/>
              <a:gd name="connsiteX1" fmla="*/ 1978926 w 4121624"/>
              <a:gd name="connsiteY1" fmla="*/ 2893326 h 3562066"/>
              <a:gd name="connsiteX2" fmla="*/ 2756848 w 4121624"/>
              <a:gd name="connsiteY2" fmla="*/ 1282890 h 3562066"/>
              <a:gd name="connsiteX3" fmla="*/ 4121624 w 4121624"/>
              <a:gd name="connsiteY3" fmla="*/ 0 h 3562066"/>
            </a:gdLst>
            <a:ahLst/>
            <a:cxnLst>
              <a:cxn ang="0">
                <a:pos x="connsiteX0" y="connsiteY0"/>
              </a:cxn>
              <a:cxn ang="0">
                <a:pos x="connsiteX1" y="connsiteY1"/>
              </a:cxn>
              <a:cxn ang="0">
                <a:pos x="connsiteX2" y="connsiteY2"/>
              </a:cxn>
              <a:cxn ang="0">
                <a:pos x="connsiteX3" y="connsiteY3"/>
              </a:cxn>
            </a:cxnLst>
            <a:rect l="l" t="t" r="r" b="b"/>
            <a:pathLst>
              <a:path w="4121624" h="3562066">
                <a:moveTo>
                  <a:pt x="0" y="3562066"/>
                </a:moveTo>
                <a:cubicBezTo>
                  <a:pt x="759725" y="3417627"/>
                  <a:pt x="1519451" y="3273189"/>
                  <a:pt x="1978926" y="2893326"/>
                </a:cubicBezTo>
                <a:cubicBezTo>
                  <a:pt x="2438401" y="2513463"/>
                  <a:pt x="2399732" y="1765111"/>
                  <a:pt x="2756848" y="1282890"/>
                </a:cubicBezTo>
                <a:cubicBezTo>
                  <a:pt x="3113964" y="800669"/>
                  <a:pt x="3617794" y="400334"/>
                  <a:pt x="4121624" y="0"/>
                </a:cubicBezTo>
              </a:path>
            </a:pathLst>
          </a:custGeom>
          <a:noFill/>
          <a:ln w="7620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6" name="Rectangle 45"/>
          <p:cNvSpPr/>
          <p:nvPr/>
        </p:nvSpPr>
        <p:spPr>
          <a:xfrm>
            <a:off x="4339121" y="4094533"/>
            <a:ext cx="491319" cy="501230"/>
          </a:xfrm>
          <a:prstGeom prst="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7" name="Rectangle 46"/>
          <p:cNvSpPr/>
          <p:nvPr/>
        </p:nvSpPr>
        <p:spPr>
          <a:xfrm>
            <a:off x="4690244" y="3664221"/>
            <a:ext cx="491319" cy="501230"/>
          </a:xfrm>
          <a:prstGeom prst="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8" name="Rectangle 47"/>
          <p:cNvSpPr/>
          <p:nvPr/>
        </p:nvSpPr>
        <p:spPr>
          <a:xfrm>
            <a:off x="5066411" y="3413605"/>
            <a:ext cx="491319" cy="501230"/>
          </a:xfrm>
          <a:prstGeom prst="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9" name="Isosceles Triangle 48"/>
          <p:cNvSpPr/>
          <p:nvPr/>
        </p:nvSpPr>
        <p:spPr>
          <a:xfrm>
            <a:off x="5472343" y="2768710"/>
            <a:ext cx="488553" cy="614027"/>
          </a:xfrm>
          <a:prstGeom prst="triangle">
            <a:avLst>
              <a:gd name="adj" fmla="val 48429"/>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50" name="Isosceles Triangle 49"/>
          <p:cNvSpPr/>
          <p:nvPr/>
        </p:nvSpPr>
        <p:spPr>
          <a:xfrm>
            <a:off x="6014543" y="2091081"/>
            <a:ext cx="488553" cy="614027"/>
          </a:xfrm>
          <a:prstGeom prst="triangle">
            <a:avLst>
              <a:gd name="adj" fmla="val 48429"/>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sp>
        <p:nvSpPr>
          <p:cNvPr id="51" name="Isosceles Triangle 50"/>
          <p:cNvSpPr/>
          <p:nvPr/>
        </p:nvSpPr>
        <p:spPr>
          <a:xfrm>
            <a:off x="6046620" y="2112338"/>
            <a:ext cx="488553" cy="614027"/>
          </a:xfrm>
          <a:prstGeom prst="triangle">
            <a:avLst>
              <a:gd name="adj" fmla="val 48429"/>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sp>
        <p:nvSpPr>
          <p:cNvPr id="52" name="Freeform 51"/>
          <p:cNvSpPr/>
          <p:nvPr/>
        </p:nvSpPr>
        <p:spPr>
          <a:xfrm>
            <a:off x="4374947" y="2413095"/>
            <a:ext cx="2057400" cy="2026692"/>
          </a:xfrm>
          <a:custGeom>
            <a:avLst/>
            <a:gdLst>
              <a:gd name="connsiteX0" fmla="*/ 0 w 3657600"/>
              <a:gd name="connsiteY0" fmla="*/ 2702256 h 2702256"/>
              <a:gd name="connsiteX1" fmla="*/ 1419367 w 3657600"/>
              <a:gd name="connsiteY1" fmla="*/ 2238233 h 2702256"/>
              <a:gd name="connsiteX2" fmla="*/ 2347415 w 3657600"/>
              <a:gd name="connsiteY2" fmla="*/ 709683 h 2702256"/>
              <a:gd name="connsiteX3" fmla="*/ 3657600 w 3657600"/>
              <a:gd name="connsiteY3" fmla="*/ 0 h 2702256"/>
              <a:gd name="connsiteX4" fmla="*/ 3657600 w 3657600"/>
              <a:gd name="connsiteY4" fmla="*/ 0 h 270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00" h="2702256">
                <a:moveTo>
                  <a:pt x="0" y="2702256"/>
                </a:moveTo>
                <a:cubicBezTo>
                  <a:pt x="514065" y="2636292"/>
                  <a:pt x="1028131" y="2570328"/>
                  <a:pt x="1419367" y="2238233"/>
                </a:cubicBezTo>
                <a:cubicBezTo>
                  <a:pt x="1810603" y="1906138"/>
                  <a:pt x="1974376" y="1082722"/>
                  <a:pt x="2347415" y="709683"/>
                </a:cubicBezTo>
                <a:cubicBezTo>
                  <a:pt x="2720454" y="336644"/>
                  <a:pt x="3657600" y="0"/>
                  <a:pt x="3657600" y="0"/>
                </a:cubicBezTo>
                <a:lnTo>
                  <a:pt x="3657600" y="0"/>
                </a:lnTo>
              </a:path>
            </a:pathLst>
          </a:custGeom>
          <a:noFill/>
          <a:ln w="7620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54" name="TextBox 53"/>
          <p:cNvSpPr txBox="1"/>
          <p:nvPr/>
        </p:nvSpPr>
        <p:spPr>
          <a:xfrm>
            <a:off x="5312071" y="1959722"/>
            <a:ext cx="748397" cy="507831"/>
          </a:xfrm>
          <a:prstGeom prst="rect">
            <a:avLst/>
          </a:prstGeom>
          <a:noFill/>
        </p:spPr>
        <p:txBody>
          <a:bodyPr wrap="square" rtlCol="0">
            <a:spAutoFit/>
          </a:bodyPr>
          <a:lstStyle/>
          <a:p>
            <a:r>
              <a:rPr lang="id-ID" sz="1350" b="1" dirty="0"/>
              <a:t>Model 1</a:t>
            </a:r>
          </a:p>
        </p:txBody>
      </p:sp>
      <p:sp>
        <p:nvSpPr>
          <p:cNvPr id="55" name="TextBox 54"/>
          <p:cNvSpPr txBox="1"/>
          <p:nvPr/>
        </p:nvSpPr>
        <p:spPr>
          <a:xfrm>
            <a:off x="6285136" y="2064445"/>
            <a:ext cx="748397" cy="507831"/>
          </a:xfrm>
          <a:prstGeom prst="rect">
            <a:avLst/>
          </a:prstGeom>
          <a:noFill/>
        </p:spPr>
        <p:txBody>
          <a:bodyPr wrap="square" rtlCol="0">
            <a:spAutoFit/>
          </a:bodyPr>
          <a:lstStyle/>
          <a:p>
            <a:r>
              <a:rPr lang="id-ID" sz="1350" b="1" dirty="0"/>
              <a:t>Model 3</a:t>
            </a:r>
          </a:p>
        </p:txBody>
      </p:sp>
      <p:sp>
        <p:nvSpPr>
          <p:cNvPr id="56" name="TextBox 55"/>
          <p:cNvSpPr txBox="1"/>
          <p:nvPr/>
        </p:nvSpPr>
        <p:spPr>
          <a:xfrm>
            <a:off x="3931657" y="2064445"/>
            <a:ext cx="748397" cy="507831"/>
          </a:xfrm>
          <a:prstGeom prst="rect">
            <a:avLst/>
          </a:prstGeom>
          <a:noFill/>
        </p:spPr>
        <p:txBody>
          <a:bodyPr wrap="square" rtlCol="0">
            <a:spAutoFit/>
          </a:bodyPr>
          <a:lstStyle/>
          <a:p>
            <a:r>
              <a:rPr lang="id-ID" sz="1350" b="1" dirty="0"/>
              <a:t>Model 2</a:t>
            </a:r>
          </a:p>
        </p:txBody>
      </p:sp>
      <p:sp>
        <p:nvSpPr>
          <p:cNvPr id="61" name="Isosceles Triangle 60"/>
          <p:cNvSpPr/>
          <p:nvPr/>
        </p:nvSpPr>
        <p:spPr>
          <a:xfrm>
            <a:off x="6535173" y="2801933"/>
            <a:ext cx="488553" cy="614027"/>
          </a:xfrm>
          <a:prstGeom prst="triangle">
            <a:avLst>
              <a:gd name="adj" fmla="val 48429"/>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sp>
        <p:nvSpPr>
          <p:cNvPr id="62" name="Isosceles Triangle 61"/>
          <p:cNvSpPr/>
          <p:nvPr/>
        </p:nvSpPr>
        <p:spPr>
          <a:xfrm>
            <a:off x="6779449" y="2283457"/>
            <a:ext cx="488553" cy="614027"/>
          </a:xfrm>
          <a:prstGeom prst="triangle">
            <a:avLst>
              <a:gd name="adj" fmla="val 48429"/>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sp>
        <p:nvSpPr>
          <p:cNvPr id="63" name="Isosceles Triangle 62"/>
          <p:cNvSpPr/>
          <p:nvPr/>
        </p:nvSpPr>
        <p:spPr>
          <a:xfrm>
            <a:off x="7118096" y="2202946"/>
            <a:ext cx="488553" cy="614027"/>
          </a:xfrm>
          <a:prstGeom prst="triangle">
            <a:avLst>
              <a:gd name="adj" fmla="val 48429"/>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sp>
        <p:nvSpPr>
          <p:cNvPr id="64" name="Oval 63"/>
          <p:cNvSpPr/>
          <p:nvPr/>
        </p:nvSpPr>
        <p:spPr>
          <a:xfrm>
            <a:off x="3990370" y="4810145"/>
            <a:ext cx="721626" cy="491319"/>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65" name="Oval 64"/>
          <p:cNvSpPr/>
          <p:nvPr/>
        </p:nvSpPr>
        <p:spPr>
          <a:xfrm>
            <a:off x="4590445" y="4678786"/>
            <a:ext cx="721626" cy="491319"/>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66" name="Oval 65"/>
          <p:cNvSpPr/>
          <p:nvPr/>
        </p:nvSpPr>
        <p:spPr>
          <a:xfrm>
            <a:off x="5066411" y="4481462"/>
            <a:ext cx="721626" cy="491319"/>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67" name="Rectangle 66"/>
          <p:cNvSpPr/>
          <p:nvPr/>
        </p:nvSpPr>
        <p:spPr>
          <a:xfrm>
            <a:off x="5906312" y="4210213"/>
            <a:ext cx="491319" cy="501230"/>
          </a:xfrm>
          <a:prstGeom prst="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68" name="Rectangle 67"/>
          <p:cNvSpPr/>
          <p:nvPr/>
        </p:nvSpPr>
        <p:spPr>
          <a:xfrm>
            <a:off x="6257436" y="3779901"/>
            <a:ext cx="491319" cy="501230"/>
          </a:xfrm>
          <a:prstGeom prst="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69" name="Rectangle 68"/>
          <p:cNvSpPr/>
          <p:nvPr/>
        </p:nvSpPr>
        <p:spPr>
          <a:xfrm>
            <a:off x="6633603" y="3529285"/>
            <a:ext cx="491319" cy="501230"/>
          </a:xfrm>
          <a:prstGeom prst="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70" name="TextBox 69"/>
          <p:cNvSpPr txBox="1"/>
          <p:nvPr/>
        </p:nvSpPr>
        <p:spPr>
          <a:xfrm>
            <a:off x="5281609" y="4216889"/>
            <a:ext cx="748397" cy="507831"/>
          </a:xfrm>
          <a:prstGeom prst="rect">
            <a:avLst/>
          </a:prstGeom>
          <a:noFill/>
        </p:spPr>
        <p:txBody>
          <a:bodyPr wrap="square" rtlCol="0">
            <a:spAutoFit/>
          </a:bodyPr>
          <a:lstStyle/>
          <a:p>
            <a:r>
              <a:rPr lang="id-ID" sz="1350" b="1" dirty="0"/>
              <a:t>Model 4</a:t>
            </a:r>
          </a:p>
        </p:txBody>
      </p:sp>
      <p:sp>
        <p:nvSpPr>
          <p:cNvPr id="71" name="TextBox 70"/>
          <p:cNvSpPr txBox="1"/>
          <p:nvPr/>
        </p:nvSpPr>
        <p:spPr>
          <a:xfrm>
            <a:off x="7118097" y="3350166"/>
            <a:ext cx="748397" cy="507831"/>
          </a:xfrm>
          <a:prstGeom prst="rect">
            <a:avLst/>
          </a:prstGeom>
          <a:noFill/>
        </p:spPr>
        <p:txBody>
          <a:bodyPr wrap="square" rtlCol="0">
            <a:spAutoFit/>
          </a:bodyPr>
          <a:lstStyle/>
          <a:p>
            <a:r>
              <a:rPr lang="id-ID" sz="1350" b="1" dirty="0"/>
              <a:t>Model 5</a:t>
            </a:r>
          </a:p>
        </p:txBody>
      </p:sp>
      <p:sp>
        <p:nvSpPr>
          <p:cNvPr id="72" name="TextBox 71"/>
          <p:cNvSpPr txBox="1"/>
          <p:nvPr/>
        </p:nvSpPr>
        <p:spPr>
          <a:xfrm>
            <a:off x="7218294" y="1973836"/>
            <a:ext cx="748397" cy="507831"/>
          </a:xfrm>
          <a:prstGeom prst="rect">
            <a:avLst/>
          </a:prstGeom>
          <a:noFill/>
        </p:spPr>
        <p:txBody>
          <a:bodyPr wrap="square" rtlCol="0">
            <a:spAutoFit/>
          </a:bodyPr>
          <a:lstStyle/>
          <a:p>
            <a:r>
              <a:rPr lang="id-ID" sz="1350" b="1" dirty="0"/>
              <a:t>Model 6</a:t>
            </a:r>
          </a:p>
        </p:txBody>
      </p:sp>
      <p:sp>
        <p:nvSpPr>
          <p:cNvPr id="73" name="Freeform 72"/>
          <p:cNvSpPr/>
          <p:nvPr/>
        </p:nvSpPr>
        <p:spPr>
          <a:xfrm>
            <a:off x="4006473" y="4470495"/>
            <a:ext cx="1773356" cy="593678"/>
          </a:xfrm>
          <a:custGeom>
            <a:avLst/>
            <a:gdLst>
              <a:gd name="connsiteX0" fmla="*/ 0 w 3152633"/>
              <a:gd name="connsiteY0" fmla="*/ 791570 h 791570"/>
              <a:gd name="connsiteX1" fmla="*/ 2361063 w 3152633"/>
              <a:gd name="connsiteY1" fmla="*/ 450376 h 791570"/>
              <a:gd name="connsiteX2" fmla="*/ 3152633 w 3152633"/>
              <a:gd name="connsiteY2" fmla="*/ 0 h 791570"/>
              <a:gd name="connsiteX3" fmla="*/ 3152633 w 3152633"/>
              <a:gd name="connsiteY3" fmla="*/ 0 h 791570"/>
            </a:gdLst>
            <a:ahLst/>
            <a:cxnLst>
              <a:cxn ang="0">
                <a:pos x="connsiteX0" y="connsiteY0"/>
              </a:cxn>
              <a:cxn ang="0">
                <a:pos x="connsiteX1" y="connsiteY1"/>
              </a:cxn>
              <a:cxn ang="0">
                <a:pos x="connsiteX2" y="connsiteY2"/>
              </a:cxn>
              <a:cxn ang="0">
                <a:pos x="connsiteX3" y="connsiteY3"/>
              </a:cxn>
            </a:cxnLst>
            <a:rect l="l" t="t" r="r" b="b"/>
            <a:pathLst>
              <a:path w="3152633" h="791570">
                <a:moveTo>
                  <a:pt x="0" y="791570"/>
                </a:moveTo>
                <a:cubicBezTo>
                  <a:pt x="917812" y="686937"/>
                  <a:pt x="1835624" y="582304"/>
                  <a:pt x="2361063" y="450376"/>
                </a:cubicBezTo>
                <a:cubicBezTo>
                  <a:pt x="2886502" y="318448"/>
                  <a:pt x="3152633" y="0"/>
                  <a:pt x="3152633" y="0"/>
                </a:cubicBezTo>
                <a:lnTo>
                  <a:pt x="3152633" y="0"/>
                </a:lnTo>
              </a:path>
            </a:pathLst>
          </a:custGeom>
          <a:noFill/>
          <a:ln w="76200">
            <a:solidFill>
              <a:srgbClr val="FFC0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74" name="Freeform 73"/>
          <p:cNvSpPr/>
          <p:nvPr/>
        </p:nvSpPr>
        <p:spPr>
          <a:xfrm>
            <a:off x="5971750" y="3487856"/>
            <a:ext cx="1074761" cy="1115705"/>
          </a:xfrm>
          <a:custGeom>
            <a:avLst/>
            <a:gdLst>
              <a:gd name="connsiteX0" fmla="*/ 0 w 1910686"/>
              <a:gd name="connsiteY0" fmla="*/ 1487606 h 1487606"/>
              <a:gd name="connsiteX1" fmla="*/ 968991 w 1910686"/>
              <a:gd name="connsiteY1" fmla="*/ 559558 h 1487606"/>
              <a:gd name="connsiteX2" fmla="*/ 1910686 w 1910686"/>
              <a:gd name="connsiteY2" fmla="*/ 0 h 1487606"/>
              <a:gd name="connsiteX3" fmla="*/ 1910686 w 1910686"/>
              <a:gd name="connsiteY3" fmla="*/ 0 h 1487606"/>
            </a:gdLst>
            <a:ahLst/>
            <a:cxnLst>
              <a:cxn ang="0">
                <a:pos x="connsiteX0" y="connsiteY0"/>
              </a:cxn>
              <a:cxn ang="0">
                <a:pos x="connsiteX1" y="connsiteY1"/>
              </a:cxn>
              <a:cxn ang="0">
                <a:pos x="connsiteX2" y="connsiteY2"/>
              </a:cxn>
              <a:cxn ang="0">
                <a:pos x="connsiteX3" y="connsiteY3"/>
              </a:cxn>
            </a:cxnLst>
            <a:rect l="l" t="t" r="r" b="b"/>
            <a:pathLst>
              <a:path w="1910686" h="1487606">
                <a:moveTo>
                  <a:pt x="0" y="1487606"/>
                </a:moveTo>
                <a:cubicBezTo>
                  <a:pt x="325271" y="1147549"/>
                  <a:pt x="650543" y="807492"/>
                  <a:pt x="968991" y="559558"/>
                </a:cubicBezTo>
                <a:cubicBezTo>
                  <a:pt x="1287439" y="311624"/>
                  <a:pt x="1910686" y="0"/>
                  <a:pt x="1910686" y="0"/>
                </a:cubicBezTo>
                <a:lnTo>
                  <a:pt x="1910686" y="0"/>
                </a:lnTo>
              </a:path>
            </a:pathLst>
          </a:custGeom>
          <a:noFill/>
          <a:ln w="762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75" name="Freeform 74"/>
          <p:cNvSpPr/>
          <p:nvPr/>
        </p:nvSpPr>
        <p:spPr>
          <a:xfrm>
            <a:off x="6616606" y="2331209"/>
            <a:ext cx="1005669" cy="992874"/>
          </a:xfrm>
          <a:custGeom>
            <a:avLst/>
            <a:gdLst>
              <a:gd name="connsiteX0" fmla="*/ 0 w 1787856"/>
              <a:gd name="connsiteY0" fmla="*/ 1323832 h 1323832"/>
              <a:gd name="connsiteX1" fmla="*/ 477671 w 1787856"/>
              <a:gd name="connsiteY1" fmla="*/ 354841 h 1323832"/>
              <a:gd name="connsiteX2" fmla="*/ 1787856 w 1787856"/>
              <a:gd name="connsiteY2" fmla="*/ 0 h 1323832"/>
              <a:gd name="connsiteX3" fmla="*/ 1787856 w 1787856"/>
              <a:gd name="connsiteY3" fmla="*/ 0 h 1323832"/>
            </a:gdLst>
            <a:ahLst/>
            <a:cxnLst>
              <a:cxn ang="0">
                <a:pos x="connsiteX0" y="connsiteY0"/>
              </a:cxn>
              <a:cxn ang="0">
                <a:pos x="connsiteX1" y="connsiteY1"/>
              </a:cxn>
              <a:cxn ang="0">
                <a:pos x="connsiteX2" y="connsiteY2"/>
              </a:cxn>
              <a:cxn ang="0">
                <a:pos x="connsiteX3" y="connsiteY3"/>
              </a:cxn>
            </a:cxnLst>
            <a:rect l="l" t="t" r="r" b="b"/>
            <a:pathLst>
              <a:path w="1787856" h="1323832">
                <a:moveTo>
                  <a:pt x="0" y="1323832"/>
                </a:moveTo>
                <a:cubicBezTo>
                  <a:pt x="89847" y="949656"/>
                  <a:pt x="179695" y="575480"/>
                  <a:pt x="477671" y="354841"/>
                </a:cubicBezTo>
                <a:cubicBezTo>
                  <a:pt x="775647" y="134202"/>
                  <a:pt x="1787856" y="0"/>
                  <a:pt x="1787856" y="0"/>
                </a:cubicBezTo>
                <a:lnTo>
                  <a:pt x="1787856" y="0"/>
                </a:lnTo>
              </a:path>
            </a:pathLst>
          </a:custGeom>
          <a:noFill/>
          <a:ln w="762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 name="Slide Number Placeholder 2"/>
          <p:cNvSpPr>
            <a:spLocks noGrp="1"/>
          </p:cNvSpPr>
          <p:nvPr>
            <p:ph type="sldNum" sz="quarter" idx="12"/>
          </p:nvPr>
        </p:nvSpPr>
        <p:spPr/>
        <p:txBody>
          <a:bodyPr/>
          <a:lstStyle/>
          <a:p>
            <a:fld id="{3AAAC06D-A548-4FDE-906E-3311364CCB88}" type="slidenum">
              <a:rPr lang="id-ID" smtClean="0"/>
              <a:pPr/>
              <a:t>38</a:t>
            </a:fld>
            <a:endParaRPr lang="id-ID"/>
          </a:p>
        </p:txBody>
      </p:sp>
    </p:spTree>
    <p:extLst>
      <p:ext uri="{BB962C8B-B14F-4D97-AF65-F5344CB8AC3E}">
        <p14:creationId xmlns:p14="http://schemas.microsoft.com/office/powerpoint/2010/main" val="13895682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55"/>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64"/>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65"/>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66"/>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73"/>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70"/>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67"/>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68"/>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69"/>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74"/>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71"/>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61"/>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62"/>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63"/>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75"/>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5" grpId="0" animBg="1"/>
      <p:bldP spid="43" grpId="0" animBg="1"/>
      <p:bldP spid="44" grpId="0" animBg="1"/>
      <p:bldP spid="46" grpId="0" animBg="1"/>
      <p:bldP spid="47" grpId="0" animBg="1"/>
      <p:bldP spid="48" grpId="0" animBg="1"/>
      <p:bldP spid="49" grpId="0" animBg="1"/>
      <p:bldP spid="50" grpId="0" animBg="1"/>
      <p:bldP spid="51" grpId="0" animBg="1"/>
      <p:bldP spid="52" grpId="0" animBg="1"/>
      <p:bldP spid="54" grpId="0"/>
      <p:bldP spid="55" grpId="0"/>
      <p:bldP spid="56" grpId="0"/>
      <p:bldP spid="61" grpId="0" animBg="1"/>
      <p:bldP spid="62" grpId="0" animBg="1"/>
      <p:bldP spid="63" grpId="0" animBg="1"/>
      <p:bldP spid="64" grpId="0" animBg="1"/>
      <p:bldP spid="65" grpId="0" animBg="1"/>
      <p:bldP spid="66" grpId="0" animBg="1"/>
      <p:bldP spid="67" grpId="0" animBg="1"/>
      <p:bldP spid="68" grpId="0" animBg="1"/>
      <p:bldP spid="69" grpId="0" animBg="1"/>
      <p:bldP spid="70" grpId="0"/>
      <p:bldP spid="71" grpId="0"/>
      <p:bldP spid="72" grpId="0"/>
      <p:bldP spid="73" grpId="0" animBg="1"/>
      <p:bldP spid="74" grpId="0" animBg="1"/>
      <p:bldP spid="7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lstStyle/>
          <a:p>
            <a:r>
              <a:rPr lang="id-ID" dirty="0" smtClean="0">
                <a:solidFill>
                  <a:srgbClr val="FF0000"/>
                </a:solidFill>
              </a:rPr>
              <a:t>Apa itu Peta Jalan Penelitian</a:t>
            </a:r>
            <a:endParaRPr lang="id-ID" dirty="0">
              <a:solidFill>
                <a:srgbClr val="FF0000"/>
              </a:solidFill>
            </a:endParaRPr>
          </a:p>
        </p:txBody>
      </p:sp>
      <p:sp>
        <p:nvSpPr>
          <p:cNvPr id="3" name="Content Placeholder 2"/>
          <p:cNvSpPr>
            <a:spLocks noGrp="1"/>
          </p:cNvSpPr>
          <p:nvPr>
            <p:ph idx="1"/>
          </p:nvPr>
        </p:nvSpPr>
        <p:spPr/>
        <p:txBody>
          <a:bodyPr>
            <a:noAutofit/>
          </a:bodyPr>
          <a:lstStyle/>
          <a:p>
            <a:pPr marL="457200" indent="-457200">
              <a:buFont typeface="+mj-lt"/>
              <a:buAutoNum type="arabicPeriod"/>
            </a:pPr>
            <a:r>
              <a:rPr lang="id-ID" sz="2000" dirty="0"/>
              <a:t>Mile stones kegiatan penelitian dalam ruang </a:t>
            </a:r>
            <a:r>
              <a:rPr lang="id-ID" sz="2000" b="1" dirty="0"/>
              <a:t>waktu tertentu (5-20 tahun)</a:t>
            </a:r>
            <a:r>
              <a:rPr lang="id-ID" sz="2000" dirty="0"/>
              <a:t> yang dilakukan oleh peneliti (monodisiplin) dan atau kelompok peneliti baik secara multidispliner atau intra/inter disiplin atau industri R&amp;D . </a:t>
            </a:r>
          </a:p>
          <a:p>
            <a:pPr marL="457200" indent="-457200" algn="just">
              <a:buFont typeface="+mj-lt"/>
              <a:buAutoNum type="arabicPeriod"/>
            </a:pPr>
            <a:r>
              <a:rPr lang="id-ID" sz="2000" dirty="0"/>
              <a:t>peta jalan dapat berupa : peta jalan R&amp;D (Research &amp; pengembangan), peta jalan teknologi dan peta jalan produk. </a:t>
            </a:r>
          </a:p>
          <a:p>
            <a:pPr marL="457200" indent="-457200" algn="just">
              <a:buFont typeface="+mj-lt"/>
              <a:buAutoNum type="arabicPeriod"/>
            </a:pPr>
            <a:r>
              <a:rPr lang="id-ID" sz="2000" dirty="0"/>
              <a:t>Satu peta jalan penelitian </a:t>
            </a:r>
            <a:r>
              <a:rPr lang="id-ID" sz="2000" b="1" dirty="0"/>
              <a:t>dapat </a:t>
            </a:r>
            <a:r>
              <a:rPr lang="id-ID" sz="2000" dirty="0"/>
              <a:t>mencakup 3 bagian sekaligus : riset dasar (R&amp;D), riset terapan (Teknologi) dan riset pengembangan (produk). </a:t>
            </a:r>
          </a:p>
          <a:p>
            <a:pPr marL="457200" indent="-457200" algn="just">
              <a:buFont typeface="+mj-lt"/>
              <a:buAutoNum type="arabicPeriod"/>
            </a:pPr>
            <a:r>
              <a:rPr lang="id-ID" sz="2000" dirty="0"/>
              <a:t>peta jalan sebaiknya ditampilkan sebagai </a:t>
            </a:r>
            <a:r>
              <a:rPr lang="id-ID" sz="2000" b="1" dirty="0"/>
              <a:t>bentuk grafik </a:t>
            </a:r>
            <a:r>
              <a:rPr lang="id-ID" sz="2000" dirty="0"/>
              <a:t>(sumbu x sebagai waktu, dan sumbu y (sumbu kegiatan penelitian) atau </a:t>
            </a:r>
            <a:r>
              <a:rPr lang="id-ID" sz="2000" b="1" dirty="0"/>
              <a:t>diagram fishbone</a:t>
            </a:r>
            <a:r>
              <a:rPr lang="id-ID" sz="2000" dirty="0"/>
              <a:t>. Atau </a:t>
            </a:r>
            <a:r>
              <a:rPr lang="id-ID" sz="2000" b="1" dirty="0"/>
              <a:t>bentuk lain diagram</a:t>
            </a:r>
            <a:r>
              <a:rPr lang="id-ID" sz="2000" dirty="0"/>
              <a:t>, dengan tujuan untuk memudahkan dalam visualisasi peta jalan</a:t>
            </a:r>
          </a:p>
          <a:p>
            <a:pPr marL="457200" indent="-457200">
              <a:buFont typeface="+mj-lt"/>
              <a:buAutoNum type="arabicPeriod"/>
            </a:pPr>
            <a:r>
              <a:rPr lang="id-ID" sz="2000" dirty="0"/>
              <a:t>peta jalan penelitian </a:t>
            </a:r>
            <a:r>
              <a:rPr lang="id-ID" sz="2000" b="1" dirty="0"/>
              <a:t>bukan </a:t>
            </a:r>
            <a:r>
              <a:rPr lang="id-ID" sz="2000" dirty="0"/>
              <a:t>alur penelitian atau metoda</a:t>
            </a:r>
          </a:p>
          <a:p>
            <a:pPr marL="457200" indent="-457200">
              <a:buFont typeface="+mj-lt"/>
              <a:buAutoNum type="arabicPeriod"/>
            </a:pPr>
            <a:r>
              <a:rPr lang="id-ID" sz="2000" dirty="0"/>
              <a:t>Luaran (outcome)  peta jalan dapat berupa hak Kekayaan </a:t>
            </a:r>
            <a:r>
              <a:rPr lang="id-ID" sz="2400" dirty="0"/>
              <a:t>intelektual</a:t>
            </a:r>
            <a:r>
              <a:rPr lang="id-ID" sz="2000" dirty="0"/>
              <a:t> (HKI)</a:t>
            </a:r>
          </a:p>
          <a:p>
            <a:pPr marL="457200" indent="-457200">
              <a:buFont typeface="+mj-lt"/>
              <a:buAutoNum type="arabicPeriod"/>
            </a:pPr>
            <a:endParaRPr lang="id-ID" sz="2000" dirty="0"/>
          </a:p>
          <a:p>
            <a:pPr marL="457200" indent="-457200">
              <a:buFont typeface="+mj-lt"/>
              <a:buAutoNum type="arabicPeriod"/>
            </a:pPr>
            <a:endParaRPr lang="id-ID" sz="2000" dirty="0"/>
          </a:p>
        </p:txBody>
      </p:sp>
      <p:sp>
        <p:nvSpPr>
          <p:cNvPr id="4" name="Slide Number Placeholder 3"/>
          <p:cNvSpPr>
            <a:spLocks noGrp="1"/>
          </p:cNvSpPr>
          <p:nvPr>
            <p:ph type="sldNum" sz="quarter" idx="12"/>
          </p:nvPr>
        </p:nvSpPr>
        <p:spPr/>
        <p:txBody>
          <a:bodyPr/>
          <a:lstStyle/>
          <a:p>
            <a:fld id="{3AAAC06D-A548-4FDE-906E-3311364CCB88}" type="slidenum">
              <a:rPr lang="id-ID" smtClean="0"/>
              <a:pPr/>
              <a:t>39</a:t>
            </a:fld>
            <a:endParaRPr lang="id-ID"/>
          </a:p>
        </p:txBody>
      </p:sp>
    </p:spTree>
    <p:extLst>
      <p:ext uri="{BB962C8B-B14F-4D97-AF65-F5344CB8AC3E}">
        <p14:creationId xmlns:p14="http://schemas.microsoft.com/office/powerpoint/2010/main" val="5704042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3800" b="1" smtClean="0">
                <a:solidFill>
                  <a:srgbClr val="990000"/>
                </a:solidFill>
              </a:rPr>
              <a:t/>
            </a:r>
            <a:br>
              <a:rPr lang="en-US" sz="3800" b="1" smtClean="0">
                <a:solidFill>
                  <a:srgbClr val="990000"/>
                </a:solidFill>
              </a:rPr>
            </a:br>
            <a:endParaRPr lang="th-TH" sz="3800" smtClean="0"/>
          </a:p>
        </p:txBody>
      </p:sp>
      <p:sp>
        <p:nvSpPr>
          <p:cNvPr id="15363" name="Rectangle 3"/>
          <p:cNvSpPr>
            <a:spLocks noGrp="1" noChangeArrowheads="1"/>
          </p:cNvSpPr>
          <p:nvPr>
            <p:ph type="body" idx="1"/>
          </p:nvPr>
        </p:nvSpPr>
        <p:spPr>
          <a:xfrm>
            <a:off x="457200" y="1125538"/>
            <a:ext cx="8229600" cy="5000625"/>
          </a:xfrm>
        </p:spPr>
        <p:txBody>
          <a:bodyPr/>
          <a:lstStyle/>
          <a:p>
            <a:pPr eaLnBrk="1" hangingPunct="1">
              <a:lnSpc>
                <a:spcPct val="80000"/>
              </a:lnSpc>
            </a:pPr>
            <a:endParaRPr lang="en-US" sz="4000" smtClean="0"/>
          </a:p>
          <a:p>
            <a:pPr eaLnBrk="1" hangingPunct="1">
              <a:lnSpc>
                <a:spcPct val="80000"/>
              </a:lnSpc>
            </a:pPr>
            <a:r>
              <a:rPr lang="en-US" sz="2400" b="1" smtClean="0">
                <a:solidFill>
                  <a:srgbClr val="990000"/>
                </a:solidFill>
              </a:rPr>
              <a:t>1.1What is research</a:t>
            </a:r>
            <a:r>
              <a:rPr lang="en-US" sz="2400" smtClean="0"/>
              <a:t>? </a:t>
            </a:r>
            <a:br>
              <a:rPr lang="en-US" sz="2400" smtClean="0"/>
            </a:br>
            <a:endParaRPr lang="en-US" sz="2400" smtClean="0"/>
          </a:p>
          <a:p>
            <a:pPr eaLnBrk="1" hangingPunct="1">
              <a:lnSpc>
                <a:spcPct val="80000"/>
              </a:lnSpc>
            </a:pPr>
            <a:r>
              <a:rPr lang="en-US" sz="4000" smtClean="0"/>
              <a:t>Research is the </a:t>
            </a:r>
            <a:r>
              <a:rPr lang="en-US" sz="4000" smtClean="0">
                <a:solidFill>
                  <a:srgbClr val="0000FF"/>
                </a:solidFill>
              </a:rPr>
              <a:t>process of finding solutions to a problem</a:t>
            </a:r>
            <a:r>
              <a:rPr lang="en-US" sz="4000" smtClean="0"/>
              <a:t> after a thorough study and analysis of the</a:t>
            </a:r>
            <a:r>
              <a:rPr lang="th-TH" sz="4000" smtClean="0"/>
              <a:t> </a:t>
            </a:r>
            <a:r>
              <a:rPr lang="en-US" sz="4000" smtClean="0"/>
              <a:t>situational factors.</a:t>
            </a:r>
          </a:p>
          <a:p>
            <a:pPr eaLnBrk="1" hangingPunct="1">
              <a:lnSpc>
                <a:spcPct val="80000"/>
              </a:lnSpc>
            </a:pPr>
            <a:endParaRPr lang="th-TH" sz="1400" smtClean="0"/>
          </a:p>
        </p:txBody>
      </p:sp>
      <p:sp>
        <p:nvSpPr>
          <p:cNvPr id="15364" name="Rectangle 4"/>
          <p:cNvSpPr>
            <a:spLocks noChangeArrowheads="1"/>
          </p:cNvSpPr>
          <p:nvPr/>
        </p:nvSpPr>
        <p:spPr bwMode="auto">
          <a:xfrm>
            <a:off x="900113" y="260350"/>
            <a:ext cx="61023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a:solidFill>
                  <a:srgbClr val="990000"/>
                </a:solidFill>
              </a:rPr>
              <a:t>1 Introduction to Research</a:t>
            </a:r>
            <a:r>
              <a:rPr lang="en-US" sz="3600">
                <a:solidFill>
                  <a:schemeClr val="tx2"/>
                </a:solidFill>
              </a:rPr>
              <a:t> </a:t>
            </a:r>
            <a:br>
              <a:rPr lang="en-US" sz="3600">
                <a:solidFill>
                  <a:schemeClr val="tx2"/>
                </a:solidFill>
              </a:rPr>
            </a:br>
            <a:endParaRPr lang="th-TH" sz="360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Assignment:</a:t>
            </a:r>
            <a:endParaRPr lang="en-US" b="1" dirty="0"/>
          </a:p>
        </p:txBody>
      </p:sp>
      <p:sp>
        <p:nvSpPr>
          <p:cNvPr id="3" name="Content Placeholder 2"/>
          <p:cNvSpPr>
            <a:spLocks noGrp="1"/>
          </p:cNvSpPr>
          <p:nvPr>
            <p:ph idx="1"/>
          </p:nvPr>
        </p:nvSpPr>
        <p:spPr>
          <a:xfrm>
            <a:off x="914400" y="1772816"/>
            <a:ext cx="7690048" cy="4680520"/>
          </a:xfrm>
        </p:spPr>
        <p:txBody>
          <a:bodyPr/>
          <a:lstStyle/>
          <a:p>
            <a:pPr marL="514350" indent="-514350">
              <a:buFont typeface="+mj-lt"/>
              <a:buAutoNum type="arabicPeriod"/>
            </a:pPr>
            <a:r>
              <a:rPr lang="en-US" sz="2600" dirty="0" smtClean="0"/>
              <a:t>Find the best research topic.</a:t>
            </a:r>
          </a:p>
          <a:p>
            <a:pPr marL="514350" indent="-514350">
              <a:buFont typeface="+mj-lt"/>
              <a:buAutoNum type="arabicPeriod"/>
            </a:pPr>
            <a:r>
              <a:rPr lang="en-ID" sz="2600" dirty="0" smtClean="0"/>
              <a:t>Conduct a fighting </a:t>
            </a:r>
            <a:r>
              <a:rPr lang="en-ID" sz="2600" b="1" dirty="0" smtClean="0"/>
              <a:t>theories and laws </a:t>
            </a:r>
            <a:r>
              <a:rPr lang="en-ID" sz="2600" dirty="0" smtClean="0"/>
              <a:t>to </a:t>
            </a:r>
            <a:r>
              <a:rPr lang="en-ID" sz="2600" b="1" dirty="0" smtClean="0"/>
              <a:t>existed </a:t>
            </a:r>
            <a:r>
              <a:rPr lang="en-ID" sz="2600" b="1" dirty="0"/>
              <a:t>r</a:t>
            </a:r>
            <a:r>
              <a:rPr lang="en-ID" sz="2600" b="1" dirty="0" smtClean="0"/>
              <a:t>esearch limitation and practical </a:t>
            </a:r>
            <a:r>
              <a:rPr lang="en-ID" sz="2600" dirty="0" smtClean="0"/>
              <a:t>to get research problems and the lacks of existed solutions (contradiction, lack of theories or methods or practicality)</a:t>
            </a:r>
          </a:p>
          <a:p>
            <a:pPr marL="514350" indent="-514350">
              <a:buFont typeface="+mj-lt"/>
              <a:buAutoNum type="arabicPeriod"/>
            </a:pPr>
            <a:r>
              <a:rPr lang="en-ID" sz="2600" dirty="0" smtClean="0"/>
              <a:t>Propose the better solutions </a:t>
            </a:r>
          </a:p>
          <a:p>
            <a:pPr marL="514350" indent="-514350">
              <a:buFont typeface="+mj-lt"/>
              <a:buAutoNum type="arabicPeriod"/>
            </a:pPr>
            <a:r>
              <a:rPr lang="en-ID" sz="2600" dirty="0" smtClean="0"/>
              <a:t>Formulate your contributions (theoretical / practical)</a:t>
            </a:r>
          </a:p>
          <a:p>
            <a:pPr marL="514350" indent="-514350">
              <a:buFont typeface="+mj-lt"/>
              <a:buAutoNum type="arabicPeriod"/>
            </a:pPr>
            <a:r>
              <a:rPr lang="en-ID" sz="2600" dirty="0" smtClean="0"/>
              <a:t>Present in the class and discuss with the class</a:t>
            </a:r>
            <a:endParaRPr lang="en-US" sz="2600" dirty="0"/>
          </a:p>
        </p:txBody>
      </p:sp>
    </p:spTree>
    <p:extLst>
      <p:ext uri="{BB962C8B-B14F-4D97-AF65-F5344CB8AC3E}">
        <p14:creationId xmlns:p14="http://schemas.microsoft.com/office/powerpoint/2010/main" val="38713743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14313"/>
            <a:ext cx="7543800" cy="642937"/>
          </a:xfrm>
        </p:spPr>
        <p:txBody>
          <a:bodyPr/>
          <a:lstStyle/>
          <a:p>
            <a:pPr eaLnBrk="1" fontAlgn="auto" hangingPunct="1">
              <a:spcAft>
                <a:spcPts val="0"/>
              </a:spcAft>
              <a:defRPr/>
            </a:pPr>
            <a:r>
              <a:rPr lang="en-US" sz="3000" b="1" dirty="0" err="1" smtClean="0">
                <a:solidFill>
                  <a:schemeClr val="tx2">
                    <a:satMod val="130000"/>
                  </a:schemeClr>
                </a:solidFill>
              </a:rPr>
              <a:t>Rumusan</a:t>
            </a:r>
            <a:r>
              <a:rPr lang="en-US" sz="3000" b="1" dirty="0" smtClean="0">
                <a:solidFill>
                  <a:schemeClr val="tx2">
                    <a:satMod val="130000"/>
                  </a:schemeClr>
                </a:solidFill>
              </a:rPr>
              <a:t> </a:t>
            </a:r>
            <a:r>
              <a:rPr lang="en-US" sz="3000" b="1" dirty="0" err="1" smtClean="0">
                <a:solidFill>
                  <a:schemeClr val="tx2">
                    <a:satMod val="130000"/>
                  </a:schemeClr>
                </a:solidFill>
              </a:rPr>
              <a:t>Masalah</a:t>
            </a:r>
            <a:endParaRPr lang="en-US" sz="3000" b="1" dirty="0" smtClean="0">
              <a:solidFill>
                <a:schemeClr val="tx2">
                  <a:satMod val="130000"/>
                </a:schemeClr>
              </a:solidFill>
            </a:endParaRPr>
          </a:p>
        </p:txBody>
      </p:sp>
      <p:sp>
        <p:nvSpPr>
          <p:cNvPr id="43011" name="Rectangle 3"/>
          <p:cNvSpPr>
            <a:spLocks noGrp="1" noChangeArrowheads="1"/>
          </p:cNvSpPr>
          <p:nvPr>
            <p:ph idx="1"/>
          </p:nvPr>
        </p:nvSpPr>
        <p:spPr>
          <a:xfrm>
            <a:off x="571500" y="1143000"/>
            <a:ext cx="8229600" cy="4694238"/>
          </a:xfrm>
        </p:spPr>
        <p:txBody>
          <a:bodyPr/>
          <a:lstStyle/>
          <a:p>
            <a:pPr marL="571500" indent="-571500" eaLnBrk="1" hangingPunct="1">
              <a:buFont typeface="Wingdings" pitchFamily="2" charset="2"/>
              <a:buAutoNum type="arabicPeriod"/>
            </a:pPr>
            <a:r>
              <a:rPr lang="en-US" sz="2000" smtClean="0"/>
              <a:t>Masalah harus dirumuskan dengan jelas dan tidak menimbulkan penafsiran yang berbeda </a:t>
            </a:r>
          </a:p>
          <a:p>
            <a:pPr marL="571500" indent="-571500" eaLnBrk="1" hangingPunct="1">
              <a:buFont typeface="Wingdings" pitchFamily="2" charset="2"/>
              <a:buAutoNum type="arabicPeriod"/>
            </a:pPr>
            <a:r>
              <a:rPr lang="en-US" sz="2000" smtClean="0"/>
              <a:t>Untuk iset komparatif dan kausalitatif, rumusan masalah hendaknya dapat mengungkapkan hubungan antara dua variabel atau lebih. </a:t>
            </a:r>
          </a:p>
          <a:p>
            <a:pPr marL="571500" indent="-571500" eaLnBrk="1" hangingPunct="1">
              <a:buFont typeface="Wingdings" pitchFamily="2" charset="2"/>
              <a:buAutoNum type="arabicPeriod"/>
            </a:pPr>
            <a:r>
              <a:rPr lang="en-US" sz="2000" smtClean="0"/>
              <a:t>Rumusan masalah hendaknya dinyatakan dalam kalimat tanya </a:t>
            </a:r>
            <a:endParaRPr lang="id-ID" sz="2000" smtClean="0"/>
          </a:p>
          <a:p>
            <a:pPr marL="571500" indent="-571500" eaLnBrk="1" hangingPunct="1">
              <a:buFont typeface="Wingdings" pitchFamily="2" charset="2"/>
              <a:buAutoNum type="arabicPeriod"/>
            </a:pPr>
            <a:r>
              <a:rPr lang="id-ID" sz="2000" smtClean="0"/>
              <a:t>Semakin detail masalah semakin sederhana kajian pustaka dan metode</a:t>
            </a:r>
            <a:endParaRPr lang="en-US" sz="2000" smtClean="0"/>
          </a:p>
          <a:p>
            <a:pPr marL="571500" indent="-571500" eaLnBrk="1" hangingPunct="1">
              <a:buFont typeface="Wingdings" pitchFamily="2" charset="2"/>
              <a:buAutoNum type="arabicPeriod"/>
            </a:pPr>
            <a:endParaRPr lang="en-US" sz="2000" smtClean="0"/>
          </a:p>
          <a:p>
            <a:pPr marL="571500" indent="-571500" eaLnBrk="1" hangingPunct="1">
              <a:buFontTx/>
              <a:buNone/>
            </a:pPr>
            <a:r>
              <a:rPr lang="en-US" sz="2000" smtClean="0"/>
              <a:t>Eq:</a:t>
            </a:r>
          </a:p>
          <a:p>
            <a:pPr marL="571500" indent="-571500" eaLnBrk="1" hangingPunct="1">
              <a:buFont typeface="Times New Roman" pitchFamily="18" charset="0"/>
              <a:buAutoNum type="arabicPeriod"/>
            </a:pPr>
            <a:r>
              <a:rPr lang="en-US" sz="2000" smtClean="0"/>
              <a:t>Bagaimanakah pengaruh Good Corporate Governance terhadap Praktik Perataan Laba pada Perusahaan Manufaktur yang Terdaftar di Bursa Efek Indonesia?</a:t>
            </a:r>
          </a:p>
          <a:p>
            <a:pPr marL="571500" indent="-571500" eaLnBrk="1" hangingPunct="1">
              <a:buFont typeface="Times New Roman" pitchFamily="18" charset="0"/>
              <a:buAutoNum type="arabicPeriod"/>
            </a:pPr>
            <a:r>
              <a:rPr lang="en-US" sz="2000" smtClean="0"/>
              <a:t>Faktor apakah yang berpengaruh terhadap Praktik Perataan Laba pada Perusahaan Manufaktur yang Terdaftar di Bursa Efek Indonesia?</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AU" sz="3600" b="1" smtClean="0"/>
              <a:t>Literature Review</a:t>
            </a:r>
            <a:endParaRPr lang="en-AU" sz="3600" smtClean="0"/>
          </a:p>
        </p:txBody>
      </p:sp>
      <p:sp>
        <p:nvSpPr>
          <p:cNvPr id="44035" name="Content Placeholder 2"/>
          <p:cNvSpPr>
            <a:spLocks noGrp="1"/>
          </p:cNvSpPr>
          <p:nvPr>
            <p:ph idx="1"/>
          </p:nvPr>
        </p:nvSpPr>
        <p:spPr/>
        <p:txBody>
          <a:bodyPr/>
          <a:lstStyle/>
          <a:p>
            <a:pPr>
              <a:buFont typeface="Wingdings" pitchFamily="2" charset="2"/>
              <a:buNone/>
            </a:pPr>
            <a:r>
              <a:rPr lang="en-AU" sz="2400" smtClean="0"/>
              <a:t>The basic criteria to evaluating information are as follows:</a:t>
            </a:r>
            <a:br>
              <a:rPr lang="en-AU" sz="2400" smtClean="0"/>
            </a:br>
            <a:r>
              <a:rPr lang="en-AU" sz="2400" smtClean="0"/>
              <a:t/>
            </a:r>
            <a:br>
              <a:rPr lang="en-AU" sz="2400" smtClean="0"/>
            </a:br>
            <a:r>
              <a:rPr lang="en-AU" sz="2400" b="1" smtClean="0"/>
              <a:t>(1) Authority</a:t>
            </a:r>
            <a:r>
              <a:rPr lang="en-AU" sz="2400" smtClean="0"/>
              <a:t> /Authorship– Who </a:t>
            </a:r>
            <a:r>
              <a:rPr lang="id-ID" sz="2400" smtClean="0"/>
              <a:t>are </a:t>
            </a:r>
            <a:r>
              <a:rPr lang="en-AU" sz="2400" smtClean="0"/>
              <a:t>the author</a:t>
            </a:r>
            <a:r>
              <a:rPr lang="id-ID" sz="2400" smtClean="0"/>
              <a:t>s</a:t>
            </a:r>
            <a:r>
              <a:rPr lang="en-AU" sz="2400" smtClean="0"/>
              <a:t>? What are their credentials?</a:t>
            </a:r>
            <a:br>
              <a:rPr lang="en-AU" sz="2400" smtClean="0"/>
            </a:br>
            <a:r>
              <a:rPr lang="en-AU" sz="2400" b="1" smtClean="0"/>
              <a:t>(2) Accuracy </a:t>
            </a:r>
            <a:r>
              <a:rPr lang="en-AU" sz="2400" smtClean="0"/>
              <a:t>– Are the facts verifiable? Is the information correct?</a:t>
            </a:r>
            <a:br>
              <a:rPr lang="en-AU" sz="2400" smtClean="0"/>
            </a:br>
            <a:r>
              <a:rPr lang="en-AU" sz="2400" b="1" smtClean="0"/>
              <a:t>(3) Objectivity </a:t>
            </a:r>
            <a:r>
              <a:rPr lang="en-AU" sz="2400" smtClean="0"/>
              <a:t>– What is the purpose? Is there a bias?</a:t>
            </a:r>
            <a:br>
              <a:rPr lang="en-AU" sz="2400" smtClean="0"/>
            </a:br>
            <a:r>
              <a:rPr lang="en-AU" sz="2400" b="1" smtClean="0"/>
              <a:t>(4) Currency </a:t>
            </a:r>
            <a:r>
              <a:rPr lang="en-AU" sz="2400" smtClean="0"/>
              <a:t>– Is the information up-to-date?</a:t>
            </a:r>
            <a:br>
              <a:rPr lang="en-AU" sz="2400" smtClean="0"/>
            </a:br>
            <a:r>
              <a:rPr lang="en-AU" sz="2400" b="1" smtClean="0"/>
              <a:t>(5) Coverage </a:t>
            </a:r>
            <a:r>
              <a:rPr lang="en-AU" sz="2400" smtClean="0"/>
              <a:t>– What is the scope of the information? What does it focus on (Comprehensiveness)? </a:t>
            </a:r>
            <a:endParaRPr lang="id-ID" sz="2400" smtClean="0"/>
          </a:p>
          <a:p>
            <a:pPr>
              <a:buFont typeface="Wingdings" pitchFamily="2" charset="2"/>
              <a:buNone/>
            </a:pPr>
            <a:r>
              <a:rPr lang="id-ID" sz="2400" b="1" smtClean="0"/>
              <a:t>    (6) Elaborated from Y to X</a:t>
            </a:r>
            <a:endParaRPr lang="en-AU" sz="2400" b="1" smtClean="0"/>
          </a:p>
          <a:p>
            <a:endParaRPr lang="en-AU" sz="240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ID" dirty="0" smtClean="0"/>
              <a:t>Vids</a:t>
            </a:r>
            <a:r>
              <a:rPr lang="id-ID" dirty="0" smtClean="0"/>
              <a:t> TO L</a:t>
            </a:r>
            <a:r>
              <a:rPr lang="en-ID" dirty="0" smtClean="0"/>
              <a:t>it</a:t>
            </a:r>
            <a:r>
              <a:rPr lang="id-ID" dirty="0" smtClean="0"/>
              <a:t>R</a:t>
            </a:r>
            <a:r>
              <a:rPr lang="en-ID" dirty="0" err="1" smtClean="0"/>
              <a:t>ev</a:t>
            </a:r>
            <a:endParaRPr lang="en-US" dirty="0" smtClean="0"/>
          </a:p>
        </p:txBody>
      </p:sp>
      <p:sp>
        <p:nvSpPr>
          <p:cNvPr id="46083" name="Content Placeholder 2"/>
          <p:cNvSpPr>
            <a:spLocks noGrp="1"/>
          </p:cNvSpPr>
          <p:nvPr>
            <p:ph idx="1"/>
          </p:nvPr>
        </p:nvSpPr>
        <p:spPr>
          <a:xfrm>
            <a:off x="914400" y="1916832"/>
            <a:ext cx="7772400" cy="4530725"/>
          </a:xfrm>
        </p:spPr>
        <p:txBody>
          <a:bodyPr/>
          <a:lstStyle/>
          <a:p>
            <a:r>
              <a:rPr lang="en-US" dirty="0" smtClean="0">
                <a:hlinkClick r:id="rId2"/>
              </a:rPr>
              <a:t>https://www.youtube.com/watch?v=FFcrQweRAp0</a:t>
            </a:r>
            <a:endParaRPr lang="id-ID" dirty="0" smtClean="0">
              <a:hlinkClick r:id="rId2"/>
            </a:endParaRPr>
          </a:p>
          <a:p>
            <a:r>
              <a:rPr lang="en-US" dirty="0" smtClean="0">
                <a:hlinkClick r:id="rId2"/>
              </a:rPr>
              <a:t>https://www.youtube.com/watch?v=OooqoH-0On4</a:t>
            </a:r>
            <a:endParaRPr lang="id-ID" dirty="0" smtClean="0"/>
          </a:p>
          <a:p>
            <a:r>
              <a:rPr lang="id-ID" dirty="0" smtClean="0">
                <a:hlinkClick r:id="rId3"/>
              </a:rPr>
              <a:t>https://www.youtube.com/watch?v=jKL2pdRmwc4</a:t>
            </a:r>
            <a:endParaRPr lang="id-ID"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914400" y="836613"/>
            <a:ext cx="7772400" cy="5294312"/>
          </a:xfrm>
        </p:spPr>
        <p:txBody>
          <a:bodyPr/>
          <a:lstStyle/>
          <a:p>
            <a:r>
              <a:rPr lang="id-ID" smtClean="0"/>
              <a:t>Semakin baik LR maka semakin jelas seorang peneliti melakukan penyusunan kerangka pikir, pengembangan hipotesis, pertanyaan penelitian, pendefinisian secara operasional, pengukuran variabel dan penentuan metode penelitiannya. Sebaliknya demikian halnya akibatnya.</a:t>
            </a:r>
          </a:p>
          <a:p>
            <a:r>
              <a:rPr lang="id-ID" smtClean="0"/>
              <a:t>Semakin baik LR, semakin baik pula seorang peneliti membahas hasil temuan dan membuat simpulan dan menyusun rekomendasi.</a:t>
            </a:r>
            <a:endParaRPr lang="en-US"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solidFill>
                  <a:schemeClr val="tx1"/>
                </a:solidFill>
                <a:latin typeface="Tahoma" pitchFamily="34" charset="0"/>
              </a:rPr>
              <a:t>Theory and Models</a:t>
            </a:r>
          </a:p>
        </p:txBody>
      </p:sp>
      <p:sp>
        <p:nvSpPr>
          <p:cNvPr id="48131" name="Rectangle 3"/>
          <p:cNvSpPr>
            <a:spLocks noGrp="1" noChangeArrowheads="1"/>
          </p:cNvSpPr>
          <p:nvPr>
            <p:ph type="body" idx="1"/>
          </p:nvPr>
        </p:nvSpPr>
        <p:spPr>
          <a:xfrm>
            <a:off x="857250" y="2143125"/>
            <a:ext cx="7772400" cy="3714750"/>
          </a:xfrm>
        </p:spPr>
        <p:txBody>
          <a:bodyPr/>
          <a:lstStyle/>
          <a:p>
            <a:pPr eaLnBrk="1" hangingPunct="1">
              <a:lnSpc>
                <a:spcPct val="90000"/>
              </a:lnSpc>
            </a:pPr>
            <a:r>
              <a:rPr lang="en-US" smtClean="0">
                <a:latin typeface="Tahoma" pitchFamily="34" charset="0"/>
              </a:rPr>
              <a:t>Theory: a set of systematically interrelated concepts, definitions, and propositions that are advanced to explain and predict phenomena (facts). Eq. Agency Theory</a:t>
            </a:r>
          </a:p>
          <a:p>
            <a:pPr eaLnBrk="1" hangingPunct="1">
              <a:lnSpc>
                <a:spcPct val="90000"/>
              </a:lnSpc>
            </a:pPr>
            <a:endParaRPr lang="en-US" smtClean="0">
              <a:latin typeface="Tahoma" pitchFamily="34" charset="0"/>
            </a:endParaRPr>
          </a:p>
          <a:p>
            <a:pPr eaLnBrk="1" hangingPunct="1">
              <a:lnSpc>
                <a:spcPct val="90000"/>
              </a:lnSpc>
            </a:pPr>
            <a:r>
              <a:rPr lang="en-US" smtClean="0">
                <a:latin typeface="Tahoma" pitchFamily="34" charset="0"/>
              </a:rPr>
              <a:t>Model: a representation of a system that is constructed to study some aspect of that system or the system as a whole. </a:t>
            </a:r>
          </a:p>
          <a:p>
            <a:pPr eaLnBrk="1" hangingPunct="1">
              <a:lnSpc>
                <a:spcPct val="90000"/>
              </a:lnSpc>
              <a:buFont typeface="Wingdings" pitchFamily="2" charset="2"/>
              <a:buNone/>
            </a:pPr>
            <a:r>
              <a:rPr lang="en-US" smtClean="0">
                <a:latin typeface="Tahoma" pitchFamily="34" charset="0"/>
              </a:rPr>
              <a:t>   Eq. Agent  </a:t>
            </a:r>
            <a:r>
              <a:rPr lang="en-US" smtClean="0">
                <a:latin typeface="Tahoma" pitchFamily="34" charset="0"/>
                <a:sym typeface="Wingdings" pitchFamily="2" charset="2"/>
              </a:rPr>
              <a:t> Principal</a:t>
            </a:r>
            <a:endParaRPr lang="en-US" smtClean="0">
              <a:latin typeface="Tahoma" pitchFamily="34" charset="0"/>
            </a:endParaRPr>
          </a:p>
          <a:p>
            <a:pPr eaLnBrk="1" hangingPunct="1">
              <a:lnSpc>
                <a:spcPct val="90000"/>
              </a:lnSpc>
            </a:pPr>
            <a:endParaRPr lang="en-US" smtClean="0">
              <a:latin typeface="Tahoma" pitchFamily="34" charset="0"/>
            </a:endParaRPr>
          </a:p>
          <a:p>
            <a:pPr eaLnBrk="1" hangingPunct="1">
              <a:lnSpc>
                <a:spcPct val="90000"/>
              </a:lnSpc>
              <a:buFont typeface="Wingdings" pitchFamily="2" charset="2"/>
              <a:buNone/>
            </a:pPr>
            <a:endParaRPr lang="en-US" smtClean="0">
              <a:latin typeface="Tahoma"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endParaRPr lang="en-AU" smtClean="0"/>
          </a:p>
        </p:txBody>
      </p:sp>
      <p:sp>
        <p:nvSpPr>
          <p:cNvPr id="49155" name="Content Placeholder 2"/>
          <p:cNvSpPr>
            <a:spLocks noGrp="1"/>
          </p:cNvSpPr>
          <p:nvPr>
            <p:ph idx="1"/>
          </p:nvPr>
        </p:nvSpPr>
        <p:spPr/>
        <p:txBody>
          <a:bodyPr/>
          <a:lstStyle/>
          <a:p>
            <a:pPr eaLnBrk="1" hangingPunct="1">
              <a:lnSpc>
                <a:spcPct val="90000"/>
              </a:lnSpc>
            </a:pPr>
            <a:r>
              <a:rPr lang="en-US" smtClean="0">
                <a:latin typeface="Tahoma" pitchFamily="34" charset="0"/>
              </a:rPr>
              <a:t>Proposition: a statement about concepts that may be judged as true or false if it refers to observable phenomenon. Eq. Practical condition of the relationship between agent and principal</a:t>
            </a:r>
          </a:p>
          <a:p>
            <a:pPr eaLnBrk="1" hangingPunct="1">
              <a:lnSpc>
                <a:spcPct val="90000"/>
              </a:lnSpc>
            </a:pPr>
            <a:endParaRPr lang="en-US" smtClean="0">
              <a:latin typeface="Tahoma" pitchFamily="34" charset="0"/>
            </a:endParaRPr>
          </a:p>
          <a:p>
            <a:pPr eaLnBrk="1" hangingPunct="1">
              <a:lnSpc>
                <a:spcPct val="90000"/>
              </a:lnSpc>
            </a:pPr>
            <a:r>
              <a:rPr lang="en-US" smtClean="0">
                <a:latin typeface="Tahoma" pitchFamily="34" charset="0"/>
              </a:rPr>
              <a:t>Concepts: a bundle of meanings or characteristics associated with certain events, objects, conditions, situations, and the like. Eq. Agent = agency theory, an entity, principal </a:t>
            </a:r>
          </a:p>
          <a:p>
            <a:pPr eaLnBrk="1" hangingPunct="1">
              <a:lnSpc>
                <a:spcPct val="90000"/>
              </a:lnSpc>
            </a:pPr>
            <a:endParaRPr lang="en-US" smtClean="0">
              <a:latin typeface="Tahoma" pitchFamily="34" charset="0"/>
            </a:endParaRPr>
          </a:p>
          <a:p>
            <a:endParaRPr lang="en-AU"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68300" y="533400"/>
            <a:ext cx="8458200" cy="884238"/>
          </a:xfrm>
        </p:spPr>
        <p:txBody>
          <a:bodyPr/>
          <a:lstStyle/>
          <a:p>
            <a:pPr eaLnBrk="1" hangingPunct="1"/>
            <a:r>
              <a:rPr lang="en-US" sz="4400" smtClean="0">
                <a:solidFill>
                  <a:schemeClr val="tx1"/>
                </a:solidFill>
                <a:latin typeface="Tahoma" pitchFamily="34" charset="0"/>
              </a:rPr>
              <a:t>Concepts, Constructs &amp; Definition</a:t>
            </a:r>
          </a:p>
        </p:txBody>
      </p:sp>
      <p:sp>
        <p:nvSpPr>
          <p:cNvPr id="29699" name="Rectangle 3"/>
          <p:cNvSpPr>
            <a:spLocks noGrp="1" noChangeArrowheads="1"/>
          </p:cNvSpPr>
          <p:nvPr>
            <p:ph type="body" idx="1"/>
          </p:nvPr>
        </p:nvSpPr>
        <p:spPr>
          <a:xfrm>
            <a:off x="914400" y="1524000"/>
            <a:ext cx="7315200" cy="4495800"/>
          </a:xfrm>
        </p:spPr>
        <p:txBody>
          <a:bodyPr/>
          <a:lstStyle/>
          <a:p>
            <a:pPr eaLnBrk="1" hangingPunct="1">
              <a:lnSpc>
                <a:spcPct val="90000"/>
              </a:lnSpc>
            </a:pPr>
            <a:r>
              <a:rPr lang="en-US" sz="2400" smtClean="0">
                <a:latin typeface="Tahoma" pitchFamily="34" charset="0"/>
              </a:rPr>
              <a:t>Constructs: an image or idea specifically invented for a given research and/or theory-building purpose (related to the way of a variable measured). Eq. Moral Hazzard  </a:t>
            </a:r>
          </a:p>
          <a:p>
            <a:pPr eaLnBrk="1" hangingPunct="1">
              <a:lnSpc>
                <a:spcPct val="90000"/>
              </a:lnSpc>
            </a:pPr>
            <a:endParaRPr lang="en-US" sz="2400" smtClean="0">
              <a:latin typeface="Tahoma" pitchFamily="34" charset="0"/>
            </a:endParaRPr>
          </a:p>
          <a:p>
            <a:pPr eaLnBrk="1" hangingPunct="1">
              <a:lnSpc>
                <a:spcPct val="90000"/>
              </a:lnSpc>
            </a:pPr>
            <a:r>
              <a:rPr lang="en-US" sz="2400" smtClean="0">
                <a:latin typeface="Tahoma" pitchFamily="34" charset="0"/>
              </a:rPr>
              <a:t>Definitions : </a:t>
            </a:r>
            <a:r>
              <a:rPr lang="en-AU" sz="2400" smtClean="0"/>
              <a:t>a passage that explains the </a:t>
            </a:r>
            <a:r>
              <a:rPr lang="en-AU" sz="2400" smtClean="0">
                <a:hlinkClick r:id="rId2" tooltip="Meaning (linguistic)"/>
              </a:rPr>
              <a:t>meaning</a:t>
            </a:r>
            <a:r>
              <a:rPr lang="en-AU" sz="2400" smtClean="0"/>
              <a:t> of a term (Wikipedia). Eq. Agent is...</a:t>
            </a:r>
          </a:p>
          <a:p>
            <a:pPr eaLnBrk="1" hangingPunct="1">
              <a:lnSpc>
                <a:spcPct val="90000"/>
              </a:lnSpc>
              <a:buFont typeface="Wingdings" pitchFamily="2" charset="2"/>
              <a:buNone/>
            </a:pPr>
            <a:endParaRPr lang="en-US" sz="2400" smtClean="0">
              <a:latin typeface="Tahoma" pitchFamily="34" charset="0"/>
            </a:endParaRPr>
          </a:p>
          <a:p>
            <a:pPr eaLnBrk="1" hangingPunct="1">
              <a:lnSpc>
                <a:spcPct val="90000"/>
              </a:lnSpc>
              <a:buFont typeface="Wingdings" pitchFamily="2" charset="2"/>
              <a:buChar char="q"/>
            </a:pPr>
            <a:r>
              <a:rPr lang="en-US" sz="2400" smtClean="0">
                <a:latin typeface="Tahoma" pitchFamily="34" charset="0"/>
              </a:rPr>
              <a:t>Operational definition: a definition stated in terms of specific testing criteria or operations. Eq. Agent is…..(it is needed if definition itself may not enough be measured in a research)</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0-#ppt_w/2"/>
                                          </p:val>
                                        </p:tav>
                                        <p:tav tm="100000">
                                          <p:val>
                                            <p:strVal val="#ppt_x"/>
                                          </p:val>
                                        </p:tav>
                                      </p:tavLst>
                                    </p:anim>
                                    <p:anim calcmode="lin" valueType="num">
                                      <p:cBhvr additive="base">
                                        <p:cTn id="8" dur="500" fill="hold"/>
                                        <p:tgtEl>
                                          <p:spTgt spid="296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9699">
                                            <p:txEl>
                                              <p:pRg st="0" end="0"/>
                                            </p:txEl>
                                          </p:spTgt>
                                        </p:tgtEl>
                                        <p:attrNameLst>
                                          <p:attrName>style.visibility</p:attrName>
                                        </p:attrNameLst>
                                      </p:cBhvr>
                                      <p:to>
                                        <p:strVal val="visible"/>
                                      </p:to>
                                    </p:set>
                                    <p:animEffect transition="in" filter="blinds(horizontal)">
                                      <p:cBhvr>
                                        <p:cTn id="13" dur="500"/>
                                        <p:tgtEl>
                                          <p:spTgt spid="2969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9699">
                                            <p:txEl>
                                              <p:pRg st="2" end="2"/>
                                            </p:txEl>
                                          </p:spTgt>
                                        </p:tgtEl>
                                        <p:attrNameLst>
                                          <p:attrName>style.visibility</p:attrName>
                                        </p:attrNameLst>
                                      </p:cBhvr>
                                      <p:to>
                                        <p:strVal val="visible"/>
                                      </p:to>
                                    </p:set>
                                    <p:animEffect transition="in" filter="blinds(horizontal)">
                                      <p:cBhvr>
                                        <p:cTn id="18" dur="500"/>
                                        <p:tgtEl>
                                          <p:spTgt spid="29699">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animEffect transition="in" filter="blinds(horizontal)">
                                      <p:cBhvr>
                                        <p:cTn id="23" dur="5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P spid="29699" grpId="0" build="p" bldLvl="2"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4400" smtClean="0">
                <a:solidFill>
                  <a:schemeClr val="tx1"/>
                </a:solidFill>
                <a:latin typeface="Tahoma" pitchFamily="34" charset="0"/>
              </a:rPr>
              <a:t>Variables (Vary + Able)</a:t>
            </a:r>
          </a:p>
        </p:txBody>
      </p:sp>
      <p:sp>
        <p:nvSpPr>
          <p:cNvPr id="30723" name="Rectangle 3"/>
          <p:cNvSpPr>
            <a:spLocks noGrp="1" noChangeArrowheads="1"/>
          </p:cNvSpPr>
          <p:nvPr>
            <p:ph type="body" idx="1"/>
          </p:nvPr>
        </p:nvSpPr>
        <p:spPr>
          <a:xfrm>
            <a:off x="642938" y="1600200"/>
            <a:ext cx="8043862" cy="4530725"/>
          </a:xfrm>
        </p:spPr>
        <p:txBody>
          <a:bodyPr/>
          <a:lstStyle/>
          <a:p>
            <a:pPr>
              <a:buFont typeface="Wingdings" pitchFamily="2" charset="2"/>
              <a:buNone/>
            </a:pPr>
            <a:r>
              <a:rPr lang="en-AU" sz="2400" b="1" smtClean="0"/>
              <a:t>Variable</a:t>
            </a:r>
            <a:r>
              <a:rPr lang="en-AU" sz="2400" smtClean="0"/>
              <a:t> may refer to:</a:t>
            </a:r>
          </a:p>
          <a:p>
            <a:r>
              <a:rPr lang="en-AU" sz="2400" smtClean="0">
                <a:hlinkClick r:id="rId2" tooltip="Variable (research)"/>
              </a:rPr>
              <a:t>Variable (research)</a:t>
            </a:r>
            <a:r>
              <a:rPr lang="en-AU" sz="2400" smtClean="0"/>
              <a:t>, a logical set of attributes. A variable is something that can be changed, such as a characteristic or value. Variables are generally used in psychology experiments to determine if changes to one thing result in changes to another. </a:t>
            </a:r>
            <a:r>
              <a:rPr lang="en-US" sz="2400" smtClean="0">
                <a:solidFill>
                  <a:srgbClr val="FF9933"/>
                </a:solidFill>
                <a:latin typeface="Tahoma" pitchFamily="34" charset="0"/>
              </a:rPr>
              <a:t>	</a:t>
            </a:r>
            <a:endParaRPr lang="en-AU" sz="2400" smtClean="0"/>
          </a:p>
          <a:p>
            <a:r>
              <a:rPr lang="en-AU" sz="2400" smtClean="0">
                <a:hlinkClick r:id="rId3" tooltip="Variable (mathematics)"/>
              </a:rPr>
              <a:t>Variable (mathematics)</a:t>
            </a:r>
            <a:r>
              <a:rPr lang="en-AU" sz="2400" smtClean="0"/>
              <a:t>, a symbol that represents a quantity in an algebraic expression.</a:t>
            </a:r>
          </a:p>
          <a:p>
            <a:r>
              <a:rPr lang="en-AU" sz="2400" smtClean="0">
                <a:hlinkClick r:id="rId4" tooltip="Variable (computer science)"/>
              </a:rPr>
              <a:t>Variable (computer science)</a:t>
            </a:r>
            <a:r>
              <a:rPr lang="en-AU" sz="2400" smtClean="0"/>
              <a:t>, a symbolic name associated with a value and whose associated value may be changed</a:t>
            </a:r>
          </a:p>
          <a:p>
            <a:pPr eaLnBrk="1" hangingPunct="1">
              <a:lnSpc>
                <a:spcPct val="90000"/>
              </a:lnSpc>
              <a:buFont typeface="Wingdings" pitchFamily="2" charset="2"/>
              <a:buNone/>
            </a:pPr>
            <a:endParaRPr lang="en-US" sz="2400" smtClean="0">
              <a:solidFill>
                <a:srgbClr val="FF9933"/>
              </a:solidFill>
              <a:latin typeface="Tahoma" pitchFamily="34" charset="0"/>
            </a:endParaRPr>
          </a:p>
          <a:p>
            <a:pPr eaLnBrk="1" hangingPunct="1">
              <a:lnSpc>
                <a:spcPct val="90000"/>
              </a:lnSpc>
              <a:buFont typeface="Wingdings" pitchFamily="2" charset="2"/>
              <a:buNone/>
            </a:pPr>
            <a:endParaRPr lang="en-US" sz="2400" smtClean="0">
              <a:solidFill>
                <a:srgbClr val="FF9933"/>
              </a:solidFill>
              <a:latin typeface="Tahoma"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0-#ppt_w/2"/>
                                          </p:val>
                                        </p:tav>
                                        <p:tav tm="100000">
                                          <p:val>
                                            <p:strVal val="#ppt_x"/>
                                          </p:val>
                                        </p:tav>
                                      </p:tavLst>
                                    </p:anim>
                                    <p:anim calcmode="lin" valueType="num">
                                      <p:cBhvr additive="base">
                                        <p:cTn id="8" dur="500" fill="hold"/>
                                        <p:tgtEl>
                                          <p:spTgt spid="307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30723">
                                            <p:txEl>
                                              <p:pRg st="0" end="0"/>
                                            </p:txEl>
                                          </p:spTgt>
                                        </p:tgtEl>
                                        <p:attrNameLst>
                                          <p:attrName>style.visibility</p:attrName>
                                        </p:attrNameLst>
                                      </p:cBhvr>
                                      <p:to>
                                        <p:strVal val="visible"/>
                                      </p:to>
                                    </p:set>
                                    <p:animEffect transition="in" filter="barn(inHorizontal)">
                                      <p:cBhvr>
                                        <p:cTn id="13" dur="500"/>
                                        <p:tgtEl>
                                          <p:spTgt spid="3072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30723">
                                            <p:txEl>
                                              <p:pRg st="1" end="1"/>
                                            </p:txEl>
                                          </p:spTgt>
                                        </p:tgtEl>
                                        <p:attrNameLst>
                                          <p:attrName>style.visibility</p:attrName>
                                        </p:attrNameLst>
                                      </p:cBhvr>
                                      <p:to>
                                        <p:strVal val="visible"/>
                                      </p:to>
                                    </p:set>
                                    <p:animEffect transition="in" filter="barn(inHorizontal)">
                                      <p:cBhvr>
                                        <p:cTn id="18" dur="500"/>
                                        <p:tgtEl>
                                          <p:spTgt spid="3072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30723">
                                            <p:txEl>
                                              <p:pRg st="2" end="2"/>
                                            </p:txEl>
                                          </p:spTgt>
                                        </p:tgtEl>
                                        <p:attrNameLst>
                                          <p:attrName>style.visibility</p:attrName>
                                        </p:attrNameLst>
                                      </p:cBhvr>
                                      <p:to>
                                        <p:strVal val="visible"/>
                                      </p:to>
                                    </p:set>
                                    <p:animEffect transition="in" filter="barn(inHorizontal)">
                                      <p:cBhvr>
                                        <p:cTn id="23" dur="500"/>
                                        <p:tgtEl>
                                          <p:spTgt spid="3072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30723">
                                            <p:txEl>
                                              <p:pRg st="3" end="3"/>
                                            </p:txEl>
                                          </p:spTgt>
                                        </p:tgtEl>
                                        <p:attrNameLst>
                                          <p:attrName>style.visibility</p:attrName>
                                        </p:attrNameLst>
                                      </p:cBhvr>
                                      <p:to>
                                        <p:strVal val="visible"/>
                                      </p:to>
                                    </p:set>
                                    <p:animEffect transition="in" filter="barn(inHorizontal)">
                                      <p:cBhvr>
                                        <p:cTn id="28" dur="500"/>
                                        <p:tgtEl>
                                          <p:spTgt spid="30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utoUpdateAnimBg="0"/>
      <p:bldP spid="30723" grpId="0" build="p" bldLvl="2"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914400" y="642938"/>
            <a:ext cx="7515225" cy="560387"/>
          </a:xfrm>
        </p:spPr>
        <p:txBody>
          <a:bodyPr/>
          <a:lstStyle/>
          <a:p>
            <a:pPr eaLnBrk="1" hangingPunct="1"/>
            <a:r>
              <a:rPr lang="fi-FI" sz="2800" b="1" smtClean="0">
                <a:latin typeface="Bookman Old Style" pitchFamily="18" charset="0"/>
              </a:rPr>
              <a:t>Kerangka Berpikir (Research Paradigm)</a:t>
            </a:r>
            <a:endParaRPr lang="en-US" sz="2800" b="1" smtClean="0">
              <a:latin typeface="Bookman Old Style" pitchFamily="18" charset="0"/>
            </a:endParaRPr>
          </a:p>
        </p:txBody>
      </p:sp>
      <p:sp>
        <p:nvSpPr>
          <p:cNvPr id="74755" name="Rectangle 3"/>
          <p:cNvSpPr>
            <a:spLocks noGrp="1" noChangeArrowheads="1"/>
          </p:cNvSpPr>
          <p:nvPr>
            <p:ph type="body" idx="1"/>
          </p:nvPr>
        </p:nvSpPr>
        <p:spPr>
          <a:xfrm>
            <a:off x="1000125" y="1785938"/>
            <a:ext cx="7786688" cy="4572000"/>
          </a:xfrm>
        </p:spPr>
        <p:txBody>
          <a:bodyPr/>
          <a:lstStyle/>
          <a:p>
            <a:pPr eaLnBrk="1" hangingPunct="1">
              <a:lnSpc>
                <a:spcPct val="80000"/>
              </a:lnSpc>
            </a:pPr>
            <a:r>
              <a:rPr lang="fi-FI" sz="2000" smtClean="0">
                <a:latin typeface="Bookman Old Style" pitchFamily="18" charset="0"/>
              </a:rPr>
              <a:t>Merupakan perumusan dari tinjauan pustaka disusun sendiri oleh peneliti: </a:t>
            </a:r>
          </a:p>
          <a:p>
            <a:pPr lvl="1" eaLnBrk="1" hangingPunct="1">
              <a:lnSpc>
                <a:spcPct val="80000"/>
              </a:lnSpc>
            </a:pPr>
            <a:r>
              <a:rPr lang="fi-FI" sz="2000" smtClean="0">
                <a:latin typeface="Bookman Old Style" pitchFamily="18" charset="0"/>
              </a:rPr>
              <a:t>tuntunan untuk memecahkan masalah yang dikaji,</a:t>
            </a:r>
          </a:p>
          <a:p>
            <a:pPr lvl="1" eaLnBrk="1" hangingPunct="1">
              <a:lnSpc>
                <a:spcPct val="80000"/>
              </a:lnSpc>
            </a:pPr>
            <a:r>
              <a:rPr lang="fi-FI" sz="2000" smtClean="0">
                <a:latin typeface="Bookman Old Style" pitchFamily="18" charset="0"/>
              </a:rPr>
              <a:t>merumuskan hipotesis, </a:t>
            </a:r>
          </a:p>
          <a:p>
            <a:pPr lvl="1" eaLnBrk="1" hangingPunct="1">
              <a:lnSpc>
                <a:spcPct val="80000"/>
              </a:lnSpc>
            </a:pPr>
            <a:r>
              <a:rPr lang="fi-FI" sz="2000" smtClean="0">
                <a:latin typeface="Bookman Old Style" pitchFamily="18" charset="0"/>
              </a:rPr>
              <a:t>memberikan dasar pada pengembangan metode dan teknik penelitiannya. </a:t>
            </a:r>
          </a:p>
          <a:p>
            <a:pPr lvl="1" eaLnBrk="1" hangingPunct="1">
              <a:lnSpc>
                <a:spcPct val="80000"/>
              </a:lnSpc>
            </a:pPr>
            <a:r>
              <a:rPr lang="fi-FI" sz="2000" smtClean="0">
                <a:latin typeface="Bookman Old Style" pitchFamily="18" charset="0"/>
              </a:rPr>
              <a:t>Dapat berbentuk uraian kualitatif dan bagan alur yang langsung berkaitan dengan kajian.</a:t>
            </a:r>
          </a:p>
          <a:p>
            <a:pPr eaLnBrk="1" hangingPunct="1">
              <a:lnSpc>
                <a:spcPct val="80000"/>
              </a:lnSpc>
            </a:pPr>
            <a:r>
              <a:rPr lang="fi-FI" sz="2000" smtClean="0">
                <a:latin typeface="Bookman Old Style" pitchFamily="18" charset="0"/>
              </a:rPr>
              <a:t>Merupakan dukungan dasar teoritis dalam rangka memberi jawaban terhadap pendekatan pemecahan masalah.</a:t>
            </a:r>
          </a:p>
          <a:p>
            <a:pPr lvl="1" eaLnBrk="1" hangingPunct="1">
              <a:lnSpc>
                <a:spcPct val="80000"/>
              </a:lnSpc>
            </a:pPr>
            <a:r>
              <a:rPr lang="fi-FI" sz="2000" smtClean="0">
                <a:latin typeface="Bookman Old Style" pitchFamily="18" charset="0"/>
              </a:rPr>
              <a:t>Disusun berupa esensi masing-masing hasil penelitian pakar ilmiah tertentu ditulis dalam bentuk perumusan yang ringkas. </a:t>
            </a:r>
          </a:p>
          <a:p>
            <a:pPr lvl="1" eaLnBrk="1" hangingPunct="1">
              <a:lnSpc>
                <a:spcPct val="80000"/>
              </a:lnSpc>
            </a:pPr>
            <a:r>
              <a:rPr lang="es-ES" sz="2000" smtClean="0">
                <a:latin typeface="Bookman Old Style" pitchFamily="18" charset="0"/>
              </a:rPr>
              <a:t>Argumentasi berupa risalah singkat yang lebih menonjolkan sikap dan pandangan pribadi mengenai suatu fenomena yang disoroti secara kritis analitis. </a:t>
            </a:r>
            <a:endParaRPr lang="en-US" sz="2000" smtClean="0">
              <a:latin typeface="Bookman Old Style" pitchFamily="18" charset="0"/>
            </a:endParaRPr>
          </a:p>
          <a:p>
            <a:pPr lvl="1" eaLnBrk="1" hangingPunct="1">
              <a:lnSpc>
                <a:spcPct val="80000"/>
              </a:lnSpc>
              <a:buFont typeface="Wingdings" pitchFamily="2" charset="2"/>
              <a:buNone/>
            </a:pPr>
            <a:endParaRPr lang="fi-FI" sz="2000" smtClean="0">
              <a:latin typeface="Bookman Old Style"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dissolve">
                                      <p:cBhvr>
                                        <p:cTn id="7" dur="500"/>
                                        <p:tgtEl>
                                          <p:spTgt spid="747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iterate type="wd">
                                    <p:tmPct val="10000"/>
                                  </p:iterate>
                                  <p:childTnLst>
                                    <p:set>
                                      <p:cBhvr>
                                        <p:cTn id="11" dur="1" fill="hold">
                                          <p:stCondLst>
                                            <p:cond delay="0"/>
                                          </p:stCondLst>
                                        </p:cTn>
                                        <p:tgtEl>
                                          <p:spTgt spid="74755">
                                            <p:txEl>
                                              <p:pRg st="0" end="0"/>
                                            </p:txEl>
                                          </p:spTgt>
                                        </p:tgtEl>
                                        <p:attrNameLst>
                                          <p:attrName>style.visibility</p:attrName>
                                        </p:attrNameLst>
                                      </p:cBhvr>
                                      <p:to>
                                        <p:strVal val="visible"/>
                                      </p:to>
                                    </p:set>
                                    <p:anim calcmode="lin" valueType="num">
                                      <p:cBhvr>
                                        <p:cTn id="12" dur="500" fill="hold"/>
                                        <p:tgtEl>
                                          <p:spTgt spid="7475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7475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74755">
                                            <p:txEl>
                                              <p:pRg st="0" end="0"/>
                                            </p:txEl>
                                          </p:spTgt>
                                        </p:tgtEl>
                                      </p:cBhvr>
                                    </p:animEffect>
                                  </p:childTnLst>
                                </p:cTn>
                              </p:par>
                              <p:par>
                                <p:cTn id="15" presetID="53" presetClass="entr" presetSubtype="0" fill="hold" grpId="0" nodeType="withEffect">
                                  <p:stCondLst>
                                    <p:cond delay="0"/>
                                  </p:stCondLst>
                                  <p:iterate type="wd">
                                    <p:tmPct val="10000"/>
                                  </p:iterate>
                                  <p:childTnLst>
                                    <p:set>
                                      <p:cBhvr>
                                        <p:cTn id="16" dur="1" fill="hold">
                                          <p:stCondLst>
                                            <p:cond delay="0"/>
                                          </p:stCondLst>
                                        </p:cTn>
                                        <p:tgtEl>
                                          <p:spTgt spid="74755">
                                            <p:txEl>
                                              <p:pRg st="1" end="1"/>
                                            </p:txEl>
                                          </p:spTgt>
                                        </p:tgtEl>
                                        <p:attrNameLst>
                                          <p:attrName>style.visibility</p:attrName>
                                        </p:attrNameLst>
                                      </p:cBhvr>
                                      <p:to>
                                        <p:strVal val="visible"/>
                                      </p:to>
                                    </p:set>
                                    <p:anim calcmode="lin" valueType="num">
                                      <p:cBhvr>
                                        <p:cTn id="17" dur="500" fill="hold"/>
                                        <p:tgtEl>
                                          <p:spTgt spid="7475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74755">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74755">
                                            <p:txEl>
                                              <p:pRg st="1" end="1"/>
                                            </p:txEl>
                                          </p:spTgt>
                                        </p:tgtEl>
                                      </p:cBhvr>
                                    </p:animEffect>
                                  </p:childTnLst>
                                </p:cTn>
                              </p:par>
                              <p:par>
                                <p:cTn id="20" presetID="53" presetClass="entr" presetSubtype="0" fill="hold" grpId="0" nodeType="withEffect">
                                  <p:stCondLst>
                                    <p:cond delay="0"/>
                                  </p:stCondLst>
                                  <p:iterate type="wd">
                                    <p:tmPct val="10000"/>
                                  </p:iterate>
                                  <p:childTnLst>
                                    <p:set>
                                      <p:cBhvr>
                                        <p:cTn id="21" dur="1" fill="hold">
                                          <p:stCondLst>
                                            <p:cond delay="0"/>
                                          </p:stCondLst>
                                        </p:cTn>
                                        <p:tgtEl>
                                          <p:spTgt spid="74755">
                                            <p:txEl>
                                              <p:pRg st="2" end="2"/>
                                            </p:txEl>
                                          </p:spTgt>
                                        </p:tgtEl>
                                        <p:attrNameLst>
                                          <p:attrName>style.visibility</p:attrName>
                                        </p:attrNameLst>
                                      </p:cBhvr>
                                      <p:to>
                                        <p:strVal val="visible"/>
                                      </p:to>
                                    </p:set>
                                    <p:anim calcmode="lin" valueType="num">
                                      <p:cBhvr>
                                        <p:cTn id="22" dur="500" fill="hold"/>
                                        <p:tgtEl>
                                          <p:spTgt spid="74755">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74755">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74755">
                                            <p:txEl>
                                              <p:pRg st="2" end="2"/>
                                            </p:txEl>
                                          </p:spTgt>
                                        </p:tgtEl>
                                      </p:cBhvr>
                                    </p:animEffect>
                                  </p:childTnLst>
                                </p:cTn>
                              </p:par>
                              <p:par>
                                <p:cTn id="25" presetID="53" presetClass="entr" presetSubtype="0" fill="hold" grpId="0" nodeType="withEffect">
                                  <p:stCondLst>
                                    <p:cond delay="0"/>
                                  </p:stCondLst>
                                  <p:iterate type="wd">
                                    <p:tmPct val="10000"/>
                                  </p:iterate>
                                  <p:childTnLst>
                                    <p:set>
                                      <p:cBhvr>
                                        <p:cTn id="26" dur="1" fill="hold">
                                          <p:stCondLst>
                                            <p:cond delay="0"/>
                                          </p:stCondLst>
                                        </p:cTn>
                                        <p:tgtEl>
                                          <p:spTgt spid="74755">
                                            <p:txEl>
                                              <p:pRg st="3" end="3"/>
                                            </p:txEl>
                                          </p:spTgt>
                                        </p:tgtEl>
                                        <p:attrNameLst>
                                          <p:attrName>style.visibility</p:attrName>
                                        </p:attrNameLst>
                                      </p:cBhvr>
                                      <p:to>
                                        <p:strVal val="visible"/>
                                      </p:to>
                                    </p:set>
                                    <p:anim calcmode="lin" valueType="num">
                                      <p:cBhvr>
                                        <p:cTn id="27" dur="500" fill="hold"/>
                                        <p:tgtEl>
                                          <p:spTgt spid="74755">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74755">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74755">
                                            <p:txEl>
                                              <p:pRg st="3" end="3"/>
                                            </p:txEl>
                                          </p:spTgt>
                                        </p:tgtEl>
                                      </p:cBhvr>
                                    </p:animEffect>
                                  </p:childTnLst>
                                </p:cTn>
                              </p:par>
                              <p:par>
                                <p:cTn id="30" presetID="53" presetClass="entr" presetSubtype="0" fill="hold" grpId="0" nodeType="withEffect">
                                  <p:stCondLst>
                                    <p:cond delay="0"/>
                                  </p:stCondLst>
                                  <p:iterate type="wd">
                                    <p:tmPct val="10000"/>
                                  </p:iterate>
                                  <p:childTnLst>
                                    <p:set>
                                      <p:cBhvr>
                                        <p:cTn id="31" dur="1" fill="hold">
                                          <p:stCondLst>
                                            <p:cond delay="0"/>
                                          </p:stCondLst>
                                        </p:cTn>
                                        <p:tgtEl>
                                          <p:spTgt spid="74755">
                                            <p:txEl>
                                              <p:pRg st="4" end="4"/>
                                            </p:txEl>
                                          </p:spTgt>
                                        </p:tgtEl>
                                        <p:attrNameLst>
                                          <p:attrName>style.visibility</p:attrName>
                                        </p:attrNameLst>
                                      </p:cBhvr>
                                      <p:to>
                                        <p:strVal val="visible"/>
                                      </p:to>
                                    </p:set>
                                    <p:anim calcmode="lin" valueType="num">
                                      <p:cBhvr>
                                        <p:cTn id="32" dur="500" fill="hold"/>
                                        <p:tgtEl>
                                          <p:spTgt spid="74755">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74755">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74755">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iterate type="wd">
                                    <p:tmPct val="10000"/>
                                  </p:iterate>
                                  <p:childTnLst>
                                    <p:set>
                                      <p:cBhvr>
                                        <p:cTn id="38" dur="1" fill="hold">
                                          <p:stCondLst>
                                            <p:cond delay="0"/>
                                          </p:stCondLst>
                                        </p:cTn>
                                        <p:tgtEl>
                                          <p:spTgt spid="74755">
                                            <p:txEl>
                                              <p:pRg st="5" end="5"/>
                                            </p:txEl>
                                          </p:spTgt>
                                        </p:tgtEl>
                                        <p:attrNameLst>
                                          <p:attrName>style.visibility</p:attrName>
                                        </p:attrNameLst>
                                      </p:cBhvr>
                                      <p:to>
                                        <p:strVal val="visible"/>
                                      </p:to>
                                    </p:set>
                                    <p:anim calcmode="lin" valueType="num">
                                      <p:cBhvr>
                                        <p:cTn id="39" dur="500" fill="hold"/>
                                        <p:tgtEl>
                                          <p:spTgt spid="74755">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74755">
                                            <p:txEl>
                                              <p:pRg st="5" end="5"/>
                                            </p:txEl>
                                          </p:spTgt>
                                        </p:tgtEl>
                                        <p:attrNameLst>
                                          <p:attrName>ppt_h</p:attrName>
                                        </p:attrNameLst>
                                      </p:cBhvr>
                                      <p:tavLst>
                                        <p:tav tm="0">
                                          <p:val>
                                            <p:fltVal val="0"/>
                                          </p:val>
                                        </p:tav>
                                        <p:tav tm="100000">
                                          <p:val>
                                            <p:strVal val="#ppt_h"/>
                                          </p:val>
                                        </p:tav>
                                      </p:tavLst>
                                    </p:anim>
                                    <p:animEffect transition="in" filter="fade">
                                      <p:cBhvr>
                                        <p:cTn id="41" dur="500"/>
                                        <p:tgtEl>
                                          <p:spTgt spid="74755">
                                            <p:txEl>
                                              <p:pRg st="5" end="5"/>
                                            </p:txEl>
                                          </p:spTgt>
                                        </p:tgtEl>
                                      </p:cBhvr>
                                    </p:animEffect>
                                  </p:childTnLst>
                                </p:cTn>
                              </p:par>
                              <p:par>
                                <p:cTn id="42" presetID="53" presetClass="entr" presetSubtype="0" fill="hold" grpId="0" nodeType="withEffect">
                                  <p:stCondLst>
                                    <p:cond delay="0"/>
                                  </p:stCondLst>
                                  <p:iterate type="wd">
                                    <p:tmPct val="10000"/>
                                  </p:iterate>
                                  <p:childTnLst>
                                    <p:set>
                                      <p:cBhvr>
                                        <p:cTn id="43" dur="1" fill="hold">
                                          <p:stCondLst>
                                            <p:cond delay="0"/>
                                          </p:stCondLst>
                                        </p:cTn>
                                        <p:tgtEl>
                                          <p:spTgt spid="74755">
                                            <p:txEl>
                                              <p:pRg st="6" end="6"/>
                                            </p:txEl>
                                          </p:spTgt>
                                        </p:tgtEl>
                                        <p:attrNameLst>
                                          <p:attrName>style.visibility</p:attrName>
                                        </p:attrNameLst>
                                      </p:cBhvr>
                                      <p:to>
                                        <p:strVal val="visible"/>
                                      </p:to>
                                    </p:set>
                                    <p:anim calcmode="lin" valueType="num">
                                      <p:cBhvr>
                                        <p:cTn id="44" dur="500" fill="hold"/>
                                        <p:tgtEl>
                                          <p:spTgt spid="74755">
                                            <p:txEl>
                                              <p:pRg st="6" end="6"/>
                                            </p:txEl>
                                          </p:spTgt>
                                        </p:tgtEl>
                                        <p:attrNameLst>
                                          <p:attrName>ppt_w</p:attrName>
                                        </p:attrNameLst>
                                      </p:cBhvr>
                                      <p:tavLst>
                                        <p:tav tm="0">
                                          <p:val>
                                            <p:fltVal val="0"/>
                                          </p:val>
                                        </p:tav>
                                        <p:tav tm="100000">
                                          <p:val>
                                            <p:strVal val="#ppt_w"/>
                                          </p:val>
                                        </p:tav>
                                      </p:tavLst>
                                    </p:anim>
                                    <p:anim calcmode="lin" valueType="num">
                                      <p:cBhvr>
                                        <p:cTn id="45" dur="500" fill="hold"/>
                                        <p:tgtEl>
                                          <p:spTgt spid="74755">
                                            <p:txEl>
                                              <p:pRg st="6" end="6"/>
                                            </p:txEl>
                                          </p:spTgt>
                                        </p:tgtEl>
                                        <p:attrNameLst>
                                          <p:attrName>ppt_h</p:attrName>
                                        </p:attrNameLst>
                                      </p:cBhvr>
                                      <p:tavLst>
                                        <p:tav tm="0">
                                          <p:val>
                                            <p:fltVal val="0"/>
                                          </p:val>
                                        </p:tav>
                                        <p:tav tm="100000">
                                          <p:val>
                                            <p:strVal val="#ppt_h"/>
                                          </p:val>
                                        </p:tav>
                                      </p:tavLst>
                                    </p:anim>
                                    <p:animEffect transition="in" filter="fade">
                                      <p:cBhvr>
                                        <p:cTn id="46" dur="500"/>
                                        <p:tgtEl>
                                          <p:spTgt spid="74755">
                                            <p:txEl>
                                              <p:pRg st="6" end="6"/>
                                            </p:txEl>
                                          </p:spTgt>
                                        </p:tgtEl>
                                      </p:cBhvr>
                                    </p:animEffect>
                                  </p:childTnLst>
                                </p:cTn>
                              </p:par>
                              <p:par>
                                <p:cTn id="47" presetID="53" presetClass="entr" presetSubtype="0" fill="hold" grpId="0" nodeType="withEffect">
                                  <p:stCondLst>
                                    <p:cond delay="0"/>
                                  </p:stCondLst>
                                  <p:iterate type="wd">
                                    <p:tmPct val="10000"/>
                                  </p:iterate>
                                  <p:childTnLst>
                                    <p:set>
                                      <p:cBhvr>
                                        <p:cTn id="48" dur="1" fill="hold">
                                          <p:stCondLst>
                                            <p:cond delay="0"/>
                                          </p:stCondLst>
                                        </p:cTn>
                                        <p:tgtEl>
                                          <p:spTgt spid="74755">
                                            <p:txEl>
                                              <p:pRg st="7" end="7"/>
                                            </p:txEl>
                                          </p:spTgt>
                                        </p:tgtEl>
                                        <p:attrNameLst>
                                          <p:attrName>style.visibility</p:attrName>
                                        </p:attrNameLst>
                                      </p:cBhvr>
                                      <p:to>
                                        <p:strVal val="visible"/>
                                      </p:to>
                                    </p:set>
                                    <p:anim calcmode="lin" valueType="num">
                                      <p:cBhvr>
                                        <p:cTn id="49" dur="500" fill="hold"/>
                                        <p:tgtEl>
                                          <p:spTgt spid="74755">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74755">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747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P spid="7475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42938" y="277813"/>
            <a:ext cx="8286750" cy="1143000"/>
          </a:xfrm>
        </p:spPr>
        <p:txBody>
          <a:bodyPr/>
          <a:lstStyle/>
          <a:p>
            <a:pPr eaLnBrk="1" hangingPunct="1"/>
            <a:r>
              <a:rPr lang="en-AU" sz="3600" smtClean="0"/>
              <a:t>The hallmarks of scientific research</a:t>
            </a:r>
            <a:br>
              <a:rPr lang="en-AU" sz="3600" smtClean="0"/>
            </a:br>
            <a:r>
              <a:rPr lang="en-AU" sz="3600" smtClean="0"/>
              <a:t>(positivist, kuantitatif, &amp; deductive)</a:t>
            </a:r>
          </a:p>
        </p:txBody>
      </p:sp>
      <p:sp>
        <p:nvSpPr>
          <p:cNvPr id="17411" name="Content Placeholder 2"/>
          <p:cNvSpPr>
            <a:spLocks noGrp="1"/>
          </p:cNvSpPr>
          <p:nvPr>
            <p:ph idx="1"/>
          </p:nvPr>
        </p:nvSpPr>
        <p:spPr>
          <a:xfrm>
            <a:off x="785813" y="2000250"/>
            <a:ext cx="7772400" cy="4214813"/>
          </a:xfrm>
        </p:spPr>
        <p:txBody>
          <a:bodyPr/>
          <a:lstStyle/>
          <a:p>
            <a:pPr marL="514350" indent="-514350" eaLnBrk="1" hangingPunct="1">
              <a:buFont typeface="+mj-lt"/>
              <a:buAutoNum type="arabicPeriod"/>
              <a:defRPr/>
            </a:pPr>
            <a:r>
              <a:rPr lang="en-AU" dirty="0" err="1" smtClean="0"/>
              <a:t>Purposiveness</a:t>
            </a:r>
            <a:endParaRPr lang="en-AU" dirty="0" smtClean="0"/>
          </a:p>
          <a:p>
            <a:pPr marL="514350" indent="-514350" eaLnBrk="1" hangingPunct="1">
              <a:buFont typeface="+mj-lt"/>
              <a:buAutoNum type="arabicPeriod"/>
              <a:defRPr/>
            </a:pPr>
            <a:r>
              <a:rPr lang="en-AU" dirty="0" smtClean="0"/>
              <a:t>Rigor</a:t>
            </a:r>
          </a:p>
          <a:p>
            <a:pPr marL="514350" indent="-514350" eaLnBrk="1" hangingPunct="1">
              <a:buFont typeface="+mj-lt"/>
              <a:buAutoNum type="arabicPeriod"/>
              <a:defRPr/>
            </a:pPr>
            <a:r>
              <a:rPr lang="en-AU" dirty="0" smtClean="0"/>
              <a:t>Testability</a:t>
            </a:r>
          </a:p>
          <a:p>
            <a:pPr marL="514350" indent="-514350" eaLnBrk="1" hangingPunct="1">
              <a:buFont typeface="+mj-lt"/>
              <a:buAutoNum type="arabicPeriod"/>
              <a:defRPr/>
            </a:pPr>
            <a:r>
              <a:rPr lang="en-AU" dirty="0" err="1" smtClean="0"/>
              <a:t>Replicability</a:t>
            </a:r>
            <a:endParaRPr lang="en-AU" dirty="0" smtClean="0"/>
          </a:p>
          <a:p>
            <a:pPr marL="514350" indent="-514350" eaLnBrk="1" hangingPunct="1">
              <a:buFont typeface="+mj-lt"/>
              <a:buAutoNum type="arabicPeriod"/>
              <a:defRPr/>
            </a:pPr>
            <a:r>
              <a:rPr lang="en-AU" dirty="0" smtClean="0"/>
              <a:t>Precision and confidence</a:t>
            </a:r>
          </a:p>
          <a:p>
            <a:pPr marL="514350" indent="-514350" eaLnBrk="1" hangingPunct="1">
              <a:buFont typeface="+mj-lt"/>
              <a:buAutoNum type="arabicPeriod"/>
              <a:defRPr/>
            </a:pPr>
            <a:r>
              <a:rPr lang="en-AU" dirty="0" smtClean="0"/>
              <a:t>Objectivity</a:t>
            </a:r>
          </a:p>
          <a:p>
            <a:pPr marL="514350" indent="-514350" eaLnBrk="1" hangingPunct="1">
              <a:buFont typeface="+mj-lt"/>
              <a:buAutoNum type="arabicPeriod"/>
              <a:defRPr/>
            </a:pPr>
            <a:r>
              <a:rPr lang="en-AU" dirty="0" err="1" smtClean="0"/>
              <a:t>Generalizability</a:t>
            </a:r>
            <a:endParaRPr lang="en-AU" dirty="0" smtClean="0"/>
          </a:p>
          <a:p>
            <a:pPr marL="514350" indent="-514350" eaLnBrk="1" hangingPunct="1">
              <a:buFont typeface="+mj-lt"/>
              <a:buAutoNum type="arabicPeriod"/>
              <a:defRPr/>
            </a:pPr>
            <a:r>
              <a:rPr lang="en-AU" dirty="0" smtClean="0"/>
              <a:t>Parsimony</a:t>
            </a:r>
          </a:p>
          <a:p>
            <a:pPr eaLnBrk="1" hangingPunct="1">
              <a:defRPr/>
            </a:pPr>
            <a:endParaRPr lang="en-AU" dirty="0" smtClean="0"/>
          </a:p>
          <a:p>
            <a:pPr eaLnBrk="1" hangingPunct="1">
              <a:defRPr/>
            </a:pPr>
            <a:endParaRPr lang="en-AU" dirty="0" smtClean="0"/>
          </a:p>
        </p:txBody>
      </p:sp>
      <p:sp>
        <p:nvSpPr>
          <p:cNvPr id="4" name="Content Placeholder 2"/>
          <p:cNvSpPr txBox="1">
            <a:spLocks/>
          </p:cNvSpPr>
          <p:nvPr/>
        </p:nvSpPr>
        <p:spPr bwMode="auto">
          <a:xfrm>
            <a:off x="5429250" y="2000250"/>
            <a:ext cx="3143250" cy="1714500"/>
          </a:xfrm>
          <a:prstGeom prst="rect">
            <a:avLst/>
          </a:prstGeom>
          <a:noFill/>
          <a:ln w="9525">
            <a:noFill/>
            <a:miter lim="800000"/>
            <a:headEnd/>
            <a:tailEnd/>
          </a:ln>
          <a:effectLst/>
        </p:spPr>
        <p:txBody>
          <a:bodyPr/>
          <a:lstStyle/>
          <a:p>
            <a:pPr marL="692150" lvl="1" indent="-347663" fontAlgn="auto">
              <a:lnSpc>
                <a:spcPct val="90000"/>
              </a:lnSpc>
              <a:spcBef>
                <a:spcPct val="20000"/>
              </a:spcBef>
              <a:spcAft>
                <a:spcPts val="0"/>
              </a:spcAft>
              <a:buClr>
                <a:schemeClr val="accent1"/>
              </a:buClr>
              <a:buSzPct val="75000"/>
              <a:buFont typeface="Wingdings" pitchFamily="2" charset="2"/>
              <a:buChar char="q"/>
              <a:defRPr/>
            </a:pPr>
            <a:r>
              <a:rPr lang="id-ID" sz="3200" b="1" i="1" kern="0" dirty="0">
                <a:solidFill>
                  <a:srgbClr val="FF6600"/>
                </a:solidFill>
                <a:latin typeface="+mn-lt"/>
                <a:cs typeface="+mn-cs"/>
              </a:rPr>
              <a:t>R</a:t>
            </a:r>
            <a:r>
              <a:rPr lang="id-ID" sz="2000" kern="0" dirty="0">
                <a:solidFill>
                  <a:schemeClr val="tx2"/>
                </a:solidFill>
                <a:latin typeface="+mn-lt"/>
                <a:cs typeface="+mn-cs"/>
              </a:rPr>
              <a:t>ASIONAL</a:t>
            </a:r>
            <a:r>
              <a:rPr lang="en-AU" sz="2000" kern="0" dirty="0">
                <a:solidFill>
                  <a:schemeClr val="tx2"/>
                </a:solidFill>
                <a:latin typeface="+mn-lt"/>
                <a:cs typeface="+mn-cs"/>
              </a:rPr>
              <a:t> (1-3,5)</a:t>
            </a:r>
            <a:endParaRPr lang="id-ID" sz="2000" kern="0" dirty="0">
              <a:solidFill>
                <a:schemeClr val="tx2"/>
              </a:solidFill>
              <a:latin typeface="+mn-lt"/>
              <a:cs typeface="+mn-cs"/>
            </a:endParaRPr>
          </a:p>
          <a:p>
            <a:pPr marL="692150" lvl="1" indent="-347663" fontAlgn="auto">
              <a:lnSpc>
                <a:spcPct val="90000"/>
              </a:lnSpc>
              <a:spcBef>
                <a:spcPct val="20000"/>
              </a:spcBef>
              <a:spcAft>
                <a:spcPts val="0"/>
              </a:spcAft>
              <a:buClr>
                <a:schemeClr val="accent1"/>
              </a:buClr>
              <a:buSzPct val="75000"/>
              <a:buFont typeface="Wingdings" pitchFamily="2" charset="2"/>
              <a:buChar char="q"/>
              <a:defRPr/>
            </a:pPr>
            <a:r>
              <a:rPr lang="id-ID" sz="3200" b="1" i="1" kern="0" dirty="0">
                <a:solidFill>
                  <a:srgbClr val="FF6600"/>
                </a:solidFill>
                <a:latin typeface="+mn-lt"/>
                <a:cs typeface="+mn-cs"/>
              </a:rPr>
              <a:t>E</a:t>
            </a:r>
            <a:r>
              <a:rPr lang="id-ID" sz="2000" kern="0" dirty="0">
                <a:solidFill>
                  <a:schemeClr val="tx2"/>
                </a:solidFill>
                <a:latin typeface="+mn-lt"/>
                <a:cs typeface="+mn-cs"/>
              </a:rPr>
              <a:t>MPIRIS</a:t>
            </a:r>
            <a:r>
              <a:rPr lang="en-AU" sz="2000" kern="0" dirty="0">
                <a:solidFill>
                  <a:schemeClr val="tx2"/>
                </a:solidFill>
                <a:latin typeface="+mn-lt"/>
                <a:cs typeface="+mn-cs"/>
              </a:rPr>
              <a:t> (6-8)</a:t>
            </a:r>
            <a:endParaRPr lang="id-ID" sz="2000" kern="0" dirty="0">
              <a:solidFill>
                <a:schemeClr val="tx2"/>
              </a:solidFill>
              <a:latin typeface="+mn-lt"/>
              <a:cs typeface="+mn-cs"/>
            </a:endParaRPr>
          </a:p>
          <a:p>
            <a:pPr marL="692150" lvl="1" indent="-347663" fontAlgn="auto">
              <a:lnSpc>
                <a:spcPct val="90000"/>
              </a:lnSpc>
              <a:spcBef>
                <a:spcPct val="20000"/>
              </a:spcBef>
              <a:spcAft>
                <a:spcPts val="0"/>
              </a:spcAft>
              <a:buClr>
                <a:schemeClr val="accent1"/>
              </a:buClr>
              <a:buSzPct val="75000"/>
              <a:buFont typeface="Wingdings" pitchFamily="2" charset="2"/>
              <a:buChar char="q"/>
              <a:defRPr/>
            </a:pPr>
            <a:r>
              <a:rPr lang="id-ID" sz="3200" b="1" i="1" kern="0" dirty="0">
                <a:solidFill>
                  <a:srgbClr val="FF6600"/>
                </a:solidFill>
                <a:latin typeface="+mn-lt"/>
                <a:cs typeface="+mn-cs"/>
              </a:rPr>
              <a:t>S</a:t>
            </a:r>
            <a:r>
              <a:rPr lang="id-ID" sz="2000" kern="0" dirty="0">
                <a:solidFill>
                  <a:schemeClr val="tx2"/>
                </a:solidFill>
                <a:latin typeface="+mn-lt"/>
                <a:cs typeface="+mn-cs"/>
              </a:rPr>
              <a:t>ISTEMATIS</a:t>
            </a:r>
            <a:r>
              <a:rPr lang="en-AU" sz="2000" kern="0" dirty="0">
                <a:solidFill>
                  <a:schemeClr val="tx2"/>
                </a:solidFill>
                <a:latin typeface="+mn-lt"/>
                <a:cs typeface="+mn-cs"/>
              </a:rPr>
              <a:t> (4)</a:t>
            </a:r>
            <a:endParaRPr lang="id-ID" sz="2000" kern="0" dirty="0">
              <a:solidFill>
                <a:schemeClr val="tx2"/>
              </a:solidFill>
              <a:latin typeface="+mn-lt"/>
              <a:cs typeface="+mn-cs"/>
            </a:endParaRPr>
          </a:p>
          <a:p>
            <a:pPr marL="342900" indent="-342900">
              <a:spcBef>
                <a:spcPct val="20000"/>
              </a:spcBef>
              <a:buClr>
                <a:schemeClr val="folHlink"/>
              </a:buClr>
              <a:buSzPct val="90000"/>
              <a:buFont typeface="Wingdings" pitchFamily="2" charset="2"/>
              <a:buChar char="n"/>
              <a:defRPr/>
            </a:pPr>
            <a:endParaRPr lang="en-AU" sz="2400" kern="0" dirty="0">
              <a:latin typeface="+mn-lt"/>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style>
          <a:lnRef idx="1">
            <a:schemeClr val="accent1"/>
          </a:lnRef>
          <a:fillRef idx="2">
            <a:schemeClr val="accent1"/>
          </a:fillRef>
          <a:effectRef idx="1">
            <a:schemeClr val="accent1"/>
          </a:effectRef>
          <a:fontRef idx="minor">
            <a:schemeClr val="dk1"/>
          </a:fontRef>
        </p:style>
        <p:txBody>
          <a:bodyPr rtlCol="0">
            <a:normAutofit fontScale="92500" lnSpcReduction="20000"/>
          </a:bodyPr>
          <a:lstStyle/>
          <a:p>
            <a:pPr fontAlgn="auto">
              <a:spcAft>
                <a:spcPts val="0"/>
              </a:spcAft>
              <a:buFont typeface="Arial" pitchFamily="34" charset="0"/>
              <a:buNone/>
              <a:defRPr/>
            </a:pPr>
            <a:r>
              <a:rPr lang="en-US" sz="5100" u="sng" dirty="0" smtClean="0">
                <a:effectLst>
                  <a:outerShdw blurRad="38100" dist="38100" dir="2700000" algn="tl">
                    <a:srgbClr val="000000">
                      <a:alpha val="43137"/>
                    </a:srgbClr>
                  </a:outerShdw>
                </a:effectLst>
              </a:rPr>
              <a:t>HIPOTESIS</a:t>
            </a:r>
          </a:p>
          <a:p>
            <a:pPr fontAlgn="auto">
              <a:spcAft>
                <a:spcPts val="0"/>
              </a:spcAft>
              <a:buFont typeface="Arial" pitchFamily="34" charset="0"/>
              <a:buNone/>
              <a:defRPr/>
            </a:pPr>
            <a:endParaRPr lang="en-US" dirty="0" smtClean="0"/>
          </a:p>
          <a:p>
            <a:pPr marL="0" indent="0" algn="just" fontAlgn="auto">
              <a:spcAft>
                <a:spcPts val="0"/>
              </a:spcAft>
              <a:buFont typeface="Arial" pitchFamily="34" charset="0"/>
              <a:buNone/>
              <a:defRPr/>
            </a:pPr>
            <a:r>
              <a:rPr lang="en-US" dirty="0" smtClean="0"/>
              <a:t>Kata hipotesis berasal dari kata </a:t>
            </a:r>
            <a:r>
              <a:rPr lang="en-US" i="1" dirty="0" err="1" smtClean="0"/>
              <a:t>hipo</a:t>
            </a:r>
            <a:r>
              <a:rPr lang="en-US" dirty="0" smtClean="0"/>
              <a:t> yang berarti lemah dan </a:t>
            </a:r>
            <a:r>
              <a:rPr lang="en-US" i="1" dirty="0" smtClean="0"/>
              <a:t>tesis</a:t>
            </a:r>
            <a:r>
              <a:rPr lang="en-US" dirty="0" smtClean="0"/>
              <a:t> yang berarti pernyataan. Dengan demikian hipotesis berarti pernyataan yang lemah. Disebut demikian karena masih berupa dugaan yang belum diuji.</a:t>
            </a:r>
          </a:p>
          <a:p>
            <a:pPr marL="0" indent="0" algn="just" fontAlgn="auto">
              <a:spcAft>
                <a:spcPts val="0"/>
              </a:spcAft>
              <a:buFont typeface="Arial" pitchFamily="34" charset="0"/>
              <a:buNone/>
              <a:defRPr/>
            </a:pPr>
            <a:endParaRPr lang="en-US" dirty="0" smtClean="0"/>
          </a:p>
          <a:p>
            <a:pPr marL="0" indent="0" algn="just" fontAlgn="auto">
              <a:spcAft>
                <a:spcPts val="0"/>
              </a:spcAft>
              <a:buFont typeface="Arial" pitchFamily="34" charset="0"/>
              <a:buNone/>
              <a:defRPr/>
            </a:pPr>
            <a:r>
              <a:rPr lang="en-US" dirty="0" smtClean="0"/>
              <a:t>Hipotesis merupakan jawaban sementara yang hendak diuji kebenarannya melalui penelitian.</a:t>
            </a:r>
          </a:p>
          <a:p>
            <a:pPr marL="0" indent="0" algn="just" fontAlgn="auto">
              <a:spcAft>
                <a:spcPts val="0"/>
              </a:spcAft>
              <a:buFont typeface="Arial" pitchFamily="34" charset="0"/>
              <a:buNone/>
              <a:defRPr/>
            </a:pPr>
            <a:endParaRPr lang="en-US" dirty="0" smtClean="0"/>
          </a:p>
          <a:p>
            <a:pPr marL="0" indent="0" algn="just" fontAlgn="auto">
              <a:spcAft>
                <a:spcPts val="0"/>
              </a:spcAft>
              <a:buFont typeface="Arial" pitchFamily="34" charset="0"/>
              <a:buNone/>
              <a:defRPr/>
            </a:pPr>
            <a:r>
              <a:rPr lang="en-US" dirty="0" err="1" smtClean="0"/>
              <a:t>Tidak</a:t>
            </a:r>
            <a:r>
              <a:rPr lang="en-US" dirty="0" smtClean="0"/>
              <a:t> semua </a:t>
            </a:r>
            <a:r>
              <a:rPr lang="en-US" dirty="0" err="1" smtClean="0"/>
              <a:t>penelitian</a:t>
            </a:r>
            <a:r>
              <a:rPr lang="en-US" dirty="0" smtClean="0"/>
              <a:t> </a:t>
            </a:r>
            <a:r>
              <a:rPr lang="en-US" dirty="0" err="1" smtClean="0"/>
              <a:t>harus</a:t>
            </a:r>
            <a:r>
              <a:rPr lang="en-US" dirty="0" smtClean="0"/>
              <a:t> </a:t>
            </a:r>
            <a:r>
              <a:rPr lang="en-US" dirty="0" err="1" smtClean="0"/>
              <a:t>memerlukan</a:t>
            </a:r>
            <a:r>
              <a:rPr lang="en-US" dirty="0" smtClean="0"/>
              <a:t> hipotesis, khususnya penelitian yang </a:t>
            </a:r>
            <a:r>
              <a:rPr lang="en-US" dirty="0" err="1" smtClean="0"/>
              <a:t>bersifat</a:t>
            </a:r>
            <a:r>
              <a:rPr lang="en-US" dirty="0" smtClean="0"/>
              <a:t> explorative - qualitative.</a:t>
            </a:r>
          </a:p>
          <a:p>
            <a:pPr marL="0" indent="0" algn="just" fontAlgn="auto">
              <a:spcAft>
                <a:spcPts val="0"/>
              </a:spcAft>
              <a:buFont typeface="Arial" pitchFamily="34" charset="0"/>
              <a:buNone/>
              <a:defRPr/>
            </a:pPr>
            <a:endParaRPr lang="en-US" dirty="0" smtClean="0"/>
          </a:p>
        </p:txBody>
      </p:sp>
    </p:spTree>
  </p:cSld>
  <p:clrMapOvr>
    <a:masterClrMapping/>
  </p:clrMapOvr>
  <p:transition>
    <p:dissolv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style>
          <a:lnRef idx="1">
            <a:schemeClr val="accent1"/>
          </a:lnRef>
          <a:fillRef idx="2">
            <a:schemeClr val="accent1"/>
          </a:fillRef>
          <a:effectRef idx="1">
            <a:schemeClr val="accent1"/>
          </a:effectRef>
          <a:fontRef idx="minor">
            <a:schemeClr val="dk1"/>
          </a:fontRef>
        </p:style>
        <p:txBody>
          <a:bodyPr rtlCol="0">
            <a:normAutofit/>
          </a:bodyPr>
          <a:lstStyle/>
          <a:p>
            <a:pPr marL="0" indent="0" algn="just" fontAlgn="auto">
              <a:spcAft>
                <a:spcPts val="0"/>
              </a:spcAft>
              <a:buFont typeface="Arial" pitchFamily="34" charset="0"/>
              <a:buNone/>
              <a:defRPr/>
            </a:pPr>
            <a:r>
              <a:rPr lang="en-US" b="1" dirty="0" smtClean="0"/>
              <a:t>Perumusan hipotesis dilakukan berdasarkan</a:t>
            </a:r>
            <a:r>
              <a:rPr lang="en-US" dirty="0" smtClean="0"/>
              <a:t>: </a:t>
            </a:r>
          </a:p>
          <a:p>
            <a:pPr marL="0" indent="0" algn="just" fontAlgn="auto">
              <a:spcAft>
                <a:spcPts val="0"/>
              </a:spcAft>
              <a:buFont typeface="Arial" pitchFamily="34" charset="0"/>
              <a:buNone/>
              <a:defRPr/>
            </a:pPr>
            <a:endParaRPr lang="en-US" dirty="0" smtClean="0"/>
          </a:p>
          <a:p>
            <a:pPr marL="514350" indent="-514350" algn="just" fontAlgn="auto">
              <a:spcAft>
                <a:spcPts val="0"/>
              </a:spcAft>
              <a:buFont typeface="Arial" pitchFamily="34" charset="0"/>
              <a:buAutoNum type="arabicParenBoth"/>
              <a:defRPr/>
            </a:pPr>
            <a:r>
              <a:rPr lang="en-US" dirty="0" err="1" smtClean="0"/>
              <a:t>Teori</a:t>
            </a:r>
            <a:endParaRPr lang="en-US" dirty="0" smtClean="0"/>
          </a:p>
          <a:p>
            <a:pPr marL="514350" indent="-514350" algn="just" fontAlgn="auto">
              <a:spcAft>
                <a:spcPts val="0"/>
              </a:spcAft>
              <a:buFont typeface="Arial" pitchFamily="34" charset="0"/>
              <a:buAutoNum type="arabicParenBoth"/>
              <a:defRPr/>
            </a:pPr>
            <a:r>
              <a:rPr lang="en-US" dirty="0" err="1" smtClean="0"/>
              <a:t>Penelitian</a:t>
            </a:r>
            <a:r>
              <a:rPr lang="en-US" dirty="0" smtClean="0"/>
              <a:t> </a:t>
            </a:r>
            <a:r>
              <a:rPr lang="en-US" dirty="0" err="1" smtClean="0"/>
              <a:t>terdahulu</a:t>
            </a:r>
            <a:endParaRPr lang="en-US" dirty="0" smtClean="0"/>
          </a:p>
          <a:p>
            <a:pPr marL="514350" indent="-514350" algn="just" fontAlgn="auto">
              <a:spcAft>
                <a:spcPts val="0"/>
              </a:spcAft>
              <a:buFont typeface="Arial" pitchFamily="34" charset="0"/>
              <a:buAutoNum type="arabicParenBoth"/>
              <a:defRPr/>
            </a:pPr>
            <a:r>
              <a:rPr lang="en-US" dirty="0" err="1" smtClean="0"/>
              <a:t>Penelitian</a:t>
            </a:r>
            <a:r>
              <a:rPr lang="en-US" dirty="0" smtClean="0"/>
              <a:t> </a:t>
            </a:r>
            <a:r>
              <a:rPr lang="en-US" dirty="0" err="1" smtClean="0"/>
              <a:t>pendahuluan</a:t>
            </a:r>
            <a:endParaRPr lang="en-US" dirty="0" smtClean="0"/>
          </a:p>
          <a:p>
            <a:pPr marL="514350" indent="-514350" algn="just" fontAlgn="auto">
              <a:spcAft>
                <a:spcPts val="0"/>
              </a:spcAft>
              <a:buFont typeface="Arial" pitchFamily="34" charset="0"/>
              <a:buAutoNum type="arabicParenBoth"/>
              <a:defRPr/>
            </a:pPr>
            <a:r>
              <a:rPr lang="en-US" dirty="0" smtClean="0"/>
              <a:t>Akal </a:t>
            </a:r>
            <a:r>
              <a:rPr lang="en-US" dirty="0" err="1" smtClean="0"/>
              <a:t>sehat</a:t>
            </a:r>
            <a:r>
              <a:rPr lang="en-US" dirty="0" smtClean="0"/>
              <a:t> </a:t>
            </a:r>
            <a:r>
              <a:rPr lang="en-US" dirty="0" err="1" smtClean="0"/>
              <a:t>peneliti</a:t>
            </a:r>
            <a:endParaRPr lang="en-US" dirty="0" smtClean="0"/>
          </a:p>
          <a:p>
            <a:pPr marL="0" indent="0" algn="just" fontAlgn="auto">
              <a:spcAft>
                <a:spcPts val="0"/>
              </a:spcAft>
              <a:buFont typeface="Arial" pitchFamily="34" charset="0"/>
              <a:buNone/>
              <a:defRPr/>
            </a:pPr>
            <a:endParaRPr lang="en-US" dirty="0"/>
          </a:p>
        </p:txBody>
      </p:sp>
    </p:spTree>
  </p:cSld>
  <p:clrMapOvr>
    <a:masterClrMapping/>
  </p:clrMapOvr>
  <p:transition>
    <p:dissolv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371600" y="274638"/>
            <a:ext cx="7391400" cy="679450"/>
          </a:xfrm>
        </p:spPr>
        <p:txBody>
          <a:bodyPr/>
          <a:lstStyle/>
          <a:p>
            <a:pPr eaLnBrk="1" hangingPunct="1"/>
            <a:r>
              <a:rPr lang="en-US" smtClean="0"/>
              <a:t>Ciri-Ciri Hipotesis Yang Baik:</a:t>
            </a:r>
          </a:p>
        </p:txBody>
      </p:sp>
      <p:sp>
        <p:nvSpPr>
          <p:cNvPr id="55299" name="Rectangle 3"/>
          <p:cNvSpPr>
            <a:spLocks noGrp="1" noChangeArrowheads="1"/>
          </p:cNvSpPr>
          <p:nvPr>
            <p:ph type="body" idx="1"/>
          </p:nvPr>
        </p:nvSpPr>
        <p:spPr>
          <a:xfrm>
            <a:off x="533400" y="1039813"/>
            <a:ext cx="8229600" cy="4897437"/>
          </a:xfrm>
        </p:spPr>
        <p:txBody>
          <a:bodyPr/>
          <a:lstStyle/>
          <a:p>
            <a:pPr marL="571500" indent="-571500" eaLnBrk="1" hangingPunct="1">
              <a:buFont typeface="Wingdings" pitchFamily="2" charset="2"/>
              <a:buAutoNum type="arabicPeriod"/>
              <a:tabLst>
                <a:tab pos="461963" algn="l"/>
              </a:tabLst>
            </a:pPr>
            <a:r>
              <a:rPr lang="en-US" smtClean="0"/>
              <a:t>Dinyatakan dalam kalimat yang tegas (clearly stated)</a:t>
            </a:r>
          </a:p>
          <a:p>
            <a:pPr marL="839788" lvl="1" indent="-495300" algn="just" eaLnBrk="1" hangingPunct="1">
              <a:tabLst>
                <a:tab pos="461963" algn="l"/>
              </a:tabLst>
            </a:pPr>
            <a:r>
              <a:rPr lang="en-US" sz="1600" smtClean="0">
                <a:latin typeface="Tahoma" pitchFamily="34" charset="0"/>
              </a:rPr>
              <a:t>Upah memiliki pengaruh yang berarti terhadap produktifitas karyawan </a:t>
            </a:r>
            <a:r>
              <a:rPr lang="en-US" sz="1600" b="1" i="1" smtClean="0">
                <a:latin typeface="Tahoma" pitchFamily="34" charset="0"/>
              </a:rPr>
              <a:t>(jelas)</a:t>
            </a:r>
            <a:endParaRPr lang="en-US" sz="1600" smtClean="0">
              <a:cs typeface="Times New Roman" pitchFamily="18" charset="0"/>
            </a:endParaRPr>
          </a:p>
          <a:p>
            <a:pPr marL="839788" lvl="1" indent="-495300" algn="just" eaLnBrk="1" hangingPunct="1">
              <a:tabLst>
                <a:tab pos="461963" algn="l"/>
              </a:tabLst>
            </a:pPr>
            <a:r>
              <a:rPr lang="en-US" sz="1600" smtClean="0">
                <a:latin typeface="Tahoma" pitchFamily="34" charset="0"/>
              </a:rPr>
              <a:t>Upah memiliki pengaruh yang </a:t>
            </a:r>
            <a:r>
              <a:rPr lang="en-US" sz="1600" u="sng" smtClean="0">
                <a:latin typeface="Tahoma" pitchFamily="34" charset="0"/>
              </a:rPr>
              <a:t>kurang</a:t>
            </a:r>
            <a:r>
              <a:rPr lang="en-US" sz="1600" smtClean="0">
                <a:latin typeface="Tahoma" pitchFamily="34" charset="0"/>
              </a:rPr>
              <a:t> berarti terhadap produktifitas karyawan </a:t>
            </a:r>
            <a:r>
              <a:rPr lang="en-US" sz="1600" b="1" i="1" smtClean="0">
                <a:latin typeface="Tahoma" pitchFamily="34" charset="0"/>
              </a:rPr>
              <a:t>(tidak jelas) </a:t>
            </a:r>
            <a:endParaRPr lang="en-US" sz="1600" smtClean="0">
              <a:cs typeface="Times New Roman" pitchFamily="18" charset="0"/>
            </a:endParaRPr>
          </a:p>
          <a:p>
            <a:pPr marL="571500" indent="-571500" eaLnBrk="1" hangingPunct="1">
              <a:buFont typeface="Wingdings" pitchFamily="2" charset="2"/>
              <a:buAutoNum type="arabicPeriod" startAt="2"/>
              <a:tabLst>
                <a:tab pos="461963" algn="l"/>
              </a:tabLst>
            </a:pPr>
            <a:r>
              <a:rPr lang="en-US" smtClean="0"/>
              <a:t>Dapat diuji secara alamiah (testable)</a:t>
            </a:r>
          </a:p>
          <a:p>
            <a:pPr marL="839788" lvl="1" indent="-495300" algn="just" eaLnBrk="1" hangingPunct="1">
              <a:tabLst>
                <a:tab pos="461963" algn="l"/>
              </a:tabLst>
            </a:pPr>
            <a:r>
              <a:rPr lang="en-US" sz="1600" smtClean="0">
                <a:latin typeface="Tahoma" pitchFamily="34" charset="0"/>
              </a:rPr>
              <a:t>Upah memiliki pengaruh yang berarti terhadap produktifitas karyawan </a:t>
            </a:r>
            <a:r>
              <a:rPr lang="en-US" sz="1600" i="1" smtClean="0">
                <a:latin typeface="Tahoma" pitchFamily="34" charset="0"/>
              </a:rPr>
              <a:t>(dapat diuji)</a:t>
            </a:r>
            <a:endParaRPr lang="en-US" sz="1600" smtClean="0">
              <a:cs typeface="Times New Roman" pitchFamily="18" charset="0"/>
            </a:endParaRPr>
          </a:p>
          <a:p>
            <a:pPr marL="839788" lvl="1" indent="-495300" algn="just" eaLnBrk="1" hangingPunct="1">
              <a:tabLst>
                <a:tab pos="461963" algn="l"/>
              </a:tabLst>
            </a:pPr>
            <a:r>
              <a:rPr lang="en-US" sz="1600" smtClean="0">
                <a:latin typeface="Tahoma" pitchFamily="34" charset="0"/>
              </a:rPr>
              <a:t>Batu yang belum pernah terlihat oleh mata manusia dapat berkembang biak </a:t>
            </a:r>
            <a:r>
              <a:rPr lang="en-US" sz="1600" i="1" smtClean="0">
                <a:latin typeface="Tahoma" pitchFamily="34" charset="0"/>
              </a:rPr>
              <a:t>(Pada hipotesis ini tidak dapat dibuktikan karena kita tidak dapat mengumpulkan data tentang batu yang belum terlihat manusia)</a:t>
            </a:r>
            <a:endParaRPr lang="en-US" sz="1600" smtClean="0">
              <a:cs typeface="Times New Roman" pitchFamily="18" charset="0"/>
            </a:endParaRPr>
          </a:p>
          <a:p>
            <a:pPr marL="571500" indent="-571500" eaLnBrk="1" hangingPunct="1">
              <a:buFont typeface="Wingdings" pitchFamily="2" charset="2"/>
              <a:buAutoNum type="arabicPeriod" startAt="2"/>
              <a:tabLst>
                <a:tab pos="461963" algn="l"/>
              </a:tabLst>
            </a:pPr>
            <a:r>
              <a:rPr lang="en-US" smtClean="0"/>
              <a:t>Dasar dalam merumuskan hipotesis kuat (literature based)</a:t>
            </a:r>
          </a:p>
          <a:p>
            <a:pPr marL="839788" lvl="1" indent="-495300" algn="just" eaLnBrk="1" hangingPunct="1">
              <a:tabLst>
                <a:tab pos="461963" algn="l"/>
              </a:tabLst>
            </a:pPr>
            <a:r>
              <a:rPr lang="en-US" sz="1400" smtClean="0">
                <a:latin typeface="Tahoma" pitchFamily="34" charset="0"/>
              </a:rPr>
              <a:t>Harga barang berpengaruh negatif terhadap permintaan (memiliki dasar kuat yaitu teori permintaan dan penawaran)</a:t>
            </a:r>
          </a:p>
          <a:p>
            <a:pPr marL="839788" lvl="1" indent="-495300" algn="just" eaLnBrk="1" hangingPunct="1">
              <a:tabLst>
                <a:tab pos="461963" algn="l"/>
              </a:tabLst>
            </a:pPr>
            <a:r>
              <a:rPr lang="en-US" sz="1400" smtClean="0">
                <a:latin typeface="Tahoma" pitchFamily="34" charset="0"/>
              </a:rPr>
              <a:t>Uang saku memiliki pengaruh yang signifikant terhadap jam belajar mahasiswa. (tidak memiliki  dasar kuat) </a:t>
            </a:r>
          </a:p>
          <a:p>
            <a:pPr marL="839788" lvl="1" indent="-495300" eaLnBrk="1" hangingPunct="1">
              <a:tabLst>
                <a:tab pos="461963" algn="l"/>
              </a:tabLst>
            </a:pPr>
            <a:endParaRPr lang="en-US" sz="1400" smtClean="0">
              <a:latin typeface="Tahoma"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447800"/>
            <a:ext cx="9144000" cy="5410200"/>
          </a:xfrm>
        </p:spPr>
      </p:pic>
      <p:sp>
        <p:nvSpPr>
          <p:cNvPr id="56323" name="Rectangle 3"/>
          <p:cNvSpPr>
            <a:spLocks noGrp="1" noChangeArrowheads="1"/>
          </p:cNvSpPr>
          <p:nvPr>
            <p:ph type="title"/>
          </p:nvPr>
        </p:nvSpPr>
        <p:spPr/>
        <p:txBody>
          <a:bodyPr/>
          <a:lstStyle/>
          <a:p>
            <a:pPr eaLnBrk="1" hangingPunct="1"/>
            <a:r>
              <a:rPr lang="en-US" sz="4400" smtClean="0">
                <a:solidFill>
                  <a:schemeClr val="tx1"/>
                </a:solidFill>
                <a:latin typeface="Tahoma" pitchFamily="34" charset="0"/>
              </a:rPr>
              <a:t>The Role of Hypotheses</a:t>
            </a:r>
          </a:p>
        </p:txBody>
      </p:sp>
      <p:grpSp>
        <p:nvGrpSpPr>
          <p:cNvPr id="2" name="Group 4"/>
          <p:cNvGrpSpPr>
            <a:grpSpLocks/>
          </p:cNvGrpSpPr>
          <p:nvPr/>
        </p:nvGrpSpPr>
        <p:grpSpPr bwMode="auto">
          <a:xfrm>
            <a:off x="533400" y="1774825"/>
            <a:ext cx="8001000" cy="4321175"/>
            <a:chOff x="336" y="1118"/>
            <a:chExt cx="3614" cy="1559"/>
          </a:xfrm>
        </p:grpSpPr>
        <p:sp>
          <p:nvSpPr>
            <p:cNvPr id="56325" name="AutoShape 5"/>
            <p:cNvSpPr>
              <a:spLocks noChangeArrowheads="1"/>
            </p:cNvSpPr>
            <p:nvPr/>
          </p:nvSpPr>
          <p:spPr bwMode="auto">
            <a:xfrm>
              <a:off x="336" y="1118"/>
              <a:ext cx="2746" cy="313"/>
            </a:xfrm>
            <a:prstGeom prst="roundRect">
              <a:avLst>
                <a:gd name="adj" fmla="val 50000"/>
              </a:avLst>
            </a:prstGeom>
            <a:solidFill>
              <a:srgbClr val="FFEAD5"/>
            </a:solidFill>
            <a:ln w="38100">
              <a:solidFill>
                <a:schemeClr val="tx1"/>
              </a:solidFill>
              <a:round/>
              <a:headEnd/>
              <a:tailEnd/>
            </a:ln>
            <a:effectLst>
              <a:outerShdw dist="53882" dir="2700000" algn="ctr" rotWithShape="0">
                <a:schemeClr val="tx1"/>
              </a:outerShdw>
            </a:effectLst>
          </p:spPr>
          <p:txBody>
            <a:bodyPr anchor="ctr"/>
            <a:lstStyle/>
            <a:p>
              <a:pPr algn="ctr"/>
              <a:r>
                <a:rPr lang="en-US" sz="2400"/>
                <a:t>Guide the direction of the study</a:t>
              </a:r>
            </a:p>
          </p:txBody>
        </p:sp>
        <p:sp>
          <p:nvSpPr>
            <p:cNvPr id="56326" name="AutoShape 6"/>
            <p:cNvSpPr>
              <a:spLocks noChangeArrowheads="1"/>
            </p:cNvSpPr>
            <p:nvPr/>
          </p:nvSpPr>
          <p:spPr bwMode="auto">
            <a:xfrm>
              <a:off x="720" y="1536"/>
              <a:ext cx="2698" cy="314"/>
            </a:xfrm>
            <a:prstGeom prst="roundRect">
              <a:avLst>
                <a:gd name="adj" fmla="val 50000"/>
              </a:avLst>
            </a:prstGeom>
            <a:solidFill>
              <a:srgbClr val="FFEAD5"/>
            </a:solidFill>
            <a:ln w="38100">
              <a:solidFill>
                <a:schemeClr val="tx1"/>
              </a:solidFill>
              <a:round/>
              <a:headEnd/>
              <a:tailEnd/>
            </a:ln>
            <a:effectLst>
              <a:outerShdw dist="53882" dir="2700000" algn="ctr" rotWithShape="0">
                <a:schemeClr val="tx1"/>
              </a:outerShdw>
            </a:effectLst>
          </p:spPr>
          <p:txBody>
            <a:bodyPr anchor="ctr"/>
            <a:lstStyle/>
            <a:p>
              <a:pPr algn="ctr"/>
              <a:r>
                <a:rPr lang="en-US" sz="2400"/>
                <a:t>Identify relevant facts</a:t>
              </a:r>
            </a:p>
          </p:txBody>
        </p:sp>
        <p:sp>
          <p:nvSpPr>
            <p:cNvPr id="56327" name="AutoShape 7"/>
            <p:cNvSpPr>
              <a:spLocks noChangeArrowheads="1"/>
            </p:cNvSpPr>
            <p:nvPr/>
          </p:nvSpPr>
          <p:spPr bwMode="auto">
            <a:xfrm>
              <a:off x="1023" y="1944"/>
              <a:ext cx="2697" cy="313"/>
            </a:xfrm>
            <a:prstGeom prst="roundRect">
              <a:avLst>
                <a:gd name="adj" fmla="val 50000"/>
              </a:avLst>
            </a:prstGeom>
            <a:solidFill>
              <a:srgbClr val="FFEAD5"/>
            </a:solidFill>
            <a:ln w="38100">
              <a:solidFill>
                <a:schemeClr val="tx1"/>
              </a:solidFill>
              <a:round/>
              <a:headEnd/>
              <a:tailEnd/>
            </a:ln>
            <a:effectLst>
              <a:outerShdw dist="53882" dir="2700000" algn="ctr" rotWithShape="0">
                <a:schemeClr val="tx1"/>
              </a:outerShdw>
            </a:effectLst>
          </p:spPr>
          <p:txBody>
            <a:bodyPr anchor="ctr"/>
            <a:lstStyle/>
            <a:p>
              <a:pPr algn="ctr"/>
              <a:r>
                <a:rPr lang="en-US" sz="2400"/>
                <a:t>Suggest most appropriate research design</a:t>
              </a:r>
            </a:p>
          </p:txBody>
        </p:sp>
        <p:sp>
          <p:nvSpPr>
            <p:cNvPr id="56328" name="AutoShape 8"/>
            <p:cNvSpPr>
              <a:spLocks noChangeArrowheads="1"/>
            </p:cNvSpPr>
            <p:nvPr/>
          </p:nvSpPr>
          <p:spPr bwMode="auto">
            <a:xfrm>
              <a:off x="1317" y="2363"/>
              <a:ext cx="2633" cy="314"/>
            </a:xfrm>
            <a:prstGeom prst="roundRect">
              <a:avLst>
                <a:gd name="adj" fmla="val 50000"/>
              </a:avLst>
            </a:prstGeom>
            <a:solidFill>
              <a:srgbClr val="FFEAD5"/>
            </a:solidFill>
            <a:ln w="38100">
              <a:solidFill>
                <a:schemeClr val="tx1"/>
              </a:solidFill>
              <a:round/>
              <a:headEnd/>
              <a:tailEnd/>
            </a:ln>
            <a:effectLst>
              <a:outerShdw dist="53882" dir="2700000" algn="ctr" rotWithShape="0">
                <a:schemeClr val="tx1"/>
              </a:outerShdw>
            </a:effectLst>
          </p:spPr>
          <p:txBody>
            <a:bodyPr anchor="ctr"/>
            <a:lstStyle/>
            <a:p>
              <a:pPr algn="ctr"/>
              <a:r>
                <a:rPr lang="en-US" sz="2400"/>
                <a:t>Provide framework for organizing resulting conclusions</a:t>
              </a:r>
            </a:p>
          </p:txBody>
        </p:sp>
      </p:gr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blinds(horizontal)">
                                      <p:cBhvr>
                                        <p:cTn id="7" dur="500"/>
                                        <p:tgtEl>
                                          <p:spTgt spid="419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style>
          <a:lnRef idx="1">
            <a:schemeClr val="accent1"/>
          </a:lnRef>
          <a:fillRef idx="2">
            <a:schemeClr val="accent1"/>
          </a:fillRef>
          <a:effectRef idx="1">
            <a:schemeClr val="accent1"/>
          </a:effectRef>
          <a:fontRef idx="minor">
            <a:schemeClr val="dk1"/>
          </a:fontRef>
        </p:style>
        <p:txBody>
          <a:bodyPr rtlCol="0">
            <a:normAutofit fontScale="62500" lnSpcReduction="20000"/>
          </a:bodyPr>
          <a:lstStyle/>
          <a:p>
            <a:pPr algn="just" fontAlgn="auto">
              <a:spcAft>
                <a:spcPts val="0"/>
              </a:spcAft>
              <a:buFont typeface="Arial" pitchFamily="34" charset="0"/>
              <a:buNone/>
              <a:defRPr/>
            </a:pPr>
            <a:r>
              <a:rPr lang="en-US" sz="5800" dirty="0" smtClean="0">
                <a:effectLst>
                  <a:outerShdw blurRad="38100" dist="38100" dir="2700000" algn="tl">
                    <a:srgbClr val="000000">
                      <a:alpha val="43137"/>
                    </a:srgbClr>
                  </a:outerShdw>
                </a:effectLst>
              </a:rPr>
              <a:t>JENIS HIPOTESIS</a:t>
            </a:r>
          </a:p>
          <a:p>
            <a:pPr algn="just" fontAlgn="auto">
              <a:spcAft>
                <a:spcPts val="0"/>
              </a:spcAft>
              <a:buFont typeface="Arial" pitchFamily="34" charset="0"/>
              <a:buNone/>
              <a:defRPr/>
            </a:pPr>
            <a:endParaRPr lang="en-US" dirty="0" smtClean="0"/>
          </a:p>
          <a:p>
            <a:pPr marL="463550" indent="-463550" algn="just" fontAlgn="auto">
              <a:spcAft>
                <a:spcPts val="0"/>
              </a:spcAft>
              <a:buFont typeface="Arial" pitchFamily="34" charset="0"/>
              <a:buAutoNum type="arabicPeriod"/>
              <a:defRPr/>
            </a:pPr>
            <a:r>
              <a:rPr lang="en-US" dirty="0" smtClean="0"/>
              <a:t>Hipotesis deskriptif</a:t>
            </a:r>
          </a:p>
          <a:p>
            <a:pPr marL="514350" indent="-514350" algn="just" fontAlgn="auto">
              <a:spcAft>
                <a:spcPts val="0"/>
              </a:spcAft>
              <a:buFont typeface="Arial" pitchFamily="34" charset="0"/>
              <a:buNone/>
              <a:defRPr/>
            </a:pPr>
            <a:r>
              <a:rPr lang="en-US" dirty="0"/>
              <a:t>	</a:t>
            </a:r>
            <a:r>
              <a:rPr lang="en-US" dirty="0" smtClean="0"/>
              <a:t>Contoh:</a:t>
            </a:r>
          </a:p>
          <a:p>
            <a:pPr marL="804863" indent="-341313" algn="just" fontAlgn="auto">
              <a:spcAft>
                <a:spcPts val="0"/>
              </a:spcAft>
              <a:buFont typeface="Arial" pitchFamily="34" charset="0"/>
              <a:buChar char="•"/>
              <a:defRPr/>
            </a:pPr>
            <a:r>
              <a:rPr lang="en-US" dirty="0" smtClean="0"/>
              <a:t>Efisiensi biaya PT. X paling rendah sebesar 80% dari kriteria ideal yang ditetapkan.</a:t>
            </a:r>
          </a:p>
          <a:p>
            <a:pPr marL="804863" indent="-341313" algn="just" fontAlgn="auto">
              <a:spcAft>
                <a:spcPts val="0"/>
              </a:spcAft>
              <a:buFont typeface="Arial" pitchFamily="34" charset="0"/>
              <a:buChar char="•"/>
              <a:defRPr/>
            </a:pPr>
            <a:r>
              <a:rPr lang="en-US" dirty="0" smtClean="0"/>
              <a:t>Daya tahan auditor dalam melakukan pekerjaannya tidak lebih dari 5 jam per harinya.</a:t>
            </a:r>
          </a:p>
          <a:p>
            <a:pPr marL="514350" indent="-514350" algn="just" fontAlgn="auto">
              <a:spcAft>
                <a:spcPts val="0"/>
              </a:spcAft>
              <a:buFont typeface="Arial" pitchFamily="34" charset="0"/>
              <a:buNone/>
              <a:defRPr/>
            </a:pPr>
            <a:endParaRPr lang="en-US" dirty="0" smtClean="0"/>
          </a:p>
          <a:p>
            <a:pPr marL="463550" indent="-463550" algn="just" fontAlgn="auto">
              <a:spcAft>
                <a:spcPts val="0"/>
              </a:spcAft>
              <a:buFont typeface="Arial" pitchFamily="34" charset="0"/>
              <a:buAutoNum type="arabicPeriod" startAt="2"/>
              <a:defRPr/>
            </a:pPr>
            <a:r>
              <a:rPr lang="en-US" dirty="0" smtClean="0"/>
              <a:t>Hipotesis komparatif</a:t>
            </a:r>
          </a:p>
          <a:p>
            <a:pPr marL="514350" indent="-514350" algn="just" fontAlgn="auto">
              <a:spcAft>
                <a:spcPts val="0"/>
              </a:spcAft>
              <a:buFont typeface="Arial" pitchFamily="34" charset="0"/>
              <a:buNone/>
              <a:defRPr/>
            </a:pPr>
            <a:r>
              <a:rPr lang="en-US" dirty="0" smtClean="0"/>
              <a:t>	Contoh:</a:t>
            </a:r>
          </a:p>
          <a:p>
            <a:pPr marL="804863" indent="-341313" algn="just" fontAlgn="auto">
              <a:spcAft>
                <a:spcPts val="0"/>
              </a:spcAft>
              <a:buFont typeface="Arial" pitchFamily="34" charset="0"/>
              <a:buChar char="•"/>
              <a:defRPr/>
            </a:pPr>
            <a:r>
              <a:rPr lang="en-US" dirty="0" smtClean="0"/>
              <a:t>Pembebanan BOP dengan metode ABC lebih baik dibandingkan dengan metode konvensional.</a:t>
            </a:r>
          </a:p>
          <a:p>
            <a:pPr marL="804863" indent="-341313" algn="just" fontAlgn="auto">
              <a:spcAft>
                <a:spcPts val="0"/>
              </a:spcAft>
              <a:buFont typeface="Arial" pitchFamily="34" charset="0"/>
              <a:buChar char="•"/>
              <a:defRPr/>
            </a:pPr>
            <a:r>
              <a:rPr lang="en-US" dirty="0" smtClean="0"/>
              <a:t>Kualitas hasil auditor yang berpendidikan luar negeri lebih baik daripada auditor yang berpendidikan dalam negeri.</a:t>
            </a:r>
          </a:p>
          <a:p>
            <a:pPr marL="804863" indent="-341313" algn="just" fontAlgn="auto">
              <a:spcAft>
                <a:spcPts val="0"/>
              </a:spcAft>
              <a:buFont typeface="Arial" pitchFamily="34" charset="0"/>
              <a:buNone/>
              <a:defRPr/>
            </a:pPr>
            <a:endParaRPr lang="en-US" dirty="0" smtClean="0"/>
          </a:p>
          <a:p>
            <a:pPr marL="514350" indent="-514350" algn="just" fontAlgn="auto">
              <a:spcAft>
                <a:spcPts val="0"/>
              </a:spcAft>
              <a:buFont typeface="Arial" pitchFamily="34" charset="0"/>
              <a:buAutoNum type="arabicPeriod" startAt="3"/>
              <a:defRPr/>
            </a:pPr>
            <a:r>
              <a:rPr lang="en-US" dirty="0" smtClean="0"/>
              <a:t>Hipotesis </a:t>
            </a:r>
            <a:r>
              <a:rPr lang="en-US" dirty="0" err="1" smtClean="0"/>
              <a:t>asosiatif</a:t>
            </a:r>
            <a:endParaRPr lang="en-US" dirty="0" smtClean="0"/>
          </a:p>
          <a:p>
            <a:pPr marL="514350" indent="-514350" algn="just" fontAlgn="auto">
              <a:spcAft>
                <a:spcPts val="0"/>
              </a:spcAft>
              <a:buFont typeface="Arial" pitchFamily="34" charset="0"/>
              <a:buNone/>
              <a:defRPr/>
            </a:pPr>
            <a:r>
              <a:rPr lang="en-US" dirty="0" smtClean="0"/>
              <a:t>	Contoh: Nilai tambah ekonomi memiliki pengaruh yang signifikan terhadap harga saham</a:t>
            </a:r>
          </a:p>
          <a:p>
            <a:pPr marL="514350" indent="-514350" algn="just" fontAlgn="auto">
              <a:spcAft>
                <a:spcPts val="0"/>
              </a:spcAft>
              <a:buFont typeface="Arial" pitchFamily="34" charset="0"/>
              <a:buNone/>
              <a:defRPr/>
            </a:pPr>
            <a:endParaRPr lang="en-US" dirty="0"/>
          </a:p>
        </p:txBody>
      </p:sp>
    </p:spTree>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style>
          <a:lnRef idx="1">
            <a:schemeClr val="accent1"/>
          </a:lnRef>
          <a:fillRef idx="2">
            <a:schemeClr val="accent1"/>
          </a:fillRef>
          <a:effectRef idx="1">
            <a:schemeClr val="accent1"/>
          </a:effectRef>
          <a:fontRef idx="minor">
            <a:schemeClr val="dk1"/>
          </a:fontRef>
        </p:style>
        <p:txBody>
          <a:bodyPr rtlCol="0">
            <a:normAutofit/>
          </a:bodyPr>
          <a:lstStyle/>
          <a:p>
            <a:pPr marL="0" indent="0" algn="just" fontAlgn="auto">
              <a:spcAft>
                <a:spcPts val="0"/>
              </a:spcAft>
              <a:buFont typeface="Arial" pitchFamily="34" charset="0"/>
              <a:buNone/>
              <a:defRPr/>
            </a:pPr>
            <a:r>
              <a:rPr lang="en-US" dirty="0" smtClean="0"/>
              <a:t>Dari jenis hipotesis yang disusun, selanjutnya guna keperluan pengujian hipotesis, hipotesis kerja tersebut dibuat menjadi hipotesis statistik.</a:t>
            </a:r>
          </a:p>
          <a:p>
            <a:pPr marL="0" indent="0" algn="just" fontAlgn="auto">
              <a:spcAft>
                <a:spcPts val="0"/>
              </a:spcAft>
              <a:buFont typeface="Arial" pitchFamily="34" charset="0"/>
              <a:buNone/>
              <a:defRPr/>
            </a:pPr>
            <a:endParaRPr lang="en-US" dirty="0" smtClean="0"/>
          </a:p>
          <a:p>
            <a:pPr marL="0" indent="0" algn="just" fontAlgn="auto">
              <a:spcAft>
                <a:spcPts val="0"/>
              </a:spcAft>
              <a:buFont typeface="Arial" pitchFamily="34" charset="0"/>
              <a:buNone/>
              <a:defRPr/>
            </a:pPr>
            <a:r>
              <a:rPr lang="en-US" dirty="0" smtClean="0"/>
              <a:t>Hipotesis statistik biasanya dinyatakan dalam bentuk hipotesis nol (H</a:t>
            </a:r>
            <a:r>
              <a:rPr lang="en-US" baseline="-25000" dirty="0" smtClean="0"/>
              <a:t>0</a:t>
            </a:r>
            <a:r>
              <a:rPr lang="en-US" dirty="0" smtClean="0"/>
              <a:t>) dan hipotesis alternatif (Ha)</a:t>
            </a:r>
          </a:p>
          <a:p>
            <a:pPr marL="0" indent="0" algn="just" fontAlgn="auto">
              <a:spcAft>
                <a:spcPts val="0"/>
              </a:spcAft>
              <a:buFont typeface="Arial" pitchFamily="34" charset="0"/>
              <a:buNone/>
              <a:defRPr/>
            </a:pPr>
            <a:endParaRPr lang="en-US" dirty="0"/>
          </a:p>
        </p:txBody>
      </p:sp>
    </p:spTree>
  </p:cSld>
  <p:clrMapOvr>
    <a:masterClrMapping/>
  </p:clrMapOvr>
  <p:transition>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371600" y="274638"/>
            <a:ext cx="7391400" cy="744537"/>
          </a:xfrm>
        </p:spPr>
        <p:txBody>
          <a:bodyPr/>
          <a:lstStyle/>
          <a:p>
            <a:pPr eaLnBrk="1" hangingPunct="1"/>
            <a:r>
              <a:rPr lang="en-US" sz="2100" smtClean="0">
                <a:latin typeface="Tahoma" pitchFamily="34" charset="0"/>
              </a:rPr>
              <a:t>DALAM SEBUAH PENELITIAN HIPOTESIS DAPAT DINYATAKAN DALAM BEBERAPA BENTUK</a:t>
            </a:r>
            <a:endParaRPr lang="en-US" smtClean="0"/>
          </a:p>
        </p:txBody>
      </p:sp>
      <p:sp>
        <p:nvSpPr>
          <p:cNvPr id="62467" name="Rectangle 3"/>
          <p:cNvSpPr>
            <a:spLocks noGrp="1" noChangeArrowheads="1"/>
          </p:cNvSpPr>
          <p:nvPr>
            <p:ph type="body" idx="1"/>
          </p:nvPr>
        </p:nvSpPr>
        <p:spPr>
          <a:xfrm>
            <a:off x="457200" y="1336675"/>
            <a:ext cx="8229600" cy="4411663"/>
          </a:xfrm>
        </p:spPr>
        <p:txBody>
          <a:bodyPr/>
          <a:lstStyle/>
          <a:p>
            <a:pPr marL="571500" indent="-571500" eaLnBrk="1" hangingPunct="1">
              <a:buFont typeface="Wingdings" pitchFamily="2" charset="2"/>
              <a:buAutoNum type="arabicPeriod"/>
              <a:defRPr/>
            </a:pPr>
            <a:r>
              <a:rPr lang="en-US" dirty="0" err="1" smtClean="0"/>
              <a:t>Hipotesis</a:t>
            </a:r>
            <a:r>
              <a:rPr lang="en-US" dirty="0" smtClean="0"/>
              <a:t> </a:t>
            </a:r>
            <a:r>
              <a:rPr lang="en-US" dirty="0" err="1" smtClean="0"/>
              <a:t>Nol</a:t>
            </a:r>
            <a:endParaRPr lang="en-US" dirty="0" smtClean="0"/>
          </a:p>
          <a:p>
            <a:pPr marL="571500" indent="-571500" algn="just" eaLnBrk="1" hangingPunct="1">
              <a:buFontTx/>
              <a:buNone/>
              <a:defRPr/>
            </a:pPr>
            <a:r>
              <a:rPr lang="en-US" sz="1700" dirty="0" smtClean="0">
                <a:latin typeface="Tahoma" pitchFamily="34" charset="0"/>
              </a:rPr>
              <a:t>	</a:t>
            </a:r>
            <a:r>
              <a:rPr lang="en-US" sz="1700" dirty="0" err="1" smtClean="0">
                <a:latin typeface="Tahoma" pitchFamily="34" charset="0"/>
              </a:rPr>
              <a:t>Merupakan</a:t>
            </a:r>
            <a:r>
              <a:rPr lang="en-US" sz="1700" dirty="0" smtClean="0">
                <a:latin typeface="Tahoma" pitchFamily="34" charset="0"/>
              </a:rPr>
              <a:t> </a:t>
            </a:r>
            <a:r>
              <a:rPr lang="en-US" sz="1700" dirty="0" err="1" smtClean="0">
                <a:latin typeface="Tahoma" pitchFamily="34" charset="0"/>
              </a:rPr>
              <a:t>hipotesis</a:t>
            </a:r>
            <a:r>
              <a:rPr lang="en-US" sz="1700" dirty="0" smtClean="0">
                <a:latin typeface="Tahoma" pitchFamily="34" charset="0"/>
              </a:rPr>
              <a:t> yang </a:t>
            </a:r>
            <a:r>
              <a:rPr lang="en-US" sz="1700" dirty="0" err="1" smtClean="0">
                <a:latin typeface="Tahoma" pitchFamily="34" charset="0"/>
              </a:rPr>
              <a:t>menyatakan</a:t>
            </a:r>
            <a:r>
              <a:rPr lang="en-US" sz="1700" dirty="0" smtClean="0">
                <a:latin typeface="Tahoma" pitchFamily="34" charset="0"/>
              </a:rPr>
              <a:t> </a:t>
            </a:r>
            <a:r>
              <a:rPr lang="en-US" sz="1700" dirty="0" err="1" smtClean="0">
                <a:latin typeface="Tahoma" pitchFamily="34" charset="0"/>
              </a:rPr>
              <a:t>hubungan</a:t>
            </a:r>
            <a:r>
              <a:rPr lang="en-US" sz="1700" dirty="0" smtClean="0">
                <a:latin typeface="Tahoma" pitchFamily="34" charset="0"/>
              </a:rPr>
              <a:t> </a:t>
            </a:r>
            <a:r>
              <a:rPr lang="en-US" sz="1700" dirty="0" err="1" smtClean="0">
                <a:latin typeface="Tahoma" pitchFamily="34" charset="0"/>
              </a:rPr>
              <a:t>atau</a:t>
            </a:r>
            <a:r>
              <a:rPr lang="en-US" sz="1700" dirty="0" smtClean="0">
                <a:latin typeface="Tahoma" pitchFamily="34" charset="0"/>
              </a:rPr>
              <a:t> </a:t>
            </a:r>
            <a:r>
              <a:rPr lang="en-US" sz="1700" dirty="0" err="1" smtClean="0">
                <a:latin typeface="Tahoma" pitchFamily="34" charset="0"/>
              </a:rPr>
              <a:t>pengaruh</a:t>
            </a:r>
            <a:r>
              <a:rPr lang="en-US" sz="1700" dirty="0" smtClean="0">
                <a:latin typeface="Tahoma" pitchFamily="34" charset="0"/>
              </a:rPr>
              <a:t> </a:t>
            </a:r>
            <a:r>
              <a:rPr lang="en-US" sz="1700" dirty="0" err="1" smtClean="0">
                <a:latin typeface="Tahoma" pitchFamily="34" charset="0"/>
              </a:rPr>
              <a:t>antar</a:t>
            </a:r>
            <a:r>
              <a:rPr lang="en-US" sz="1700" dirty="0" smtClean="0">
                <a:latin typeface="Tahoma" pitchFamily="34" charset="0"/>
              </a:rPr>
              <a:t> </a:t>
            </a:r>
            <a:r>
              <a:rPr lang="en-US" sz="1700" dirty="0" err="1" smtClean="0">
                <a:latin typeface="Tahoma" pitchFamily="34" charset="0"/>
              </a:rPr>
              <a:t>variabel</a:t>
            </a:r>
            <a:r>
              <a:rPr lang="en-US" sz="1700" dirty="0" smtClean="0">
                <a:latin typeface="Tahoma" pitchFamily="34" charset="0"/>
              </a:rPr>
              <a:t> </a:t>
            </a:r>
            <a:r>
              <a:rPr lang="en-US" sz="1700" dirty="0" err="1" smtClean="0">
                <a:latin typeface="Tahoma" pitchFamily="34" charset="0"/>
              </a:rPr>
              <a:t>sama</a:t>
            </a:r>
            <a:r>
              <a:rPr lang="en-US" sz="1700" dirty="0" smtClean="0">
                <a:latin typeface="Tahoma" pitchFamily="34" charset="0"/>
              </a:rPr>
              <a:t> </a:t>
            </a:r>
            <a:r>
              <a:rPr lang="en-US" sz="1700" dirty="0" err="1" smtClean="0">
                <a:latin typeface="Tahoma" pitchFamily="34" charset="0"/>
              </a:rPr>
              <a:t>dengan</a:t>
            </a:r>
            <a:r>
              <a:rPr lang="en-US" sz="1700" dirty="0" smtClean="0">
                <a:latin typeface="Tahoma" pitchFamily="34" charset="0"/>
              </a:rPr>
              <a:t> nol.  </a:t>
            </a:r>
            <a:r>
              <a:rPr lang="en-US" sz="1700" dirty="0" err="1" smtClean="0">
                <a:latin typeface="Tahoma" pitchFamily="34" charset="0"/>
              </a:rPr>
              <a:t>Atau</a:t>
            </a:r>
            <a:r>
              <a:rPr lang="en-US" sz="1700" dirty="0" smtClean="0">
                <a:latin typeface="Tahoma" pitchFamily="34" charset="0"/>
              </a:rPr>
              <a:t> </a:t>
            </a:r>
            <a:r>
              <a:rPr lang="en-US" sz="1700" dirty="0" err="1" smtClean="0">
                <a:latin typeface="Tahoma" pitchFamily="34" charset="0"/>
              </a:rPr>
              <a:t>dengan</a:t>
            </a:r>
            <a:r>
              <a:rPr lang="en-US" sz="1700" dirty="0" smtClean="0">
                <a:latin typeface="Tahoma" pitchFamily="34" charset="0"/>
              </a:rPr>
              <a:t> </a:t>
            </a:r>
            <a:r>
              <a:rPr lang="en-US" sz="1700" dirty="0" err="1" smtClean="0">
                <a:latin typeface="Tahoma" pitchFamily="34" charset="0"/>
              </a:rPr>
              <a:t>kata</a:t>
            </a:r>
            <a:r>
              <a:rPr lang="en-US" sz="1700" dirty="0" smtClean="0">
                <a:latin typeface="Tahoma" pitchFamily="34" charset="0"/>
              </a:rPr>
              <a:t> lain </a:t>
            </a:r>
            <a:r>
              <a:rPr lang="en-US" sz="1700" dirty="0" err="1" smtClean="0">
                <a:latin typeface="Tahoma" pitchFamily="34" charset="0"/>
              </a:rPr>
              <a:t>tidak</a:t>
            </a:r>
            <a:r>
              <a:rPr lang="en-US" sz="1700" dirty="0" smtClean="0">
                <a:latin typeface="Tahoma" pitchFamily="34" charset="0"/>
              </a:rPr>
              <a:t> </a:t>
            </a:r>
            <a:r>
              <a:rPr lang="en-US" sz="1700" dirty="0" err="1" smtClean="0">
                <a:latin typeface="Tahoma" pitchFamily="34" charset="0"/>
              </a:rPr>
              <a:t>terdapat</a:t>
            </a:r>
            <a:r>
              <a:rPr lang="en-US" sz="1700" dirty="0" smtClean="0">
                <a:latin typeface="Tahoma" pitchFamily="34" charset="0"/>
              </a:rPr>
              <a:t> </a:t>
            </a:r>
            <a:r>
              <a:rPr lang="en-US" sz="1700" dirty="0" err="1" smtClean="0">
                <a:latin typeface="Tahoma" pitchFamily="34" charset="0"/>
              </a:rPr>
              <a:t>perbedaan</a:t>
            </a:r>
            <a:r>
              <a:rPr lang="en-US" sz="1700" dirty="0" smtClean="0">
                <a:latin typeface="Tahoma" pitchFamily="34" charset="0"/>
              </a:rPr>
              <a:t>, </a:t>
            </a:r>
            <a:r>
              <a:rPr lang="en-US" sz="1700" dirty="0" err="1" smtClean="0">
                <a:latin typeface="Tahoma" pitchFamily="34" charset="0"/>
              </a:rPr>
              <a:t>hubungan</a:t>
            </a:r>
            <a:r>
              <a:rPr lang="en-US" sz="1700" dirty="0" smtClean="0">
                <a:latin typeface="Tahoma" pitchFamily="34" charset="0"/>
              </a:rPr>
              <a:t> </a:t>
            </a:r>
            <a:r>
              <a:rPr lang="en-US" sz="1700" dirty="0" err="1" smtClean="0">
                <a:latin typeface="Tahoma" pitchFamily="34" charset="0"/>
              </a:rPr>
              <a:t>atau</a:t>
            </a:r>
            <a:r>
              <a:rPr lang="en-US" sz="1700" dirty="0" smtClean="0">
                <a:latin typeface="Tahoma" pitchFamily="34" charset="0"/>
              </a:rPr>
              <a:t> </a:t>
            </a:r>
            <a:r>
              <a:rPr lang="en-US" sz="1700" dirty="0" err="1" smtClean="0">
                <a:latin typeface="Tahoma" pitchFamily="34" charset="0"/>
              </a:rPr>
              <a:t>pengaruh</a:t>
            </a:r>
            <a:r>
              <a:rPr lang="en-US" sz="1700" dirty="0" smtClean="0">
                <a:latin typeface="Tahoma" pitchFamily="34" charset="0"/>
              </a:rPr>
              <a:t> </a:t>
            </a:r>
            <a:r>
              <a:rPr lang="en-US" sz="1700" dirty="0" err="1" smtClean="0">
                <a:latin typeface="Tahoma" pitchFamily="34" charset="0"/>
              </a:rPr>
              <a:t>antar</a:t>
            </a:r>
            <a:r>
              <a:rPr lang="en-US" sz="1700" dirty="0" smtClean="0">
                <a:latin typeface="Tahoma" pitchFamily="34" charset="0"/>
              </a:rPr>
              <a:t> </a:t>
            </a:r>
            <a:r>
              <a:rPr lang="en-US" sz="1700" dirty="0" err="1" smtClean="0">
                <a:latin typeface="Tahoma" pitchFamily="34" charset="0"/>
              </a:rPr>
              <a:t>variabel</a:t>
            </a:r>
            <a:r>
              <a:rPr lang="en-US" sz="1700" dirty="0" smtClean="0">
                <a:latin typeface="Tahoma" pitchFamily="34" charset="0"/>
              </a:rPr>
              <a:t>.</a:t>
            </a:r>
          </a:p>
          <a:p>
            <a:pPr marL="571500" indent="-571500" algn="just" eaLnBrk="1" hangingPunct="1">
              <a:buFontTx/>
              <a:buNone/>
              <a:defRPr/>
            </a:pPr>
            <a:r>
              <a:rPr lang="en-US" sz="1700" dirty="0" smtClean="0">
                <a:latin typeface="Tahoma" pitchFamily="34" charset="0"/>
              </a:rPr>
              <a:t>	</a:t>
            </a:r>
            <a:r>
              <a:rPr lang="en-US" sz="1600" dirty="0" smtClean="0"/>
              <a:t>H0 : r = 0, </a:t>
            </a:r>
            <a:r>
              <a:rPr lang="en-US" sz="1600" dirty="0" err="1" smtClean="0"/>
              <a:t>tidak</a:t>
            </a:r>
            <a:r>
              <a:rPr lang="en-US" sz="1600" dirty="0" smtClean="0"/>
              <a:t> </a:t>
            </a:r>
            <a:r>
              <a:rPr lang="en-US" sz="1600" dirty="0" err="1" smtClean="0"/>
              <a:t>terdapat</a:t>
            </a:r>
            <a:r>
              <a:rPr lang="en-US" sz="1600" dirty="0" smtClean="0"/>
              <a:t> </a:t>
            </a:r>
            <a:r>
              <a:rPr lang="en-US" sz="1600" dirty="0" err="1" smtClean="0"/>
              <a:t>pengaruh</a:t>
            </a:r>
            <a:r>
              <a:rPr lang="en-US" sz="1600" dirty="0" smtClean="0"/>
              <a:t> yang </a:t>
            </a:r>
            <a:r>
              <a:rPr lang="en-US" sz="1600" dirty="0" err="1" smtClean="0"/>
              <a:t>signifikan</a:t>
            </a:r>
            <a:r>
              <a:rPr lang="en-US" sz="1600" dirty="0" smtClean="0"/>
              <a:t> </a:t>
            </a:r>
            <a:r>
              <a:rPr lang="en-US" sz="1600" dirty="0" err="1" smtClean="0"/>
              <a:t>antara</a:t>
            </a:r>
            <a:r>
              <a:rPr lang="en-US" sz="1600" dirty="0" smtClean="0"/>
              <a:t> </a:t>
            </a:r>
            <a:r>
              <a:rPr lang="en-US" sz="1600" dirty="0" err="1" smtClean="0"/>
              <a:t>nilai</a:t>
            </a:r>
            <a:r>
              <a:rPr lang="en-US" sz="1600" dirty="0" smtClean="0"/>
              <a:t> </a:t>
            </a:r>
            <a:r>
              <a:rPr lang="en-US" sz="1600" dirty="0" err="1" smtClean="0"/>
              <a:t>tambah</a:t>
            </a:r>
            <a:r>
              <a:rPr lang="en-US" sz="1600" dirty="0" smtClean="0"/>
              <a:t> </a:t>
            </a:r>
            <a:r>
              <a:rPr lang="en-US" sz="1600" dirty="0" err="1" smtClean="0"/>
              <a:t>ekonomis</a:t>
            </a:r>
            <a:r>
              <a:rPr lang="en-US" sz="1600" dirty="0" smtClean="0"/>
              <a:t> </a:t>
            </a:r>
          </a:p>
          <a:p>
            <a:pPr marL="571500" indent="-571500" algn="just" eaLnBrk="1" hangingPunct="1">
              <a:buFontTx/>
              <a:buNone/>
              <a:defRPr/>
            </a:pPr>
            <a:r>
              <a:rPr lang="en-US" sz="1600" dirty="0" smtClean="0"/>
              <a:t>                           </a:t>
            </a:r>
            <a:r>
              <a:rPr lang="en-US" sz="1600" dirty="0" err="1" smtClean="0"/>
              <a:t>dengan</a:t>
            </a:r>
            <a:r>
              <a:rPr lang="en-US" sz="1600" dirty="0" smtClean="0"/>
              <a:t> </a:t>
            </a:r>
            <a:r>
              <a:rPr lang="en-US" sz="1600" dirty="0" err="1" smtClean="0"/>
              <a:t>harga</a:t>
            </a:r>
            <a:r>
              <a:rPr lang="en-US" sz="1600" dirty="0" smtClean="0"/>
              <a:t> </a:t>
            </a:r>
            <a:r>
              <a:rPr lang="en-US" sz="1600" dirty="0" err="1" smtClean="0"/>
              <a:t>saham</a:t>
            </a:r>
            <a:r>
              <a:rPr lang="en-US" sz="1600" dirty="0" smtClean="0"/>
              <a:t>.</a:t>
            </a:r>
            <a:endParaRPr lang="en-US" sz="1300" dirty="0" smtClean="0"/>
          </a:p>
          <a:p>
            <a:pPr marL="571500" indent="-571500" algn="just" eaLnBrk="1" hangingPunct="1">
              <a:buFontTx/>
              <a:buNone/>
              <a:defRPr/>
            </a:pPr>
            <a:endParaRPr lang="en-US" sz="1700" dirty="0" smtClean="0">
              <a:latin typeface="Tahoma" pitchFamily="34" charset="0"/>
            </a:endParaRPr>
          </a:p>
          <a:p>
            <a:pPr marL="571500" indent="-571500" eaLnBrk="1" hangingPunct="1">
              <a:buFont typeface="Wingdings" pitchFamily="2" charset="2"/>
              <a:buAutoNum type="arabicPeriod" startAt="2"/>
              <a:defRPr/>
            </a:pPr>
            <a:r>
              <a:rPr lang="en-US" dirty="0" err="1" smtClean="0"/>
              <a:t>Hipotesis</a:t>
            </a:r>
            <a:r>
              <a:rPr lang="en-US" dirty="0" smtClean="0"/>
              <a:t> </a:t>
            </a:r>
            <a:r>
              <a:rPr lang="en-US" dirty="0" err="1" smtClean="0"/>
              <a:t>Alternatif</a:t>
            </a:r>
            <a:endParaRPr lang="en-US" dirty="0" smtClean="0"/>
          </a:p>
          <a:p>
            <a:pPr marL="571500" indent="-571500" algn="just" eaLnBrk="1" hangingPunct="1">
              <a:buFontTx/>
              <a:buNone/>
              <a:defRPr/>
            </a:pPr>
            <a:r>
              <a:rPr lang="en-US" sz="1700" dirty="0" smtClean="0">
                <a:latin typeface="Tahoma" pitchFamily="34" charset="0"/>
              </a:rPr>
              <a:t>	</a:t>
            </a:r>
            <a:r>
              <a:rPr lang="en-US" sz="1700" dirty="0" err="1" smtClean="0">
                <a:latin typeface="Tahoma" pitchFamily="34" charset="0"/>
              </a:rPr>
              <a:t>Merupakan</a:t>
            </a:r>
            <a:r>
              <a:rPr lang="en-US" sz="1700" dirty="0" smtClean="0">
                <a:latin typeface="Tahoma" pitchFamily="34" charset="0"/>
              </a:rPr>
              <a:t> </a:t>
            </a:r>
            <a:r>
              <a:rPr lang="en-US" sz="1700" dirty="0" err="1" smtClean="0">
                <a:latin typeface="Tahoma" pitchFamily="34" charset="0"/>
              </a:rPr>
              <a:t>hipotesis</a:t>
            </a:r>
            <a:r>
              <a:rPr lang="en-US" sz="1700" dirty="0" smtClean="0">
                <a:latin typeface="Tahoma" pitchFamily="34" charset="0"/>
              </a:rPr>
              <a:t> yang </a:t>
            </a:r>
            <a:r>
              <a:rPr lang="en-US" sz="1700" dirty="0" err="1" smtClean="0">
                <a:latin typeface="Tahoma" pitchFamily="34" charset="0"/>
              </a:rPr>
              <a:t>menyatakan</a:t>
            </a:r>
            <a:r>
              <a:rPr lang="en-US" sz="1700" dirty="0" smtClean="0">
                <a:latin typeface="Tahoma" pitchFamily="34" charset="0"/>
              </a:rPr>
              <a:t> </a:t>
            </a:r>
            <a:r>
              <a:rPr lang="en-US" sz="1700" dirty="0" err="1" smtClean="0">
                <a:latin typeface="Tahoma" pitchFamily="34" charset="0"/>
              </a:rPr>
              <a:t>adanya</a:t>
            </a:r>
            <a:r>
              <a:rPr lang="en-US" sz="1700" dirty="0" smtClean="0">
                <a:latin typeface="Tahoma" pitchFamily="34" charset="0"/>
              </a:rPr>
              <a:t> </a:t>
            </a:r>
            <a:r>
              <a:rPr lang="en-US" sz="1700" dirty="0" err="1" smtClean="0">
                <a:latin typeface="Tahoma" pitchFamily="34" charset="0"/>
              </a:rPr>
              <a:t>perbedaan</a:t>
            </a:r>
            <a:r>
              <a:rPr lang="en-US" sz="1700" dirty="0" smtClean="0">
                <a:latin typeface="Tahoma" pitchFamily="34" charset="0"/>
              </a:rPr>
              <a:t>, </a:t>
            </a:r>
            <a:r>
              <a:rPr lang="en-US" sz="1700" dirty="0" err="1" smtClean="0">
                <a:latin typeface="Tahoma" pitchFamily="34" charset="0"/>
              </a:rPr>
              <a:t>hubungan</a:t>
            </a:r>
            <a:r>
              <a:rPr lang="en-US" sz="1700" dirty="0" smtClean="0">
                <a:latin typeface="Tahoma" pitchFamily="34" charset="0"/>
              </a:rPr>
              <a:t> </a:t>
            </a:r>
            <a:r>
              <a:rPr lang="en-US" sz="1700" dirty="0" err="1" smtClean="0">
                <a:latin typeface="Tahoma" pitchFamily="34" charset="0"/>
              </a:rPr>
              <a:t>atau</a:t>
            </a:r>
            <a:r>
              <a:rPr lang="en-US" sz="1700" dirty="0" smtClean="0">
                <a:latin typeface="Tahoma" pitchFamily="34" charset="0"/>
              </a:rPr>
              <a:t> </a:t>
            </a:r>
            <a:r>
              <a:rPr lang="en-US" sz="1700" dirty="0" err="1" smtClean="0">
                <a:latin typeface="Tahoma" pitchFamily="34" charset="0"/>
              </a:rPr>
              <a:t>pengaruh</a:t>
            </a:r>
            <a:r>
              <a:rPr lang="en-US" sz="1700" dirty="0" smtClean="0">
                <a:latin typeface="Tahoma" pitchFamily="34" charset="0"/>
              </a:rPr>
              <a:t> </a:t>
            </a:r>
            <a:r>
              <a:rPr lang="en-US" sz="1700" dirty="0" err="1" smtClean="0">
                <a:latin typeface="Tahoma" pitchFamily="34" charset="0"/>
              </a:rPr>
              <a:t>antar</a:t>
            </a:r>
            <a:r>
              <a:rPr lang="en-US" sz="1700" dirty="0" smtClean="0">
                <a:latin typeface="Tahoma" pitchFamily="34" charset="0"/>
              </a:rPr>
              <a:t> </a:t>
            </a:r>
            <a:r>
              <a:rPr lang="en-US" sz="1700" dirty="0" err="1" smtClean="0">
                <a:latin typeface="Tahoma" pitchFamily="34" charset="0"/>
              </a:rPr>
              <a:t>variabel</a:t>
            </a:r>
            <a:r>
              <a:rPr lang="en-US" sz="1700" dirty="0" smtClean="0">
                <a:latin typeface="Tahoma" pitchFamily="34" charset="0"/>
              </a:rPr>
              <a:t> </a:t>
            </a:r>
            <a:r>
              <a:rPr lang="en-US" sz="1700" dirty="0" err="1" smtClean="0">
                <a:latin typeface="Tahoma" pitchFamily="34" charset="0"/>
              </a:rPr>
              <a:t>tidak</a:t>
            </a:r>
            <a:r>
              <a:rPr lang="en-US" sz="1700" dirty="0" smtClean="0">
                <a:latin typeface="Tahoma" pitchFamily="34" charset="0"/>
              </a:rPr>
              <a:t> </a:t>
            </a:r>
            <a:r>
              <a:rPr lang="en-US" sz="1700" dirty="0" err="1" smtClean="0">
                <a:latin typeface="Tahoma" pitchFamily="34" charset="0"/>
              </a:rPr>
              <a:t>sama</a:t>
            </a:r>
            <a:r>
              <a:rPr lang="en-US" sz="1700" dirty="0" smtClean="0">
                <a:latin typeface="Tahoma" pitchFamily="34" charset="0"/>
              </a:rPr>
              <a:t> </a:t>
            </a:r>
            <a:r>
              <a:rPr lang="en-US" sz="1700" dirty="0" err="1" smtClean="0">
                <a:latin typeface="Tahoma" pitchFamily="34" charset="0"/>
              </a:rPr>
              <a:t>dengan</a:t>
            </a:r>
            <a:r>
              <a:rPr lang="en-US" sz="1700" dirty="0" smtClean="0">
                <a:latin typeface="Tahoma" pitchFamily="34" charset="0"/>
              </a:rPr>
              <a:t> nol.  </a:t>
            </a:r>
            <a:r>
              <a:rPr lang="en-US" sz="1700" dirty="0" err="1" smtClean="0">
                <a:latin typeface="Tahoma" pitchFamily="34" charset="0"/>
              </a:rPr>
              <a:t>Atau</a:t>
            </a:r>
            <a:r>
              <a:rPr lang="en-US" sz="1700" dirty="0" smtClean="0">
                <a:latin typeface="Tahoma" pitchFamily="34" charset="0"/>
              </a:rPr>
              <a:t> </a:t>
            </a:r>
            <a:r>
              <a:rPr lang="en-US" sz="1700" dirty="0" err="1" smtClean="0">
                <a:latin typeface="Tahoma" pitchFamily="34" charset="0"/>
              </a:rPr>
              <a:t>dengan</a:t>
            </a:r>
            <a:r>
              <a:rPr lang="en-US" sz="1700" dirty="0" smtClean="0">
                <a:latin typeface="Tahoma" pitchFamily="34" charset="0"/>
              </a:rPr>
              <a:t> </a:t>
            </a:r>
            <a:r>
              <a:rPr lang="en-US" sz="1700" dirty="0" err="1" smtClean="0">
                <a:latin typeface="Tahoma" pitchFamily="34" charset="0"/>
              </a:rPr>
              <a:t>kata</a:t>
            </a:r>
            <a:r>
              <a:rPr lang="en-US" sz="1700" dirty="0" smtClean="0">
                <a:latin typeface="Tahoma" pitchFamily="34" charset="0"/>
              </a:rPr>
              <a:t> lain </a:t>
            </a:r>
            <a:r>
              <a:rPr lang="en-US" sz="1700" dirty="0" err="1" smtClean="0">
                <a:latin typeface="Tahoma" pitchFamily="34" charset="0"/>
              </a:rPr>
              <a:t>terdapat</a:t>
            </a:r>
            <a:r>
              <a:rPr lang="en-US" sz="1700" dirty="0" smtClean="0">
                <a:latin typeface="Tahoma" pitchFamily="34" charset="0"/>
              </a:rPr>
              <a:t> </a:t>
            </a:r>
            <a:r>
              <a:rPr lang="en-US" sz="1700" dirty="0" err="1" smtClean="0">
                <a:latin typeface="Tahoma" pitchFamily="34" charset="0"/>
              </a:rPr>
              <a:t>perbedaan</a:t>
            </a:r>
            <a:r>
              <a:rPr lang="en-US" sz="1700" dirty="0" smtClean="0">
                <a:latin typeface="Tahoma" pitchFamily="34" charset="0"/>
              </a:rPr>
              <a:t>, </a:t>
            </a:r>
            <a:r>
              <a:rPr lang="en-US" sz="1700" dirty="0" err="1" smtClean="0">
                <a:latin typeface="Tahoma" pitchFamily="34" charset="0"/>
              </a:rPr>
              <a:t>hubungan</a:t>
            </a:r>
            <a:r>
              <a:rPr lang="en-US" sz="1700" dirty="0" smtClean="0">
                <a:latin typeface="Tahoma" pitchFamily="34" charset="0"/>
              </a:rPr>
              <a:t> </a:t>
            </a:r>
            <a:r>
              <a:rPr lang="en-US" sz="1700" dirty="0" err="1" smtClean="0">
                <a:latin typeface="Tahoma" pitchFamily="34" charset="0"/>
              </a:rPr>
              <a:t>atau</a:t>
            </a:r>
            <a:r>
              <a:rPr lang="en-US" sz="1700" dirty="0" smtClean="0">
                <a:latin typeface="Tahoma" pitchFamily="34" charset="0"/>
              </a:rPr>
              <a:t> </a:t>
            </a:r>
            <a:r>
              <a:rPr lang="en-US" sz="1700" dirty="0" err="1" smtClean="0">
                <a:latin typeface="Tahoma" pitchFamily="34" charset="0"/>
              </a:rPr>
              <a:t>pengaruh</a:t>
            </a:r>
            <a:r>
              <a:rPr lang="en-US" sz="1700" dirty="0" smtClean="0">
                <a:latin typeface="Tahoma" pitchFamily="34" charset="0"/>
              </a:rPr>
              <a:t> </a:t>
            </a:r>
            <a:r>
              <a:rPr lang="en-US" sz="1700" dirty="0" err="1" smtClean="0">
                <a:latin typeface="Tahoma" pitchFamily="34" charset="0"/>
              </a:rPr>
              <a:t>antar</a:t>
            </a:r>
            <a:r>
              <a:rPr lang="en-US" sz="1700" dirty="0" smtClean="0">
                <a:latin typeface="Tahoma" pitchFamily="34" charset="0"/>
              </a:rPr>
              <a:t> </a:t>
            </a:r>
            <a:r>
              <a:rPr lang="en-US" sz="1700" dirty="0" err="1" smtClean="0">
                <a:latin typeface="Tahoma" pitchFamily="34" charset="0"/>
              </a:rPr>
              <a:t>variabel</a:t>
            </a:r>
            <a:r>
              <a:rPr lang="en-US" sz="1700" dirty="0" smtClean="0">
                <a:latin typeface="Tahoma" pitchFamily="34" charset="0"/>
              </a:rPr>
              <a:t> (</a:t>
            </a:r>
            <a:r>
              <a:rPr lang="en-US" sz="1700" dirty="0" err="1" smtClean="0">
                <a:latin typeface="Tahoma" pitchFamily="34" charset="0"/>
              </a:rPr>
              <a:t>merupakan</a:t>
            </a:r>
            <a:r>
              <a:rPr lang="en-US" sz="1700" dirty="0" smtClean="0">
                <a:latin typeface="Tahoma" pitchFamily="34" charset="0"/>
              </a:rPr>
              <a:t> </a:t>
            </a:r>
            <a:r>
              <a:rPr lang="en-US" sz="1700" dirty="0" err="1" smtClean="0">
                <a:latin typeface="Tahoma" pitchFamily="34" charset="0"/>
              </a:rPr>
              <a:t>kebalikan</a:t>
            </a:r>
            <a:r>
              <a:rPr lang="en-US" sz="1700" dirty="0" smtClean="0">
                <a:latin typeface="Tahoma" pitchFamily="34" charset="0"/>
              </a:rPr>
              <a:t> </a:t>
            </a:r>
            <a:r>
              <a:rPr lang="en-US" sz="1700" dirty="0" err="1" smtClean="0">
                <a:latin typeface="Tahoma" pitchFamily="34" charset="0"/>
              </a:rPr>
              <a:t>dari</a:t>
            </a:r>
            <a:r>
              <a:rPr lang="en-US" sz="1700" dirty="0" smtClean="0">
                <a:latin typeface="Tahoma" pitchFamily="34" charset="0"/>
              </a:rPr>
              <a:t> </a:t>
            </a:r>
            <a:r>
              <a:rPr lang="en-US" sz="1700" dirty="0" err="1" smtClean="0">
                <a:latin typeface="Tahoma" pitchFamily="34" charset="0"/>
              </a:rPr>
              <a:t>hipotesis</a:t>
            </a:r>
            <a:r>
              <a:rPr lang="en-US" sz="1700" dirty="0" smtClean="0">
                <a:latin typeface="Tahoma" pitchFamily="34" charset="0"/>
              </a:rPr>
              <a:t> </a:t>
            </a:r>
            <a:r>
              <a:rPr lang="en-US" sz="1700" dirty="0" err="1" smtClean="0">
                <a:latin typeface="Tahoma" pitchFamily="34" charset="0"/>
              </a:rPr>
              <a:t>alternatif</a:t>
            </a:r>
            <a:r>
              <a:rPr lang="en-US" sz="1700" dirty="0" smtClean="0">
                <a:latin typeface="Tahoma" pitchFamily="34" charset="0"/>
              </a:rPr>
              <a:t>)</a:t>
            </a:r>
          </a:p>
          <a:p>
            <a:pPr marL="0" indent="0" algn="just" fontAlgn="auto">
              <a:spcAft>
                <a:spcPts val="0"/>
              </a:spcAft>
              <a:buFont typeface="Arial" pitchFamily="34" charset="0"/>
              <a:buNone/>
              <a:defRPr/>
            </a:pPr>
            <a:r>
              <a:rPr lang="en-US" sz="1600" dirty="0" smtClean="0"/>
              <a:t>          Ha : r ≠ 0, </a:t>
            </a:r>
            <a:r>
              <a:rPr lang="en-US" sz="1600" dirty="0" err="1" smtClean="0"/>
              <a:t>terdapat</a:t>
            </a:r>
            <a:r>
              <a:rPr lang="en-US" sz="1600" dirty="0" smtClean="0"/>
              <a:t> </a:t>
            </a:r>
            <a:r>
              <a:rPr lang="en-US" sz="1600" dirty="0" err="1" smtClean="0"/>
              <a:t>pengaruh</a:t>
            </a:r>
            <a:r>
              <a:rPr lang="en-US" sz="1600" dirty="0" smtClean="0"/>
              <a:t> yang </a:t>
            </a:r>
            <a:r>
              <a:rPr lang="en-US" sz="1600" dirty="0" err="1" smtClean="0"/>
              <a:t>signifikan</a:t>
            </a:r>
            <a:r>
              <a:rPr lang="en-US" sz="1600" dirty="0" smtClean="0"/>
              <a:t>  </a:t>
            </a:r>
            <a:r>
              <a:rPr lang="en-US" sz="1600" dirty="0" err="1" smtClean="0"/>
              <a:t>antara</a:t>
            </a:r>
            <a:r>
              <a:rPr lang="en-US" sz="1600" dirty="0" smtClean="0"/>
              <a:t> </a:t>
            </a:r>
            <a:r>
              <a:rPr lang="en-US" sz="1600" dirty="0" err="1" smtClean="0"/>
              <a:t>nilai</a:t>
            </a:r>
            <a:r>
              <a:rPr lang="en-US" sz="1600" dirty="0" smtClean="0"/>
              <a:t> </a:t>
            </a:r>
            <a:r>
              <a:rPr lang="en-US" sz="1600" dirty="0" err="1" smtClean="0"/>
              <a:t>tambah</a:t>
            </a:r>
            <a:r>
              <a:rPr lang="en-US" sz="1600" dirty="0" smtClean="0"/>
              <a:t> </a:t>
            </a:r>
            <a:r>
              <a:rPr lang="en-US" sz="1600" dirty="0" err="1" smtClean="0"/>
              <a:t>ekonomis</a:t>
            </a:r>
            <a:r>
              <a:rPr lang="en-US" sz="1600" dirty="0" smtClean="0"/>
              <a:t> </a:t>
            </a:r>
          </a:p>
          <a:p>
            <a:pPr marL="0" indent="0" algn="just" fontAlgn="auto">
              <a:spcAft>
                <a:spcPts val="0"/>
              </a:spcAft>
              <a:buFont typeface="Arial" pitchFamily="34" charset="0"/>
              <a:buNone/>
              <a:defRPr/>
            </a:pPr>
            <a:r>
              <a:rPr lang="en-US" sz="1600" dirty="0" smtClean="0"/>
              <a:t>                          </a:t>
            </a:r>
            <a:r>
              <a:rPr lang="en-US" sz="1600" dirty="0" err="1" smtClean="0"/>
              <a:t>dengan</a:t>
            </a:r>
            <a:r>
              <a:rPr lang="en-US" sz="1600" dirty="0" smtClean="0"/>
              <a:t> </a:t>
            </a:r>
            <a:r>
              <a:rPr lang="en-US" sz="1600" dirty="0" err="1" smtClean="0"/>
              <a:t>hargan</a:t>
            </a:r>
            <a:r>
              <a:rPr lang="en-US" sz="1600" dirty="0" smtClean="0"/>
              <a:t> </a:t>
            </a:r>
            <a:r>
              <a:rPr lang="en-US" sz="1600" dirty="0" err="1" smtClean="0"/>
              <a:t>saham</a:t>
            </a:r>
            <a:r>
              <a:rPr lang="en-US" sz="1600" dirty="0" smtClean="0"/>
              <a:t>.</a:t>
            </a:r>
          </a:p>
          <a:p>
            <a:pPr marL="571500" indent="-571500" algn="just" eaLnBrk="1" hangingPunct="1">
              <a:buFontTx/>
              <a:buNone/>
              <a:defRPr/>
            </a:pPr>
            <a:endParaRPr lang="en-US" sz="1700" dirty="0" smtClean="0">
              <a:cs typeface="Times New Roman" pitchFamily="18" charset="0"/>
            </a:endParaRPr>
          </a:p>
          <a:p>
            <a:pPr marL="571500" indent="-571500" eaLnBrk="1" hangingPunct="1">
              <a:buFont typeface="Wingdings" pitchFamily="2" charset="2"/>
              <a:buAutoNum type="arabicPeriod" startAt="2"/>
              <a:defRPr/>
            </a:pPr>
            <a:endParaRPr lang="en-US" sz="1700"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
          </a:xfrm>
        </p:spPr>
        <p:txBody>
          <a:bodyPr rtlCol="0">
            <a:normAutofit/>
          </a:bodyPr>
          <a:lstStyle/>
          <a:p>
            <a:pPr fontAlgn="auto">
              <a:spcAft>
                <a:spcPts val="0"/>
              </a:spcAft>
              <a:buFont typeface="Arial" pitchFamily="34" charset="0"/>
              <a:buNone/>
              <a:defRPr/>
            </a:pPr>
            <a:r>
              <a:rPr lang="en-US" u="sng" dirty="0" smtClean="0">
                <a:effectLst>
                  <a:outerShdw blurRad="38100" dist="38100" dir="2700000" algn="tl">
                    <a:srgbClr val="000000">
                      <a:alpha val="43137"/>
                    </a:srgbClr>
                  </a:outerShdw>
                </a:effectLst>
              </a:rPr>
              <a:t>JENIS – JENIS VARIABEL</a:t>
            </a:r>
            <a:endParaRPr lang="en-US" u="sng" dirty="0">
              <a:effectLst>
                <a:outerShdw blurRad="38100" dist="38100" dir="2700000" algn="tl">
                  <a:srgbClr val="000000">
                    <a:alpha val="43137"/>
                  </a:srgbClr>
                </a:outerShdw>
              </a:effectLst>
            </a:endParaRPr>
          </a:p>
        </p:txBody>
      </p:sp>
      <p:sp>
        <p:nvSpPr>
          <p:cNvPr id="6" name="Rectangle 5"/>
          <p:cNvSpPr/>
          <p:nvPr/>
        </p:nvSpPr>
        <p:spPr>
          <a:xfrm>
            <a:off x="152400" y="3200400"/>
            <a:ext cx="1828800" cy="609600"/>
          </a:xfrm>
          <a:prstGeom prst="rect">
            <a:avLst/>
          </a:prstGeom>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JENIS VARIABEL</a:t>
            </a:r>
          </a:p>
        </p:txBody>
      </p:sp>
      <p:sp>
        <p:nvSpPr>
          <p:cNvPr id="7" name="Rectangle 6"/>
          <p:cNvSpPr/>
          <p:nvPr/>
        </p:nvSpPr>
        <p:spPr>
          <a:xfrm>
            <a:off x="2590800" y="1447800"/>
            <a:ext cx="1981200" cy="609600"/>
          </a:xfrm>
          <a:prstGeom prst="rect">
            <a:avLst/>
          </a:prstGeom>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HUBUNGANNYA</a:t>
            </a:r>
          </a:p>
        </p:txBody>
      </p:sp>
      <p:sp>
        <p:nvSpPr>
          <p:cNvPr id="8" name="Rectangle 7"/>
          <p:cNvSpPr/>
          <p:nvPr/>
        </p:nvSpPr>
        <p:spPr>
          <a:xfrm>
            <a:off x="2590800" y="5105400"/>
            <a:ext cx="1981200" cy="609600"/>
          </a:xfrm>
          <a:prstGeom prst="rect">
            <a:avLst/>
          </a:prstGeom>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SIFATNYA</a:t>
            </a:r>
          </a:p>
        </p:txBody>
      </p:sp>
      <p:cxnSp>
        <p:nvCxnSpPr>
          <p:cNvPr id="11" name="Straight Arrow Connector 10"/>
          <p:cNvCxnSpPr>
            <a:stCxn id="6" idx="3"/>
            <a:endCxn id="7" idx="1"/>
          </p:cNvCxnSpPr>
          <p:nvPr/>
        </p:nvCxnSpPr>
        <p:spPr>
          <a:xfrm flipV="1">
            <a:off x="1981200" y="1752600"/>
            <a:ext cx="609600" cy="175260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3"/>
            <a:endCxn id="8" idx="1"/>
          </p:cNvCxnSpPr>
          <p:nvPr/>
        </p:nvCxnSpPr>
        <p:spPr>
          <a:xfrm>
            <a:off x="1981200" y="3505200"/>
            <a:ext cx="60960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3"/>
          </p:cNvCxnSpPr>
          <p:nvPr/>
        </p:nvCxnSpPr>
        <p:spPr>
          <a:xfrm>
            <a:off x="1981200" y="3505200"/>
            <a:ext cx="609600" cy="190500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60425" name="TextBox 15"/>
          <p:cNvSpPr txBox="1">
            <a:spLocks noChangeArrowheads="1"/>
          </p:cNvSpPr>
          <p:nvPr/>
        </p:nvSpPr>
        <p:spPr bwMode="auto">
          <a:xfrm>
            <a:off x="2500313" y="2143125"/>
            <a:ext cx="441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ngsana New" pitchFamily="18" charset="-34"/>
              </a:defRPr>
            </a:lvl1pPr>
            <a:lvl2pPr marL="742950" indent="-285750" eaLnBrk="0" hangingPunct="0">
              <a:defRPr>
                <a:solidFill>
                  <a:schemeClr val="tx1"/>
                </a:solidFill>
                <a:latin typeface="Arial" charset="0"/>
                <a:cs typeface="Angsana New" pitchFamily="18" charset="-34"/>
              </a:defRPr>
            </a:lvl2pPr>
            <a:lvl3pPr marL="1143000" indent="-228600" eaLnBrk="0" hangingPunct="0">
              <a:defRPr>
                <a:solidFill>
                  <a:schemeClr val="tx1"/>
                </a:solidFill>
                <a:latin typeface="Arial" charset="0"/>
                <a:cs typeface="Angsana New" pitchFamily="18" charset="-34"/>
              </a:defRPr>
            </a:lvl3pPr>
            <a:lvl4pPr marL="1600200" indent="-228600" eaLnBrk="0" hangingPunct="0">
              <a:defRPr>
                <a:solidFill>
                  <a:schemeClr val="tx1"/>
                </a:solidFill>
                <a:latin typeface="Arial" charset="0"/>
                <a:cs typeface="Angsana New" pitchFamily="18" charset="-34"/>
              </a:defRPr>
            </a:lvl4pPr>
            <a:lvl5pPr marL="2057400" indent="-228600" eaLnBrk="0" hangingPunct="0">
              <a:defRPr>
                <a:solidFill>
                  <a:schemeClr val="tx1"/>
                </a:solidFill>
                <a:latin typeface="Arial" charset="0"/>
                <a:cs typeface="Angsana New" pitchFamily="18" charset="-34"/>
              </a:defRPr>
            </a:lvl5pPr>
            <a:lvl6pPr marL="2514600" indent="-228600" eaLnBrk="0" fontAlgn="base" hangingPunct="0">
              <a:spcBef>
                <a:spcPct val="0"/>
              </a:spcBef>
              <a:spcAft>
                <a:spcPct val="0"/>
              </a:spcAft>
              <a:defRPr>
                <a:solidFill>
                  <a:schemeClr val="tx1"/>
                </a:solidFill>
                <a:latin typeface="Arial" charset="0"/>
                <a:cs typeface="Angsana New" pitchFamily="18" charset="-34"/>
              </a:defRPr>
            </a:lvl6pPr>
            <a:lvl7pPr marL="2971800" indent="-228600" eaLnBrk="0" fontAlgn="base" hangingPunct="0">
              <a:spcBef>
                <a:spcPct val="0"/>
              </a:spcBef>
              <a:spcAft>
                <a:spcPct val="0"/>
              </a:spcAft>
              <a:defRPr>
                <a:solidFill>
                  <a:schemeClr val="tx1"/>
                </a:solidFill>
                <a:latin typeface="Arial" charset="0"/>
                <a:cs typeface="Angsana New" pitchFamily="18" charset="-34"/>
              </a:defRPr>
            </a:lvl7pPr>
            <a:lvl8pPr marL="3429000" indent="-228600" eaLnBrk="0" fontAlgn="base" hangingPunct="0">
              <a:spcBef>
                <a:spcPct val="0"/>
              </a:spcBef>
              <a:spcAft>
                <a:spcPct val="0"/>
              </a:spcAft>
              <a:defRPr>
                <a:solidFill>
                  <a:schemeClr val="tx1"/>
                </a:solidFill>
                <a:latin typeface="Arial" charset="0"/>
                <a:cs typeface="Angsana New" pitchFamily="18" charset="-34"/>
              </a:defRPr>
            </a:lvl8pPr>
            <a:lvl9pPr marL="3886200" indent="-228600" eaLnBrk="0" fontAlgn="base" hangingPunct="0">
              <a:spcBef>
                <a:spcPct val="0"/>
              </a:spcBef>
              <a:spcAft>
                <a:spcPct val="0"/>
              </a:spcAft>
              <a:defRPr>
                <a:solidFill>
                  <a:schemeClr val="tx1"/>
                </a:solidFill>
                <a:latin typeface="Arial" charset="0"/>
                <a:cs typeface="Angsana New" pitchFamily="18" charset="-34"/>
              </a:defRPr>
            </a:lvl9pPr>
          </a:lstStyle>
          <a:p>
            <a:pPr algn="just" eaLnBrk="1" hangingPunct="1"/>
            <a:r>
              <a:rPr lang="en-US" b="1">
                <a:latin typeface="Calibri" pitchFamily="34" charset="0"/>
              </a:rPr>
              <a:t>Independent Variable, Dependent Variable, Moderating Variable,  Intervening Variable</a:t>
            </a:r>
          </a:p>
        </p:txBody>
      </p:sp>
      <p:sp>
        <p:nvSpPr>
          <p:cNvPr id="60426" name="TextBox 18"/>
          <p:cNvSpPr txBox="1">
            <a:spLocks noChangeArrowheads="1"/>
          </p:cNvSpPr>
          <p:nvPr/>
        </p:nvSpPr>
        <p:spPr bwMode="auto">
          <a:xfrm>
            <a:off x="2509838" y="5786438"/>
            <a:ext cx="441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ngsana New" pitchFamily="18" charset="-34"/>
              </a:defRPr>
            </a:lvl1pPr>
            <a:lvl2pPr marL="742950" indent="-285750" eaLnBrk="0" hangingPunct="0">
              <a:defRPr>
                <a:solidFill>
                  <a:schemeClr val="tx1"/>
                </a:solidFill>
                <a:latin typeface="Arial" charset="0"/>
                <a:cs typeface="Angsana New" pitchFamily="18" charset="-34"/>
              </a:defRPr>
            </a:lvl2pPr>
            <a:lvl3pPr marL="1143000" indent="-228600" eaLnBrk="0" hangingPunct="0">
              <a:defRPr>
                <a:solidFill>
                  <a:schemeClr val="tx1"/>
                </a:solidFill>
                <a:latin typeface="Arial" charset="0"/>
                <a:cs typeface="Angsana New" pitchFamily="18" charset="-34"/>
              </a:defRPr>
            </a:lvl3pPr>
            <a:lvl4pPr marL="1600200" indent="-228600" eaLnBrk="0" hangingPunct="0">
              <a:defRPr>
                <a:solidFill>
                  <a:schemeClr val="tx1"/>
                </a:solidFill>
                <a:latin typeface="Arial" charset="0"/>
                <a:cs typeface="Angsana New" pitchFamily="18" charset="-34"/>
              </a:defRPr>
            </a:lvl4pPr>
            <a:lvl5pPr marL="2057400" indent="-228600" eaLnBrk="0" hangingPunct="0">
              <a:defRPr>
                <a:solidFill>
                  <a:schemeClr val="tx1"/>
                </a:solidFill>
                <a:latin typeface="Arial" charset="0"/>
                <a:cs typeface="Angsana New" pitchFamily="18" charset="-34"/>
              </a:defRPr>
            </a:lvl5pPr>
            <a:lvl6pPr marL="2514600" indent="-228600" eaLnBrk="0" fontAlgn="base" hangingPunct="0">
              <a:spcBef>
                <a:spcPct val="0"/>
              </a:spcBef>
              <a:spcAft>
                <a:spcPct val="0"/>
              </a:spcAft>
              <a:defRPr>
                <a:solidFill>
                  <a:schemeClr val="tx1"/>
                </a:solidFill>
                <a:latin typeface="Arial" charset="0"/>
                <a:cs typeface="Angsana New" pitchFamily="18" charset="-34"/>
              </a:defRPr>
            </a:lvl6pPr>
            <a:lvl7pPr marL="2971800" indent="-228600" eaLnBrk="0" fontAlgn="base" hangingPunct="0">
              <a:spcBef>
                <a:spcPct val="0"/>
              </a:spcBef>
              <a:spcAft>
                <a:spcPct val="0"/>
              </a:spcAft>
              <a:defRPr>
                <a:solidFill>
                  <a:schemeClr val="tx1"/>
                </a:solidFill>
                <a:latin typeface="Arial" charset="0"/>
                <a:cs typeface="Angsana New" pitchFamily="18" charset="-34"/>
              </a:defRPr>
            </a:lvl7pPr>
            <a:lvl8pPr marL="3429000" indent="-228600" eaLnBrk="0" fontAlgn="base" hangingPunct="0">
              <a:spcBef>
                <a:spcPct val="0"/>
              </a:spcBef>
              <a:spcAft>
                <a:spcPct val="0"/>
              </a:spcAft>
              <a:defRPr>
                <a:solidFill>
                  <a:schemeClr val="tx1"/>
                </a:solidFill>
                <a:latin typeface="Arial" charset="0"/>
                <a:cs typeface="Angsana New" pitchFamily="18" charset="-34"/>
              </a:defRPr>
            </a:lvl8pPr>
            <a:lvl9pPr marL="3886200" indent="-228600" eaLnBrk="0" fontAlgn="base" hangingPunct="0">
              <a:spcBef>
                <a:spcPct val="0"/>
              </a:spcBef>
              <a:spcAft>
                <a:spcPct val="0"/>
              </a:spcAft>
              <a:defRPr>
                <a:solidFill>
                  <a:schemeClr val="tx1"/>
                </a:solidFill>
                <a:latin typeface="Arial" charset="0"/>
                <a:cs typeface="Angsana New" pitchFamily="18" charset="-34"/>
              </a:defRPr>
            </a:lvl9pPr>
          </a:lstStyle>
          <a:p>
            <a:pPr algn="just" eaLnBrk="1" hangingPunct="1"/>
            <a:r>
              <a:rPr lang="en-US" b="1">
                <a:latin typeface="Calibri" pitchFamily="34" charset="0"/>
              </a:rPr>
              <a:t>Endogen, Eksogen, Latent, Manifest</a:t>
            </a:r>
          </a:p>
        </p:txBody>
      </p:sp>
    </p:spTree>
  </p:cSld>
  <p:clrMapOvr>
    <a:masterClrMapping/>
  </p:clrMapOvr>
  <p:transition>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idx="1"/>
          </p:nvPr>
        </p:nvSpPr>
        <p:spPr>
          <a:xfrm>
            <a:off x="914400" y="571500"/>
            <a:ext cx="8229600" cy="609600"/>
          </a:xfrm>
        </p:spPr>
        <p:txBody>
          <a:bodyPr/>
          <a:lstStyle/>
          <a:p>
            <a:pPr>
              <a:buFont typeface="Arial" charset="0"/>
              <a:buNone/>
            </a:pPr>
            <a:r>
              <a:rPr lang="en-US" smtClean="0"/>
              <a:t>Contoh Variabel Independen dan Dependen</a:t>
            </a:r>
          </a:p>
        </p:txBody>
      </p:sp>
      <p:sp>
        <p:nvSpPr>
          <p:cNvPr id="4" name="Rectangle 3"/>
          <p:cNvSpPr/>
          <p:nvPr/>
        </p:nvSpPr>
        <p:spPr>
          <a:xfrm>
            <a:off x="804863" y="1814513"/>
            <a:ext cx="2514600" cy="685800"/>
          </a:xfrm>
          <a:prstGeom prst="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STOCK SPLIT </a:t>
            </a:r>
          </a:p>
          <a:p>
            <a:pPr algn="ctr" fontAlgn="auto">
              <a:spcBef>
                <a:spcPts val="0"/>
              </a:spcBef>
              <a:spcAft>
                <a:spcPts val="0"/>
              </a:spcAft>
              <a:defRPr/>
            </a:pPr>
            <a:r>
              <a:rPr lang="en-US" dirty="0">
                <a:solidFill>
                  <a:schemeClr val="tx1"/>
                </a:solidFill>
              </a:rPr>
              <a:t>(Variabel Independen)</a:t>
            </a:r>
          </a:p>
        </p:txBody>
      </p:sp>
      <p:sp>
        <p:nvSpPr>
          <p:cNvPr id="5" name="Rectangle 4"/>
          <p:cNvSpPr/>
          <p:nvPr/>
        </p:nvSpPr>
        <p:spPr>
          <a:xfrm>
            <a:off x="4919663" y="1814513"/>
            <a:ext cx="2438400" cy="685800"/>
          </a:xfrm>
          <a:prstGeom prst="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HARGA SAHAM (Variabel Dependen)</a:t>
            </a:r>
          </a:p>
        </p:txBody>
      </p:sp>
      <p:cxnSp>
        <p:nvCxnSpPr>
          <p:cNvPr id="7" name="Straight Arrow Connector 6"/>
          <p:cNvCxnSpPr>
            <a:stCxn id="4" idx="3"/>
            <a:endCxn id="5" idx="1"/>
          </p:cNvCxnSpPr>
          <p:nvPr/>
        </p:nvCxnSpPr>
        <p:spPr>
          <a:xfrm>
            <a:off x="3319463" y="2157413"/>
            <a:ext cx="1600200" cy="1587"/>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61446" name="Content Placeholder 2"/>
          <p:cNvSpPr txBox="1">
            <a:spLocks/>
          </p:cNvSpPr>
          <p:nvPr/>
        </p:nvSpPr>
        <p:spPr bwMode="auto">
          <a:xfrm>
            <a:off x="928688" y="2857500"/>
            <a:ext cx="77295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ngsana New" pitchFamily="18" charset="-34"/>
              </a:defRPr>
            </a:lvl1pPr>
            <a:lvl2pPr marL="742950" indent="-285750" eaLnBrk="0" hangingPunct="0">
              <a:defRPr>
                <a:solidFill>
                  <a:schemeClr val="tx1"/>
                </a:solidFill>
                <a:latin typeface="Arial" charset="0"/>
                <a:cs typeface="Angsana New" pitchFamily="18" charset="-34"/>
              </a:defRPr>
            </a:lvl2pPr>
            <a:lvl3pPr marL="1143000" indent="-228600" eaLnBrk="0" hangingPunct="0">
              <a:defRPr>
                <a:solidFill>
                  <a:schemeClr val="tx1"/>
                </a:solidFill>
                <a:latin typeface="Arial" charset="0"/>
                <a:cs typeface="Angsana New" pitchFamily="18" charset="-34"/>
              </a:defRPr>
            </a:lvl3pPr>
            <a:lvl4pPr marL="1600200" indent="-228600" eaLnBrk="0" hangingPunct="0">
              <a:defRPr>
                <a:solidFill>
                  <a:schemeClr val="tx1"/>
                </a:solidFill>
                <a:latin typeface="Arial" charset="0"/>
                <a:cs typeface="Angsana New" pitchFamily="18" charset="-34"/>
              </a:defRPr>
            </a:lvl4pPr>
            <a:lvl5pPr marL="2057400" indent="-228600" eaLnBrk="0" hangingPunct="0">
              <a:defRPr>
                <a:solidFill>
                  <a:schemeClr val="tx1"/>
                </a:solidFill>
                <a:latin typeface="Arial" charset="0"/>
                <a:cs typeface="Angsana New" pitchFamily="18" charset="-34"/>
              </a:defRPr>
            </a:lvl5pPr>
            <a:lvl6pPr marL="2514600" indent="-228600" eaLnBrk="0" fontAlgn="base" hangingPunct="0">
              <a:spcBef>
                <a:spcPct val="0"/>
              </a:spcBef>
              <a:spcAft>
                <a:spcPct val="0"/>
              </a:spcAft>
              <a:defRPr>
                <a:solidFill>
                  <a:schemeClr val="tx1"/>
                </a:solidFill>
                <a:latin typeface="Arial" charset="0"/>
                <a:cs typeface="Angsana New" pitchFamily="18" charset="-34"/>
              </a:defRPr>
            </a:lvl6pPr>
            <a:lvl7pPr marL="2971800" indent="-228600" eaLnBrk="0" fontAlgn="base" hangingPunct="0">
              <a:spcBef>
                <a:spcPct val="0"/>
              </a:spcBef>
              <a:spcAft>
                <a:spcPct val="0"/>
              </a:spcAft>
              <a:defRPr>
                <a:solidFill>
                  <a:schemeClr val="tx1"/>
                </a:solidFill>
                <a:latin typeface="Arial" charset="0"/>
                <a:cs typeface="Angsana New" pitchFamily="18" charset="-34"/>
              </a:defRPr>
            </a:lvl7pPr>
            <a:lvl8pPr marL="3429000" indent="-228600" eaLnBrk="0" fontAlgn="base" hangingPunct="0">
              <a:spcBef>
                <a:spcPct val="0"/>
              </a:spcBef>
              <a:spcAft>
                <a:spcPct val="0"/>
              </a:spcAft>
              <a:defRPr>
                <a:solidFill>
                  <a:schemeClr val="tx1"/>
                </a:solidFill>
                <a:latin typeface="Arial" charset="0"/>
                <a:cs typeface="Angsana New" pitchFamily="18" charset="-34"/>
              </a:defRPr>
            </a:lvl8pPr>
            <a:lvl9pPr marL="3886200" indent="-228600" eaLnBrk="0" fontAlgn="base" hangingPunct="0">
              <a:spcBef>
                <a:spcPct val="0"/>
              </a:spcBef>
              <a:spcAft>
                <a:spcPct val="0"/>
              </a:spcAft>
              <a:defRPr>
                <a:solidFill>
                  <a:schemeClr val="tx1"/>
                </a:solidFill>
                <a:latin typeface="Arial" charset="0"/>
                <a:cs typeface="Angsana New" pitchFamily="18" charset="-34"/>
              </a:defRPr>
            </a:lvl9pPr>
          </a:lstStyle>
          <a:p>
            <a:pPr eaLnBrk="1" hangingPunct="1">
              <a:spcBef>
                <a:spcPct val="20000"/>
              </a:spcBef>
              <a:buFont typeface="Arial" charset="0"/>
              <a:buNone/>
            </a:pPr>
            <a:r>
              <a:rPr lang="en-US" sz="3200">
                <a:latin typeface="Calibri" pitchFamily="34" charset="0"/>
              </a:rPr>
              <a:t>Contoh Variabel Moderating</a:t>
            </a:r>
          </a:p>
        </p:txBody>
      </p:sp>
      <p:sp>
        <p:nvSpPr>
          <p:cNvPr id="13" name="Rectangle 12"/>
          <p:cNvSpPr/>
          <p:nvPr/>
        </p:nvSpPr>
        <p:spPr>
          <a:xfrm>
            <a:off x="609600" y="3810000"/>
            <a:ext cx="2514600" cy="685800"/>
          </a:xfrm>
          <a:prstGeom prst="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KOMPETENSI AKUNTAN</a:t>
            </a:r>
          </a:p>
          <a:p>
            <a:pPr algn="ctr" fontAlgn="auto">
              <a:spcBef>
                <a:spcPts val="0"/>
              </a:spcBef>
              <a:spcAft>
                <a:spcPts val="0"/>
              </a:spcAft>
              <a:defRPr/>
            </a:pPr>
            <a:r>
              <a:rPr lang="en-US" sz="1600" dirty="0">
                <a:solidFill>
                  <a:schemeClr val="tx1"/>
                </a:solidFill>
              </a:rPr>
              <a:t>(Variabel Independen)</a:t>
            </a:r>
          </a:p>
        </p:txBody>
      </p:sp>
      <p:sp>
        <p:nvSpPr>
          <p:cNvPr id="14" name="Rectangle 13"/>
          <p:cNvSpPr/>
          <p:nvPr/>
        </p:nvSpPr>
        <p:spPr>
          <a:xfrm>
            <a:off x="4724400" y="3810000"/>
            <a:ext cx="2438400" cy="685800"/>
          </a:xfrm>
          <a:prstGeom prst="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KUALITAS  AUDIT (Variabel Dependen)</a:t>
            </a:r>
          </a:p>
        </p:txBody>
      </p:sp>
      <p:cxnSp>
        <p:nvCxnSpPr>
          <p:cNvPr id="15" name="Straight Arrow Connector 14"/>
          <p:cNvCxnSpPr>
            <a:stCxn id="13" idx="3"/>
            <a:endCxn id="14" idx="1"/>
          </p:cNvCxnSpPr>
          <p:nvPr/>
        </p:nvCxnSpPr>
        <p:spPr>
          <a:xfrm>
            <a:off x="3124200" y="4152900"/>
            <a:ext cx="1600200" cy="1588"/>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743200" y="5562600"/>
            <a:ext cx="2438400" cy="685800"/>
          </a:xfrm>
          <a:prstGeom prst="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KUALIFIKASI AKUNTAN (Variabel Moderating)</a:t>
            </a:r>
          </a:p>
        </p:txBody>
      </p:sp>
      <p:cxnSp>
        <p:nvCxnSpPr>
          <p:cNvPr id="21" name="Straight Arrow Connector 20"/>
          <p:cNvCxnSpPr>
            <a:stCxn id="19" idx="0"/>
          </p:cNvCxnSpPr>
          <p:nvPr/>
        </p:nvCxnSpPr>
        <p:spPr>
          <a:xfrm rot="5400000" flipH="1" flipV="1">
            <a:off x="3276601" y="4876800"/>
            <a:ext cx="1371600" cy="3175"/>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txBox="1">
            <a:spLocks/>
          </p:cNvSpPr>
          <p:nvPr/>
        </p:nvSpPr>
        <p:spPr bwMode="auto">
          <a:xfrm>
            <a:off x="857250" y="571500"/>
            <a:ext cx="7372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ngsana New" pitchFamily="18" charset="-34"/>
              </a:defRPr>
            </a:lvl1pPr>
            <a:lvl2pPr marL="742950" indent="-285750" eaLnBrk="0" hangingPunct="0">
              <a:defRPr>
                <a:solidFill>
                  <a:schemeClr val="tx1"/>
                </a:solidFill>
                <a:latin typeface="Arial" charset="0"/>
                <a:cs typeface="Angsana New" pitchFamily="18" charset="-34"/>
              </a:defRPr>
            </a:lvl2pPr>
            <a:lvl3pPr marL="1143000" indent="-228600" eaLnBrk="0" hangingPunct="0">
              <a:defRPr>
                <a:solidFill>
                  <a:schemeClr val="tx1"/>
                </a:solidFill>
                <a:latin typeface="Arial" charset="0"/>
                <a:cs typeface="Angsana New" pitchFamily="18" charset="-34"/>
              </a:defRPr>
            </a:lvl3pPr>
            <a:lvl4pPr marL="1600200" indent="-228600" eaLnBrk="0" hangingPunct="0">
              <a:defRPr>
                <a:solidFill>
                  <a:schemeClr val="tx1"/>
                </a:solidFill>
                <a:latin typeface="Arial" charset="0"/>
                <a:cs typeface="Angsana New" pitchFamily="18" charset="-34"/>
              </a:defRPr>
            </a:lvl4pPr>
            <a:lvl5pPr marL="2057400" indent="-228600" eaLnBrk="0" hangingPunct="0">
              <a:defRPr>
                <a:solidFill>
                  <a:schemeClr val="tx1"/>
                </a:solidFill>
                <a:latin typeface="Arial" charset="0"/>
                <a:cs typeface="Angsana New" pitchFamily="18" charset="-34"/>
              </a:defRPr>
            </a:lvl5pPr>
            <a:lvl6pPr marL="2514600" indent="-228600" eaLnBrk="0" fontAlgn="base" hangingPunct="0">
              <a:spcBef>
                <a:spcPct val="0"/>
              </a:spcBef>
              <a:spcAft>
                <a:spcPct val="0"/>
              </a:spcAft>
              <a:defRPr>
                <a:solidFill>
                  <a:schemeClr val="tx1"/>
                </a:solidFill>
                <a:latin typeface="Arial" charset="0"/>
                <a:cs typeface="Angsana New" pitchFamily="18" charset="-34"/>
              </a:defRPr>
            </a:lvl6pPr>
            <a:lvl7pPr marL="2971800" indent="-228600" eaLnBrk="0" fontAlgn="base" hangingPunct="0">
              <a:spcBef>
                <a:spcPct val="0"/>
              </a:spcBef>
              <a:spcAft>
                <a:spcPct val="0"/>
              </a:spcAft>
              <a:defRPr>
                <a:solidFill>
                  <a:schemeClr val="tx1"/>
                </a:solidFill>
                <a:latin typeface="Arial" charset="0"/>
                <a:cs typeface="Angsana New" pitchFamily="18" charset="-34"/>
              </a:defRPr>
            </a:lvl7pPr>
            <a:lvl8pPr marL="3429000" indent="-228600" eaLnBrk="0" fontAlgn="base" hangingPunct="0">
              <a:spcBef>
                <a:spcPct val="0"/>
              </a:spcBef>
              <a:spcAft>
                <a:spcPct val="0"/>
              </a:spcAft>
              <a:defRPr>
                <a:solidFill>
                  <a:schemeClr val="tx1"/>
                </a:solidFill>
                <a:latin typeface="Arial" charset="0"/>
                <a:cs typeface="Angsana New" pitchFamily="18" charset="-34"/>
              </a:defRPr>
            </a:lvl8pPr>
            <a:lvl9pPr marL="3886200" indent="-228600" eaLnBrk="0" fontAlgn="base" hangingPunct="0">
              <a:spcBef>
                <a:spcPct val="0"/>
              </a:spcBef>
              <a:spcAft>
                <a:spcPct val="0"/>
              </a:spcAft>
              <a:defRPr>
                <a:solidFill>
                  <a:schemeClr val="tx1"/>
                </a:solidFill>
                <a:latin typeface="Arial" charset="0"/>
                <a:cs typeface="Angsana New" pitchFamily="18" charset="-34"/>
              </a:defRPr>
            </a:lvl9pPr>
          </a:lstStyle>
          <a:p>
            <a:pPr eaLnBrk="1" hangingPunct="1">
              <a:spcBef>
                <a:spcPct val="20000"/>
              </a:spcBef>
              <a:buFont typeface="Arial" charset="0"/>
              <a:buNone/>
            </a:pPr>
            <a:r>
              <a:rPr lang="en-US" sz="3200">
                <a:latin typeface="Calibri" pitchFamily="34" charset="0"/>
              </a:rPr>
              <a:t>Contoh Variabel Intervening</a:t>
            </a:r>
          </a:p>
        </p:txBody>
      </p:sp>
      <p:sp>
        <p:nvSpPr>
          <p:cNvPr id="5" name="Rectangle 4"/>
          <p:cNvSpPr/>
          <p:nvPr/>
        </p:nvSpPr>
        <p:spPr>
          <a:xfrm>
            <a:off x="152400" y="1671638"/>
            <a:ext cx="2514600" cy="6858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KEPUTUSAN KEUANGAN</a:t>
            </a:r>
          </a:p>
          <a:p>
            <a:pPr algn="ctr" fontAlgn="auto">
              <a:spcBef>
                <a:spcPts val="0"/>
              </a:spcBef>
              <a:spcAft>
                <a:spcPts val="0"/>
              </a:spcAft>
              <a:defRPr/>
            </a:pPr>
            <a:r>
              <a:rPr lang="en-US" sz="1600" dirty="0">
                <a:solidFill>
                  <a:schemeClr val="tx1"/>
                </a:solidFill>
              </a:rPr>
              <a:t>(Variabel Independen)</a:t>
            </a:r>
          </a:p>
        </p:txBody>
      </p:sp>
      <p:sp>
        <p:nvSpPr>
          <p:cNvPr id="6" name="Rectangle 5"/>
          <p:cNvSpPr/>
          <p:nvPr/>
        </p:nvSpPr>
        <p:spPr>
          <a:xfrm>
            <a:off x="6400800" y="1671638"/>
            <a:ext cx="2438400" cy="6858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NILAI PERUSAHAAN</a:t>
            </a:r>
          </a:p>
          <a:p>
            <a:pPr algn="ctr" fontAlgn="auto">
              <a:spcBef>
                <a:spcPts val="0"/>
              </a:spcBef>
              <a:spcAft>
                <a:spcPts val="0"/>
              </a:spcAft>
              <a:defRPr/>
            </a:pPr>
            <a:r>
              <a:rPr lang="en-US" dirty="0">
                <a:solidFill>
                  <a:schemeClr val="tx1"/>
                </a:solidFill>
              </a:rPr>
              <a:t>(Variabel Dependen)</a:t>
            </a:r>
          </a:p>
        </p:txBody>
      </p:sp>
      <p:sp>
        <p:nvSpPr>
          <p:cNvPr id="8" name="Rectangle 7"/>
          <p:cNvSpPr/>
          <p:nvPr/>
        </p:nvSpPr>
        <p:spPr>
          <a:xfrm>
            <a:off x="3276600" y="1671638"/>
            <a:ext cx="2438400" cy="6858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HARGA SAHAM</a:t>
            </a:r>
          </a:p>
          <a:p>
            <a:pPr algn="ctr" fontAlgn="auto">
              <a:spcBef>
                <a:spcPts val="0"/>
              </a:spcBef>
              <a:spcAft>
                <a:spcPts val="0"/>
              </a:spcAft>
              <a:defRPr/>
            </a:pPr>
            <a:r>
              <a:rPr lang="en-US" dirty="0">
                <a:solidFill>
                  <a:schemeClr val="tx1"/>
                </a:solidFill>
              </a:rPr>
              <a:t>(Variabel Intervening)</a:t>
            </a:r>
          </a:p>
        </p:txBody>
      </p:sp>
      <p:cxnSp>
        <p:nvCxnSpPr>
          <p:cNvPr id="13" name="Straight Arrow Connector 12"/>
          <p:cNvCxnSpPr>
            <a:stCxn id="5" idx="3"/>
            <a:endCxn id="8" idx="1"/>
          </p:cNvCxnSpPr>
          <p:nvPr/>
        </p:nvCxnSpPr>
        <p:spPr>
          <a:xfrm>
            <a:off x="2667000" y="2014538"/>
            <a:ext cx="609600" cy="15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6" idx="1"/>
          </p:cNvCxnSpPr>
          <p:nvPr/>
        </p:nvCxnSpPr>
        <p:spPr>
          <a:xfrm>
            <a:off x="5715000" y="2014538"/>
            <a:ext cx="685800" cy="15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2472" name="Content Placeholder 2"/>
          <p:cNvSpPr txBox="1">
            <a:spLocks/>
          </p:cNvSpPr>
          <p:nvPr/>
        </p:nvSpPr>
        <p:spPr bwMode="auto">
          <a:xfrm>
            <a:off x="152400" y="1905000"/>
            <a:ext cx="8534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ngsana New" pitchFamily="18" charset="-34"/>
              </a:defRPr>
            </a:lvl1pPr>
            <a:lvl2pPr marL="742950" indent="-285750" eaLnBrk="0" hangingPunct="0">
              <a:defRPr>
                <a:solidFill>
                  <a:schemeClr val="tx1"/>
                </a:solidFill>
                <a:latin typeface="Arial" charset="0"/>
                <a:cs typeface="Angsana New" pitchFamily="18" charset="-34"/>
              </a:defRPr>
            </a:lvl2pPr>
            <a:lvl3pPr marL="1143000" indent="-228600" eaLnBrk="0" hangingPunct="0">
              <a:defRPr>
                <a:solidFill>
                  <a:schemeClr val="tx1"/>
                </a:solidFill>
                <a:latin typeface="Arial" charset="0"/>
                <a:cs typeface="Angsana New" pitchFamily="18" charset="-34"/>
              </a:defRPr>
            </a:lvl3pPr>
            <a:lvl4pPr marL="1600200" indent="-228600" eaLnBrk="0" hangingPunct="0">
              <a:defRPr>
                <a:solidFill>
                  <a:schemeClr val="tx1"/>
                </a:solidFill>
                <a:latin typeface="Arial" charset="0"/>
                <a:cs typeface="Angsana New" pitchFamily="18" charset="-34"/>
              </a:defRPr>
            </a:lvl4pPr>
            <a:lvl5pPr marL="2057400" indent="-228600" eaLnBrk="0" hangingPunct="0">
              <a:defRPr>
                <a:solidFill>
                  <a:schemeClr val="tx1"/>
                </a:solidFill>
                <a:latin typeface="Arial" charset="0"/>
                <a:cs typeface="Angsana New" pitchFamily="18" charset="-34"/>
              </a:defRPr>
            </a:lvl5pPr>
            <a:lvl6pPr marL="2514600" indent="-228600" eaLnBrk="0" fontAlgn="base" hangingPunct="0">
              <a:spcBef>
                <a:spcPct val="0"/>
              </a:spcBef>
              <a:spcAft>
                <a:spcPct val="0"/>
              </a:spcAft>
              <a:defRPr>
                <a:solidFill>
                  <a:schemeClr val="tx1"/>
                </a:solidFill>
                <a:latin typeface="Arial" charset="0"/>
                <a:cs typeface="Angsana New" pitchFamily="18" charset="-34"/>
              </a:defRPr>
            </a:lvl6pPr>
            <a:lvl7pPr marL="2971800" indent="-228600" eaLnBrk="0" fontAlgn="base" hangingPunct="0">
              <a:spcBef>
                <a:spcPct val="0"/>
              </a:spcBef>
              <a:spcAft>
                <a:spcPct val="0"/>
              </a:spcAft>
              <a:defRPr>
                <a:solidFill>
                  <a:schemeClr val="tx1"/>
                </a:solidFill>
                <a:latin typeface="Arial" charset="0"/>
                <a:cs typeface="Angsana New" pitchFamily="18" charset="-34"/>
              </a:defRPr>
            </a:lvl7pPr>
            <a:lvl8pPr marL="3429000" indent="-228600" eaLnBrk="0" fontAlgn="base" hangingPunct="0">
              <a:spcBef>
                <a:spcPct val="0"/>
              </a:spcBef>
              <a:spcAft>
                <a:spcPct val="0"/>
              </a:spcAft>
              <a:defRPr>
                <a:solidFill>
                  <a:schemeClr val="tx1"/>
                </a:solidFill>
                <a:latin typeface="Arial" charset="0"/>
                <a:cs typeface="Angsana New" pitchFamily="18" charset="-34"/>
              </a:defRPr>
            </a:lvl8pPr>
            <a:lvl9pPr marL="3886200" indent="-228600" eaLnBrk="0" fontAlgn="base" hangingPunct="0">
              <a:spcBef>
                <a:spcPct val="0"/>
              </a:spcBef>
              <a:spcAft>
                <a:spcPct val="0"/>
              </a:spcAft>
              <a:defRPr>
                <a:solidFill>
                  <a:schemeClr val="tx1"/>
                </a:solidFill>
                <a:latin typeface="Arial" charset="0"/>
                <a:cs typeface="Angsana New" pitchFamily="18" charset="-34"/>
              </a:defRPr>
            </a:lvl9pPr>
          </a:lstStyle>
          <a:p>
            <a:pPr algn="just" eaLnBrk="1" hangingPunct="1">
              <a:spcBef>
                <a:spcPct val="20000"/>
              </a:spcBef>
              <a:buFont typeface="Arial" charset="0"/>
              <a:buNone/>
            </a:pPr>
            <a:endParaRPr lang="en-US" sz="2400">
              <a:latin typeface="Calibri" pitchFamily="34" charset="0"/>
            </a:endParaRPr>
          </a:p>
        </p:txBody>
      </p:sp>
      <p:sp>
        <p:nvSpPr>
          <p:cNvPr id="62473" name="Content Placeholder 2"/>
          <p:cNvSpPr txBox="1">
            <a:spLocks/>
          </p:cNvSpPr>
          <p:nvPr/>
        </p:nvSpPr>
        <p:spPr bwMode="auto">
          <a:xfrm>
            <a:off x="928688" y="2714625"/>
            <a:ext cx="752951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ngsana New" pitchFamily="18" charset="-34"/>
              </a:defRPr>
            </a:lvl1pPr>
            <a:lvl2pPr marL="742950" indent="-285750" eaLnBrk="0" hangingPunct="0">
              <a:defRPr>
                <a:solidFill>
                  <a:schemeClr val="tx1"/>
                </a:solidFill>
                <a:latin typeface="Arial" charset="0"/>
                <a:cs typeface="Angsana New" pitchFamily="18" charset="-34"/>
              </a:defRPr>
            </a:lvl2pPr>
            <a:lvl3pPr marL="1143000" indent="-228600" eaLnBrk="0" hangingPunct="0">
              <a:defRPr>
                <a:solidFill>
                  <a:schemeClr val="tx1"/>
                </a:solidFill>
                <a:latin typeface="Arial" charset="0"/>
                <a:cs typeface="Angsana New" pitchFamily="18" charset="-34"/>
              </a:defRPr>
            </a:lvl3pPr>
            <a:lvl4pPr marL="1600200" indent="-228600" eaLnBrk="0" hangingPunct="0">
              <a:defRPr>
                <a:solidFill>
                  <a:schemeClr val="tx1"/>
                </a:solidFill>
                <a:latin typeface="Arial" charset="0"/>
                <a:cs typeface="Angsana New" pitchFamily="18" charset="-34"/>
              </a:defRPr>
            </a:lvl4pPr>
            <a:lvl5pPr marL="2057400" indent="-228600" eaLnBrk="0" hangingPunct="0">
              <a:defRPr>
                <a:solidFill>
                  <a:schemeClr val="tx1"/>
                </a:solidFill>
                <a:latin typeface="Arial" charset="0"/>
                <a:cs typeface="Angsana New" pitchFamily="18" charset="-34"/>
              </a:defRPr>
            </a:lvl5pPr>
            <a:lvl6pPr marL="2514600" indent="-228600" eaLnBrk="0" fontAlgn="base" hangingPunct="0">
              <a:spcBef>
                <a:spcPct val="0"/>
              </a:spcBef>
              <a:spcAft>
                <a:spcPct val="0"/>
              </a:spcAft>
              <a:defRPr>
                <a:solidFill>
                  <a:schemeClr val="tx1"/>
                </a:solidFill>
                <a:latin typeface="Arial" charset="0"/>
                <a:cs typeface="Angsana New" pitchFamily="18" charset="-34"/>
              </a:defRPr>
            </a:lvl6pPr>
            <a:lvl7pPr marL="2971800" indent="-228600" eaLnBrk="0" fontAlgn="base" hangingPunct="0">
              <a:spcBef>
                <a:spcPct val="0"/>
              </a:spcBef>
              <a:spcAft>
                <a:spcPct val="0"/>
              </a:spcAft>
              <a:defRPr>
                <a:solidFill>
                  <a:schemeClr val="tx1"/>
                </a:solidFill>
                <a:latin typeface="Arial" charset="0"/>
                <a:cs typeface="Angsana New" pitchFamily="18" charset="-34"/>
              </a:defRPr>
            </a:lvl7pPr>
            <a:lvl8pPr marL="3429000" indent="-228600" eaLnBrk="0" fontAlgn="base" hangingPunct="0">
              <a:spcBef>
                <a:spcPct val="0"/>
              </a:spcBef>
              <a:spcAft>
                <a:spcPct val="0"/>
              </a:spcAft>
              <a:defRPr>
                <a:solidFill>
                  <a:schemeClr val="tx1"/>
                </a:solidFill>
                <a:latin typeface="Arial" charset="0"/>
                <a:cs typeface="Angsana New" pitchFamily="18" charset="-34"/>
              </a:defRPr>
            </a:lvl8pPr>
            <a:lvl9pPr marL="3886200" indent="-228600" eaLnBrk="0" fontAlgn="base" hangingPunct="0">
              <a:spcBef>
                <a:spcPct val="0"/>
              </a:spcBef>
              <a:spcAft>
                <a:spcPct val="0"/>
              </a:spcAft>
              <a:defRPr>
                <a:solidFill>
                  <a:schemeClr val="tx1"/>
                </a:solidFill>
                <a:latin typeface="Arial" charset="0"/>
                <a:cs typeface="Angsana New" pitchFamily="18" charset="-34"/>
              </a:defRPr>
            </a:lvl9pPr>
          </a:lstStyle>
          <a:p>
            <a:pPr eaLnBrk="1" hangingPunct="1">
              <a:spcBef>
                <a:spcPct val="20000"/>
              </a:spcBef>
              <a:buFont typeface="Arial" charset="0"/>
              <a:buNone/>
            </a:pPr>
            <a:r>
              <a:rPr lang="en-US" sz="3200">
                <a:latin typeface="Calibri" pitchFamily="34" charset="0"/>
              </a:rPr>
              <a:t>Contoh Gabungan </a:t>
            </a:r>
          </a:p>
        </p:txBody>
      </p:sp>
      <p:sp>
        <p:nvSpPr>
          <p:cNvPr id="18" name="Rectangle 17"/>
          <p:cNvSpPr/>
          <p:nvPr/>
        </p:nvSpPr>
        <p:spPr>
          <a:xfrm>
            <a:off x="228600" y="3505200"/>
            <a:ext cx="2514600" cy="685800"/>
          </a:xfrm>
          <a:prstGeom prst="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KEPUTUSAN KEUANGAN</a:t>
            </a:r>
          </a:p>
          <a:p>
            <a:pPr algn="ctr" fontAlgn="auto">
              <a:spcBef>
                <a:spcPts val="0"/>
              </a:spcBef>
              <a:spcAft>
                <a:spcPts val="0"/>
              </a:spcAft>
              <a:defRPr/>
            </a:pPr>
            <a:r>
              <a:rPr lang="en-US" sz="1600" dirty="0">
                <a:solidFill>
                  <a:schemeClr val="tx1"/>
                </a:solidFill>
              </a:rPr>
              <a:t>(Variabel Independen)</a:t>
            </a:r>
          </a:p>
        </p:txBody>
      </p:sp>
      <p:sp>
        <p:nvSpPr>
          <p:cNvPr id="19" name="Rectangle 18"/>
          <p:cNvSpPr/>
          <p:nvPr/>
        </p:nvSpPr>
        <p:spPr>
          <a:xfrm>
            <a:off x="6477000" y="3505200"/>
            <a:ext cx="2438400" cy="685800"/>
          </a:xfrm>
          <a:prstGeom prst="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NILAI PERUSAHAAN</a:t>
            </a:r>
          </a:p>
          <a:p>
            <a:pPr algn="ctr" fontAlgn="auto">
              <a:spcBef>
                <a:spcPts val="0"/>
              </a:spcBef>
              <a:spcAft>
                <a:spcPts val="0"/>
              </a:spcAft>
              <a:defRPr/>
            </a:pPr>
            <a:r>
              <a:rPr lang="en-US" dirty="0">
                <a:solidFill>
                  <a:schemeClr val="tx1"/>
                </a:solidFill>
              </a:rPr>
              <a:t>(Variabel Dependen)</a:t>
            </a:r>
          </a:p>
        </p:txBody>
      </p:sp>
      <p:sp>
        <p:nvSpPr>
          <p:cNvPr id="20" name="Rectangle 19"/>
          <p:cNvSpPr/>
          <p:nvPr/>
        </p:nvSpPr>
        <p:spPr>
          <a:xfrm>
            <a:off x="3352800" y="3505200"/>
            <a:ext cx="2438400" cy="685800"/>
          </a:xfrm>
          <a:prstGeom prst="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HARGA SAHAM</a:t>
            </a:r>
          </a:p>
          <a:p>
            <a:pPr algn="ctr" fontAlgn="auto">
              <a:spcBef>
                <a:spcPts val="0"/>
              </a:spcBef>
              <a:spcAft>
                <a:spcPts val="0"/>
              </a:spcAft>
              <a:defRPr/>
            </a:pPr>
            <a:r>
              <a:rPr lang="en-US" dirty="0">
                <a:solidFill>
                  <a:schemeClr val="tx1"/>
                </a:solidFill>
              </a:rPr>
              <a:t>(Variabel Intervening)</a:t>
            </a:r>
          </a:p>
        </p:txBody>
      </p:sp>
      <p:cxnSp>
        <p:nvCxnSpPr>
          <p:cNvPr id="21" name="Straight Arrow Connector 20"/>
          <p:cNvCxnSpPr>
            <a:stCxn id="18" idx="3"/>
            <a:endCxn id="20" idx="1"/>
          </p:cNvCxnSpPr>
          <p:nvPr/>
        </p:nvCxnSpPr>
        <p:spPr>
          <a:xfrm>
            <a:off x="2743200" y="3848100"/>
            <a:ext cx="609600" cy="1588"/>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0" idx="3"/>
            <a:endCxn id="19" idx="1"/>
          </p:cNvCxnSpPr>
          <p:nvPr/>
        </p:nvCxnSpPr>
        <p:spPr>
          <a:xfrm>
            <a:off x="5791200" y="3848100"/>
            <a:ext cx="685800" cy="1588"/>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676400" y="5181600"/>
            <a:ext cx="2743200" cy="685800"/>
          </a:xfrm>
          <a:prstGeom prst="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NILAI TAMBAH EKONOMIS</a:t>
            </a:r>
          </a:p>
          <a:p>
            <a:pPr algn="ctr" fontAlgn="auto">
              <a:spcBef>
                <a:spcPts val="0"/>
              </a:spcBef>
              <a:spcAft>
                <a:spcPts val="0"/>
              </a:spcAft>
              <a:defRPr/>
            </a:pPr>
            <a:r>
              <a:rPr lang="en-US" sz="1600" dirty="0">
                <a:solidFill>
                  <a:schemeClr val="tx1"/>
                </a:solidFill>
              </a:rPr>
              <a:t>(Variabel Moderating)</a:t>
            </a:r>
          </a:p>
        </p:txBody>
      </p:sp>
      <p:cxnSp>
        <p:nvCxnSpPr>
          <p:cNvPr id="27" name="Straight Arrow Connector 26"/>
          <p:cNvCxnSpPr>
            <a:stCxn id="25" idx="0"/>
          </p:cNvCxnSpPr>
          <p:nvPr/>
        </p:nvCxnSpPr>
        <p:spPr>
          <a:xfrm rot="5400000" flipH="1" flipV="1">
            <a:off x="2400301" y="4533900"/>
            <a:ext cx="1295400" cy="3175"/>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Hallmarks of Scientific Research</a:t>
            </a:r>
          </a:p>
        </p:txBody>
      </p:sp>
      <p:sp>
        <p:nvSpPr>
          <p:cNvPr id="34819" name="Rectangle 3"/>
          <p:cNvSpPr>
            <a:spLocks noGrp="1" noChangeArrowheads="1"/>
          </p:cNvSpPr>
          <p:nvPr>
            <p:ph type="body" sz="half" idx="1"/>
          </p:nvPr>
        </p:nvSpPr>
        <p:spPr>
          <a:xfrm>
            <a:off x="457200" y="1600200"/>
            <a:ext cx="7848600" cy="4495800"/>
          </a:xfrm>
        </p:spPr>
        <p:txBody>
          <a:bodyPr/>
          <a:lstStyle/>
          <a:p>
            <a:pPr marL="609600" indent="-609600" eaLnBrk="1" hangingPunct="1">
              <a:lnSpc>
                <a:spcPct val="80000"/>
              </a:lnSpc>
              <a:buFont typeface="Wingdings" pitchFamily="2" charset="2"/>
              <a:buAutoNum type="arabicPeriod"/>
            </a:pPr>
            <a:r>
              <a:rPr lang="en-US" sz="3600" b="1" smtClean="0"/>
              <a:t>Purposiveness</a:t>
            </a:r>
          </a:p>
          <a:p>
            <a:pPr marL="609600" indent="-609600" eaLnBrk="1" hangingPunct="1">
              <a:lnSpc>
                <a:spcPct val="80000"/>
              </a:lnSpc>
              <a:buFont typeface="Wingdings" pitchFamily="2" charset="2"/>
              <a:buAutoNum type="arabicPeriod"/>
            </a:pPr>
            <a:endParaRPr lang="en-US" sz="3600" b="1" smtClean="0"/>
          </a:p>
          <a:p>
            <a:pPr marL="990600" lvl="1" indent="-533400" eaLnBrk="1" hangingPunct="1">
              <a:lnSpc>
                <a:spcPct val="80000"/>
              </a:lnSpc>
            </a:pPr>
            <a:r>
              <a:rPr lang="en-US" smtClean="0"/>
              <a:t>It has to start with a definite aim or purpose.</a:t>
            </a:r>
          </a:p>
          <a:p>
            <a:pPr marL="990600" lvl="1" indent="-533400" eaLnBrk="1" hangingPunct="1">
              <a:lnSpc>
                <a:spcPct val="80000"/>
              </a:lnSpc>
            </a:pPr>
            <a:r>
              <a:rPr lang="en-US" smtClean="0"/>
              <a:t>The focus is on increasing employee commitment.</a:t>
            </a:r>
          </a:p>
          <a:p>
            <a:pPr marL="990600" lvl="1" indent="-533400" eaLnBrk="1" hangingPunct="1">
              <a:lnSpc>
                <a:spcPct val="80000"/>
              </a:lnSpc>
            </a:pPr>
            <a:r>
              <a:rPr lang="en-US" smtClean="0"/>
              <a:t>Increase employee commitment will translate into less turnover, less absenteeism and increased performance levels.</a:t>
            </a:r>
          </a:p>
          <a:p>
            <a:pPr marL="990600" lvl="1" indent="-533400" eaLnBrk="1" hangingPunct="1">
              <a:lnSpc>
                <a:spcPct val="80000"/>
              </a:lnSpc>
            </a:pPr>
            <a:r>
              <a:rPr lang="en-US" smtClean="0"/>
              <a:t>Thus it has a purposive focus.</a:t>
            </a:r>
          </a:p>
          <a:p>
            <a:pPr marL="990600" lvl="1" indent="-533400" eaLnBrk="1" hangingPunct="1">
              <a:lnSpc>
                <a:spcPct val="80000"/>
              </a:lnSpc>
              <a:buFont typeface="Wingdings" pitchFamily="2" charset="2"/>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4819">
                                            <p:txEl>
                                              <p:pRg st="3" end="3"/>
                                            </p:txEl>
                                          </p:spTgt>
                                        </p:tgtEl>
                                        <p:attrNameLst>
                                          <p:attrName>style.visibility</p:attrName>
                                        </p:attrNameLst>
                                      </p:cBhvr>
                                      <p:to>
                                        <p:strVal val="visible"/>
                                      </p:to>
                                    </p:set>
                                    <p:anim calcmode="lin" valueType="num">
                                      <p:cBhvr additive="base">
                                        <p:cTn id="7"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4819">
                                            <p:txEl>
                                              <p:pRg st="4" end="4"/>
                                            </p:txEl>
                                          </p:spTgt>
                                        </p:tgtEl>
                                        <p:attrNameLst>
                                          <p:attrName>style.visibility</p:attrName>
                                        </p:attrNameLst>
                                      </p:cBhvr>
                                      <p:to>
                                        <p:strVal val="visible"/>
                                      </p:to>
                                    </p:set>
                                    <p:anim calcmode="lin" valueType="num">
                                      <p:cBhvr additive="base">
                                        <p:cTn id="13" dur="5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4819">
                                            <p:txEl>
                                              <p:pRg st="5" end="5"/>
                                            </p:txEl>
                                          </p:spTgt>
                                        </p:tgtEl>
                                        <p:attrNameLst>
                                          <p:attrName>style.visibility</p:attrName>
                                        </p:attrNameLst>
                                      </p:cBhvr>
                                      <p:to>
                                        <p:strVal val="visible"/>
                                      </p:to>
                                    </p:set>
                                    <p:anim calcmode="lin" valueType="num">
                                      <p:cBhvr additive="base">
                                        <p:cTn id="19" dur="5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4819">
                                            <p:txEl>
                                              <p:pRg st="2" end="2"/>
                                            </p:txEl>
                                          </p:spTgt>
                                        </p:tgtEl>
                                        <p:attrNameLst>
                                          <p:attrName>style.visibility</p:attrName>
                                        </p:attrNameLst>
                                      </p:cBhvr>
                                      <p:to>
                                        <p:strVal val="visible"/>
                                      </p:to>
                                    </p:set>
                                    <p:anim calcmode="lin" valueType="num">
                                      <p:cBhvr additive="base">
                                        <p:cTn id="25"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4819">
                                            <p:txEl>
                                              <p:pRg st="0" end="0"/>
                                            </p:txEl>
                                          </p:spTgt>
                                        </p:tgtEl>
                                        <p:attrNameLst>
                                          <p:attrName>style.visibility</p:attrName>
                                        </p:attrNameLst>
                                      </p:cBhvr>
                                      <p:to>
                                        <p:strVal val="visible"/>
                                      </p:to>
                                    </p:set>
                                    <p:anim calcmode="lin" valueType="num">
                                      <p:cBhvr additive="base">
                                        <p:cTn id="31"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0838"/>
            <a:ext cx="8229600" cy="5745162"/>
          </a:xfrm>
        </p:spPr>
        <p:style>
          <a:lnRef idx="1">
            <a:schemeClr val="accent1"/>
          </a:lnRef>
          <a:fillRef idx="2">
            <a:schemeClr val="accent1"/>
          </a:fillRef>
          <a:effectRef idx="1">
            <a:schemeClr val="accent1"/>
          </a:effectRef>
          <a:fontRef idx="minor">
            <a:schemeClr val="dk1"/>
          </a:fontRef>
        </p:style>
        <p:txBody>
          <a:bodyPr rtlCol="0">
            <a:normAutofit lnSpcReduction="10000"/>
          </a:bodyPr>
          <a:lstStyle/>
          <a:p>
            <a:pPr marL="0" indent="0" algn="just" fontAlgn="auto">
              <a:spcAft>
                <a:spcPts val="0"/>
              </a:spcAft>
              <a:buFont typeface="Arial" pitchFamily="34" charset="0"/>
              <a:buNone/>
              <a:defRPr/>
            </a:pPr>
            <a:r>
              <a:rPr lang="en-US" dirty="0" err="1"/>
              <a:t>Dalam</a:t>
            </a:r>
            <a:r>
              <a:rPr lang="en-US" dirty="0"/>
              <a:t> </a:t>
            </a:r>
            <a:r>
              <a:rPr lang="en-US" dirty="0" smtClean="0"/>
              <a:t>Path </a:t>
            </a:r>
            <a:r>
              <a:rPr lang="en-US" dirty="0"/>
              <a:t>Analysis maupun Struktural Equation Model (SEM) seringkali dikenal istilah variabel endogen, eksogen, latent, dan manifest. Berikut ini pengertian dari istilah tersebut:  </a:t>
            </a:r>
          </a:p>
          <a:p>
            <a:pPr marL="341313" indent="-341313" algn="just" fontAlgn="auto">
              <a:spcAft>
                <a:spcPts val="0"/>
              </a:spcAft>
              <a:buFont typeface="Arial" pitchFamily="34" charset="0"/>
              <a:buChar char="•"/>
              <a:defRPr/>
            </a:pPr>
            <a:r>
              <a:rPr lang="en-US" dirty="0"/>
              <a:t>Endogen, yang memiliki sifat sebagai akibat dalam kerangka </a:t>
            </a:r>
            <a:r>
              <a:rPr lang="en-US" dirty="0" err="1"/>
              <a:t>hubungan</a:t>
            </a:r>
            <a:r>
              <a:rPr lang="en-US" dirty="0"/>
              <a:t> </a:t>
            </a:r>
            <a:r>
              <a:rPr lang="en-US" dirty="0" err="1" smtClean="0"/>
              <a:t>kausalitas</a:t>
            </a:r>
            <a:r>
              <a:rPr lang="en-US" dirty="0" smtClean="0"/>
              <a:t> (Y).</a:t>
            </a:r>
            <a:endParaRPr lang="en-US" dirty="0"/>
          </a:p>
          <a:p>
            <a:pPr marL="341313" indent="-341313" algn="just" fontAlgn="auto">
              <a:spcAft>
                <a:spcPts val="0"/>
              </a:spcAft>
              <a:buFont typeface="Arial" pitchFamily="34" charset="0"/>
              <a:buChar char="•"/>
              <a:defRPr/>
            </a:pPr>
            <a:r>
              <a:rPr lang="en-US" dirty="0"/>
              <a:t>Eksogen, yang memiliki sifat sebagai penyebab dalam kerangka </a:t>
            </a:r>
            <a:r>
              <a:rPr lang="en-US" dirty="0" err="1"/>
              <a:t>hubungan</a:t>
            </a:r>
            <a:r>
              <a:rPr lang="en-US" dirty="0"/>
              <a:t> </a:t>
            </a:r>
            <a:r>
              <a:rPr lang="en-US" dirty="0" err="1" smtClean="0"/>
              <a:t>kausalitas</a:t>
            </a:r>
            <a:r>
              <a:rPr lang="en-US" dirty="0" smtClean="0"/>
              <a:t> (X).</a:t>
            </a:r>
            <a:endParaRPr lang="en-US" dirty="0"/>
          </a:p>
          <a:p>
            <a:pPr marL="341313" indent="-341313" algn="just" fontAlgn="auto">
              <a:spcAft>
                <a:spcPts val="0"/>
              </a:spcAft>
              <a:buFont typeface="Arial" pitchFamily="34" charset="0"/>
              <a:buChar char="•"/>
              <a:defRPr/>
            </a:pPr>
            <a:r>
              <a:rPr lang="en-US" dirty="0" err="1"/>
              <a:t>Laten</a:t>
            </a:r>
            <a:r>
              <a:rPr lang="en-US" dirty="0"/>
              <a:t>, variabel yang tidak dapat diukur </a:t>
            </a:r>
            <a:r>
              <a:rPr lang="en-US" dirty="0" err="1"/>
              <a:t>secara</a:t>
            </a:r>
            <a:r>
              <a:rPr lang="en-US" dirty="0"/>
              <a:t> </a:t>
            </a:r>
            <a:r>
              <a:rPr lang="en-US" dirty="0" err="1" smtClean="0"/>
              <a:t>langsung</a:t>
            </a:r>
            <a:r>
              <a:rPr lang="en-US" dirty="0" smtClean="0"/>
              <a:t> (X, Y).</a:t>
            </a:r>
            <a:endParaRPr lang="en-US" dirty="0"/>
          </a:p>
          <a:p>
            <a:pPr marL="341313" indent="-341313" algn="just" fontAlgn="auto">
              <a:spcAft>
                <a:spcPts val="0"/>
              </a:spcAft>
              <a:buFont typeface="Arial" pitchFamily="34" charset="0"/>
              <a:buChar char="•"/>
              <a:defRPr/>
            </a:pPr>
            <a:r>
              <a:rPr lang="en-US" dirty="0"/>
              <a:t>Manifest, variabel yang dapat diukur secara langsung sebagai indikator dari </a:t>
            </a:r>
            <a:r>
              <a:rPr lang="en-US" dirty="0" err="1"/>
              <a:t>variabel</a:t>
            </a:r>
            <a:r>
              <a:rPr lang="en-US" dirty="0"/>
              <a:t> </a:t>
            </a:r>
            <a:r>
              <a:rPr lang="en-US" dirty="0" err="1" smtClean="0"/>
              <a:t>laten</a:t>
            </a:r>
            <a:r>
              <a:rPr lang="en-US" dirty="0" smtClean="0"/>
              <a:t> (X,Y).</a:t>
            </a:r>
            <a:endParaRPr lang="en-US" dirty="0"/>
          </a:p>
          <a:p>
            <a:pPr fontAlgn="auto">
              <a:spcAft>
                <a:spcPts val="0"/>
              </a:spcAft>
              <a:buFont typeface="Arial" pitchFamily="34" charset="0"/>
              <a:buNone/>
              <a:defRPr/>
            </a:pPr>
            <a:endParaRPr lang="en-US" dirty="0"/>
          </a:p>
        </p:txBody>
      </p:sp>
    </p:spTree>
  </p:cSld>
  <p:clrMapOvr>
    <a:masterClrMapping/>
  </p:clrMapOvr>
  <p:transition>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8610600"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Content Placeholder 2"/>
          <p:cNvSpPr txBox="1">
            <a:spLocks/>
          </p:cNvSpPr>
          <p:nvPr/>
        </p:nvSpPr>
        <p:spPr bwMode="auto">
          <a:xfrm>
            <a:off x="228600" y="76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ngsana New" pitchFamily="18" charset="-34"/>
              </a:defRPr>
            </a:lvl1pPr>
            <a:lvl2pPr marL="742950" indent="-285750" eaLnBrk="0" hangingPunct="0">
              <a:defRPr>
                <a:solidFill>
                  <a:schemeClr val="tx1"/>
                </a:solidFill>
                <a:latin typeface="Arial" charset="0"/>
                <a:cs typeface="Angsana New" pitchFamily="18" charset="-34"/>
              </a:defRPr>
            </a:lvl2pPr>
            <a:lvl3pPr marL="1143000" indent="-228600" eaLnBrk="0" hangingPunct="0">
              <a:defRPr>
                <a:solidFill>
                  <a:schemeClr val="tx1"/>
                </a:solidFill>
                <a:latin typeface="Arial" charset="0"/>
                <a:cs typeface="Angsana New" pitchFamily="18" charset="-34"/>
              </a:defRPr>
            </a:lvl3pPr>
            <a:lvl4pPr marL="1600200" indent="-228600" eaLnBrk="0" hangingPunct="0">
              <a:defRPr>
                <a:solidFill>
                  <a:schemeClr val="tx1"/>
                </a:solidFill>
                <a:latin typeface="Arial" charset="0"/>
                <a:cs typeface="Angsana New" pitchFamily="18" charset="-34"/>
              </a:defRPr>
            </a:lvl4pPr>
            <a:lvl5pPr marL="2057400" indent="-228600" eaLnBrk="0" hangingPunct="0">
              <a:defRPr>
                <a:solidFill>
                  <a:schemeClr val="tx1"/>
                </a:solidFill>
                <a:latin typeface="Arial" charset="0"/>
                <a:cs typeface="Angsana New" pitchFamily="18" charset="-34"/>
              </a:defRPr>
            </a:lvl5pPr>
            <a:lvl6pPr marL="2514600" indent="-228600" eaLnBrk="0" fontAlgn="base" hangingPunct="0">
              <a:spcBef>
                <a:spcPct val="0"/>
              </a:spcBef>
              <a:spcAft>
                <a:spcPct val="0"/>
              </a:spcAft>
              <a:defRPr>
                <a:solidFill>
                  <a:schemeClr val="tx1"/>
                </a:solidFill>
                <a:latin typeface="Arial" charset="0"/>
                <a:cs typeface="Angsana New" pitchFamily="18" charset="-34"/>
              </a:defRPr>
            </a:lvl6pPr>
            <a:lvl7pPr marL="2971800" indent="-228600" eaLnBrk="0" fontAlgn="base" hangingPunct="0">
              <a:spcBef>
                <a:spcPct val="0"/>
              </a:spcBef>
              <a:spcAft>
                <a:spcPct val="0"/>
              </a:spcAft>
              <a:defRPr>
                <a:solidFill>
                  <a:schemeClr val="tx1"/>
                </a:solidFill>
                <a:latin typeface="Arial" charset="0"/>
                <a:cs typeface="Angsana New" pitchFamily="18" charset="-34"/>
              </a:defRPr>
            </a:lvl7pPr>
            <a:lvl8pPr marL="3429000" indent="-228600" eaLnBrk="0" fontAlgn="base" hangingPunct="0">
              <a:spcBef>
                <a:spcPct val="0"/>
              </a:spcBef>
              <a:spcAft>
                <a:spcPct val="0"/>
              </a:spcAft>
              <a:defRPr>
                <a:solidFill>
                  <a:schemeClr val="tx1"/>
                </a:solidFill>
                <a:latin typeface="Arial" charset="0"/>
                <a:cs typeface="Angsana New" pitchFamily="18" charset="-34"/>
              </a:defRPr>
            </a:lvl8pPr>
            <a:lvl9pPr marL="3886200" indent="-228600" eaLnBrk="0" fontAlgn="base" hangingPunct="0">
              <a:spcBef>
                <a:spcPct val="0"/>
              </a:spcBef>
              <a:spcAft>
                <a:spcPct val="0"/>
              </a:spcAft>
              <a:defRPr>
                <a:solidFill>
                  <a:schemeClr val="tx1"/>
                </a:solidFill>
                <a:latin typeface="Arial" charset="0"/>
                <a:cs typeface="Angsana New" pitchFamily="18" charset="-34"/>
              </a:defRPr>
            </a:lvl9pPr>
          </a:lstStyle>
          <a:p>
            <a:pPr eaLnBrk="1" hangingPunct="1">
              <a:spcBef>
                <a:spcPct val="20000"/>
              </a:spcBef>
              <a:buFont typeface="Arial" charset="0"/>
              <a:buNone/>
            </a:pPr>
            <a:r>
              <a:rPr lang="en-US" sz="3200">
                <a:latin typeface="Calibri" pitchFamily="34" charset="0"/>
              </a:rPr>
              <a:t>Contoh dalam path analysis:</a:t>
            </a:r>
          </a:p>
        </p:txBody>
      </p:sp>
      <p:sp>
        <p:nvSpPr>
          <p:cNvPr id="4" name="Rectangle 3"/>
          <p:cNvSpPr/>
          <p:nvPr/>
        </p:nvSpPr>
        <p:spPr>
          <a:xfrm>
            <a:off x="7786688" y="1285875"/>
            <a:ext cx="714375" cy="357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dirty="0"/>
              <a:t>Y2c</a:t>
            </a:r>
          </a:p>
        </p:txBody>
      </p:sp>
      <p:sp>
        <p:nvSpPr>
          <p:cNvPr id="5" name="Rectangle 4"/>
          <p:cNvSpPr/>
          <p:nvPr/>
        </p:nvSpPr>
        <p:spPr>
          <a:xfrm>
            <a:off x="6786563" y="1285875"/>
            <a:ext cx="714375" cy="357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dirty="0"/>
              <a:t>Y2b</a:t>
            </a:r>
          </a:p>
        </p:txBody>
      </p:sp>
      <p:sp>
        <p:nvSpPr>
          <p:cNvPr id="6" name="Rectangle 5"/>
          <p:cNvSpPr/>
          <p:nvPr/>
        </p:nvSpPr>
        <p:spPr>
          <a:xfrm>
            <a:off x="5786438" y="1285875"/>
            <a:ext cx="714375" cy="357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dirty="0"/>
              <a:t>Y2a</a:t>
            </a:r>
          </a:p>
        </p:txBody>
      </p:sp>
      <p:cxnSp>
        <p:nvCxnSpPr>
          <p:cNvPr id="8" name="Straight Arrow Connector 7"/>
          <p:cNvCxnSpPr>
            <a:endCxn id="4" idx="2"/>
          </p:cNvCxnSpPr>
          <p:nvPr/>
        </p:nvCxnSpPr>
        <p:spPr>
          <a:xfrm rot="5400000" flipH="1" flipV="1">
            <a:off x="7679532" y="1964531"/>
            <a:ext cx="785812" cy="142875"/>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9" name="Straight Arrow Connector 8"/>
          <p:cNvCxnSpPr>
            <a:endCxn id="5" idx="2"/>
          </p:cNvCxnSpPr>
          <p:nvPr/>
        </p:nvCxnSpPr>
        <p:spPr>
          <a:xfrm rot="16200000" flipV="1">
            <a:off x="7000875" y="1785938"/>
            <a:ext cx="928687" cy="642938"/>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a:endCxn id="6" idx="2"/>
          </p:cNvCxnSpPr>
          <p:nvPr/>
        </p:nvCxnSpPr>
        <p:spPr>
          <a:xfrm rot="10800000">
            <a:off x="6143625" y="1643063"/>
            <a:ext cx="1500188" cy="1000125"/>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64522" name="TextBox 14"/>
          <p:cNvSpPr txBox="1">
            <a:spLocks noChangeArrowheads="1"/>
          </p:cNvSpPr>
          <p:nvPr/>
        </p:nvSpPr>
        <p:spPr bwMode="auto">
          <a:xfrm>
            <a:off x="5357813" y="928688"/>
            <a:ext cx="3286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ngsana New" pitchFamily="18" charset="-34"/>
              </a:defRPr>
            </a:lvl1pPr>
            <a:lvl2pPr marL="742950" indent="-285750" eaLnBrk="0" hangingPunct="0">
              <a:defRPr>
                <a:solidFill>
                  <a:schemeClr val="tx1"/>
                </a:solidFill>
                <a:latin typeface="Arial" charset="0"/>
                <a:cs typeface="Angsana New" pitchFamily="18" charset="-34"/>
              </a:defRPr>
            </a:lvl2pPr>
            <a:lvl3pPr marL="1143000" indent="-228600" eaLnBrk="0" hangingPunct="0">
              <a:defRPr>
                <a:solidFill>
                  <a:schemeClr val="tx1"/>
                </a:solidFill>
                <a:latin typeface="Arial" charset="0"/>
                <a:cs typeface="Angsana New" pitchFamily="18" charset="-34"/>
              </a:defRPr>
            </a:lvl3pPr>
            <a:lvl4pPr marL="1600200" indent="-228600" eaLnBrk="0" hangingPunct="0">
              <a:defRPr>
                <a:solidFill>
                  <a:schemeClr val="tx1"/>
                </a:solidFill>
                <a:latin typeface="Arial" charset="0"/>
                <a:cs typeface="Angsana New" pitchFamily="18" charset="-34"/>
              </a:defRPr>
            </a:lvl4pPr>
            <a:lvl5pPr marL="2057400" indent="-228600" eaLnBrk="0" hangingPunct="0">
              <a:defRPr>
                <a:solidFill>
                  <a:schemeClr val="tx1"/>
                </a:solidFill>
                <a:latin typeface="Arial" charset="0"/>
                <a:cs typeface="Angsana New" pitchFamily="18" charset="-34"/>
              </a:defRPr>
            </a:lvl5pPr>
            <a:lvl6pPr marL="2514600" indent="-228600" eaLnBrk="0" fontAlgn="base" hangingPunct="0">
              <a:spcBef>
                <a:spcPct val="0"/>
              </a:spcBef>
              <a:spcAft>
                <a:spcPct val="0"/>
              </a:spcAft>
              <a:defRPr>
                <a:solidFill>
                  <a:schemeClr val="tx1"/>
                </a:solidFill>
                <a:latin typeface="Arial" charset="0"/>
                <a:cs typeface="Angsana New" pitchFamily="18" charset="-34"/>
              </a:defRPr>
            </a:lvl6pPr>
            <a:lvl7pPr marL="2971800" indent="-228600" eaLnBrk="0" fontAlgn="base" hangingPunct="0">
              <a:spcBef>
                <a:spcPct val="0"/>
              </a:spcBef>
              <a:spcAft>
                <a:spcPct val="0"/>
              </a:spcAft>
              <a:defRPr>
                <a:solidFill>
                  <a:schemeClr val="tx1"/>
                </a:solidFill>
                <a:latin typeface="Arial" charset="0"/>
                <a:cs typeface="Angsana New" pitchFamily="18" charset="-34"/>
              </a:defRPr>
            </a:lvl7pPr>
            <a:lvl8pPr marL="3429000" indent="-228600" eaLnBrk="0" fontAlgn="base" hangingPunct="0">
              <a:spcBef>
                <a:spcPct val="0"/>
              </a:spcBef>
              <a:spcAft>
                <a:spcPct val="0"/>
              </a:spcAft>
              <a:defRPr>
                <a:solidFill>
                  <a:schemeClr val="tx1"/>
                </a:solidFill>
                <a:latin typeface="Arial" charset="0"/>
                <a:cs typeface="Angsana New" pitchFamily="18" charset="-34"/>
              </a:defRPr>
            </a:lvl8pPr>
            <a:lvl9pPr marL="3886200" indent="-228600" eaLnBrk="0" fontAlgn="base" hangingPunct="0">
              <a:spcBef>
                <a:spcPct val="0"/>
              </a:spcBef>
              <a:spcAft>
                <a:spcPct val="0"/>
              </a:spcAft>
              <a:defRPr>
                <a:solidFill>
                  <a:schemeClr val="tx1"/>
                </a:solidFill>
                <a:latin typeface="Arial" charset="0"/>
                <a:cs typeface="Angsana New" pitchFamily="18" charset="-34"/>
              </a:defRPr>
            </a:lvl9pPr>
          </a:lstStyle>
          <a:p>
            <a:pPr algn="ctr" eaLnBrk="1" hangingPunct="1"/>
            <a:r>
              <a:rPr lang="en-AU">
                <a:solidFill>
                  <a:srgbClr val="FF0000"/>
                </a:solidFill>
              </a:rPr>
              <a:t>INDICATORS (MANIFEST)</a:t>
            </a:r>
          </a:p>
        </p:txBody>
      </p:sp>
    </p:spTree>
  </p:cSld>
  <p:clrMapOvr>
    <a:masterClrMapping/>
  </p:clrMapOvr>
  <p:transition>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Assignment:</a:t>
            </a:r>
            <a:endParaRPr lang="en-US" b="1" dirty="0"/>
          </a:p>
        </p:txBody>
      </p:sp>
      <p:sp>
        <p:nvSpPr>
          <p:cNvPr id="3" name="Content Placeholder 2"/>
          <p:cNvSpPr>
            <a:spLocks noGrp="1"/>
          </p:cNvSpPr>
          <p:nvPr>
            <p:ph idx="1"/>
          </p:nvPr>
        </p:nvSpPr>
        <p:spPr>
          <a:xfrm>
            <a:off x="914400" y="1772816"/>
            <a:ext cx="7772400" cy="4133056"/>
          </a:xfrm>
        </p:spPr>
        <p:txBody>
          <a:bodyPr/>
          <a:lstStyle/>
          <a:p>
            <a:pPr marL="514350" indent="-514350">
              <a:buFont typeface="+mj-lt"/>
              <a:buAutoNum type="arabicPeriod"/>
            </a:pPr>
            <a:r>
              <a:rPr lang="en-US" dirty="0" smtClean="0"/>
              <a:t>Determine the variables.</a:t>
            </a:r>
          </a:p>
          <a:p>
            <a:pPr marL="514350" indent="-514350">
              <a:buFont typeface="+mj-lt"/>
              <a:buAutoNum type="arabicPeriod"/>
            </a:pPr>
            <a:r>
              <a:rPr lang="en-ID" dirty="0" smtClean="0"/>
              <a:t>Find grand theories behind</a:t>
            </a:r>
          </a:p>
          <a:p>
            <a:pPr marL="514350" indent="-514350">
              <a:buFont typeface="+mj-lt"/>
              <a:buAutoNum type="arabicPeriod"/>
            </a:pPr>
            <a:r>
              <a:rPr lang="en-ID" dirty="0" smtClean="0"/>
              <a:t>Conduct a profound, broader, up-to date review on theories, research, rules/laws linear to the variables (Y to X).</a:t>
            </a:r>
          </a:p>
          <a:p>
            <a:pPr marL="514350" indent="-514350">
              <a:buFont typeface="+mj-lt"/>
              <a:buAutoNum type="arabicPeriod"/>
            </a:pPr>
            <a:r>
              <a:rPr lang="en-ID" dirty="0" smtClean="0"/>
              <a:t>Formulate research questions / hypothesis</a:t>
            </a:r>
          </a:p>
          <a:p>
            <a:pPr marL="514350" indent="-514350">
              <a:buFont typeface="+mj-lt"/>
              <a:buAutoNum type="arabicPeriod"/>
            </a:pPr>
            <a:r>
              <a:rPr lang="en-ID" dirty="0" smtClean="0"/>
              <a:t>Present in the class and discuss with the class</a:t>
            </a:r>
            <a:endParaRPr lang="en-US" dirty="0"/>
          </a:p>
        </p:txBody>
      </p:sp>
    </p:spTree>
    <p:extLst>
      <p:ext uri="{BB962C8B-B14F-4D97-AF65-F5344CB8AC3E}">
        <p14:creationId xmlns:p14="http://schemas.microsoft.com/office/powerpoint/2010/main" val="4005561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Research Methods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err="1" smtClean="0"/>
              <a:t>Pendekatan</a:t>
            </a:r>
            <a:r>
              <a:rPr lang="en-US" dirty="0" smtClean="0"/>
              <a:t> </a:t>
            </a:r>
            <a:r>
              <a:rPr lang="fi-FI" dirty="0" smtClean="0"/>
              <a:t>penelitian dan jenis penelitian</a:t>
            </a:r>
          </a:p>
          <a:p>
            <a:pPr marL="514350" indent="-514350">
              <a:buFont typeface="+mj-lt"/>
              <a:buAutoNum type="arabicPeriod"/>
            </a:pPr>
            <a:r>
              <a:rPr lang="fi-FI" dirty="0" smtClean="0"/>
              <a:t>Tempat </a:t>
            </a:r>
            <a:r>
              <a:rPr lang="fi-FI" dirty="0"/>
              <a:t>dan waktu </a:t>
            </a:r>
            <a:r>
              <a:rPr lang="fi-FI" dirty="0" smtClean="0"/>
              <a:t>penelitian </a:t>
            </a:r>
          </a:p>
          <a:p>
            <a:pPr marL="514350" indent="-514350">
              <a:buFont typeface="+mj-lt"/>
              <a:buAutoNum type="arabicPeriod"/>
            </a:pPr>
            <a:r>
              <a:rPr lang="fi-FI" dirty="0" smtClean="0"/>
              <a:t>Unit </a:t>
            </a:r>
            <a:r>
              <a:rPr lang="en-US" dirty="0" err="1" smtClean="0"/>
              <a:t>analisis</a:t>
            </a:r>
            <a:r>
              <a:rPr lang="en-US" dirty="0" smtClean="0"/>
              <a:t>/</a:t>
            </a:r>
            <a:r>
              <a:rPr lang="en-US" dirty="0" err="1" smtClean="0"/>
              <a:t>subjek</a:t>
            </a:r>
            <a:r>
              <a:rPr lang="en-US" dirty="0" smtClean="0"/>
              <a:t> </a:t>
            </a:r>
            <a:r>
              <a:rPr lang="en-US" dirty="0" err="1"/>
              <a:t>penelitian</a:t>
            </a:r>
            <a:r>
              <a:rPr lang="en-US" dirty="0"/>
              <a:t>, </a:t>
            </a:r>
            <a:r>
              <a:rPr lang="en-US" dirty="0" err="1"/>
              <a:t>atau</a:t>
            </a:r>
            <a:r>
              <a:rPr lang="en-US" dirty="0"/>
              <a:t> </a:t>
            </a:r>
            <a:r>
              <a:rPr lang="en-US" dirty="0" err="1"/>
              <a:t>populasi</a:t>
            </a:r>
            <a:r>
              <a:rPr lang="en-US" dirty="0"/>
              <a:t> </a:t>
            </a:r>
            <a:r>
              <a:rPr lang="en-US" dirty="0" err="1"/>
              <a:t>dan</a:t>
            </a:r>
            <a:r>
              <a:rPr lang="en-US" dirty="0"/>
              <a:t> </a:t>
            </a:r>
            <a:r>
              <a:rPr lang="en-US" dirty="0" err="1" smtClean="0"/>
              <a:t>sampel</a:t>
            </a:r>
            <a:endParaRPr lang="en-US" dirty="0" smtClean="0"/>
          </a:p>
          <a:p>
            <a:pPr marL="514350" indent="-514350">
              <a:buFont typeface="+mj-lt"/>
              <a:buAutoNum type="arabicPeriod"/>
            </a:pPr>
            <a:r>
              <a:rPr lang="en-US" dirty="0" err="1" smtClean="0"/>
              <a:t>Teknik</a:t>
            </a:r>
            <a:r>
              <a:rPr lang="en-US" dirty="0" smtClean="0"/>
              <a:t> </a:t>
            </a:r>
            <a:r>
              <a:rPr lang="en-US" dirty="0" err="1" smtClean="0"/>
              <a:t>dan</a:t>
            </a:r>
            <a:r>
              <a:rPr lang="en-US" dirty="0" smtClean="0"/>
              <a:t> </a:t>
            </a:r>
            <a:r>
              <a:rPr lang="en-US" dirty="0" err="1" smtClean="0"/>
              <a:t>instrumen</a:t>
            </a:r>
            <a:r>
              <a:rPr lang="en-US" dirty="0" smtClean="0"/>
              <a:t> </a:t>
            </a:r>
            <a:r>
              <a:rPr lang="en-US" dirty="0" err="1"/>
              <a:t>pengumpulan</a:t>
            </a:r>
            <a:r>
              <a:rPr lang="en-US" dirty="0"/>
              <a:t> data, </a:t>
            </a:r>
            <a:r>
              <a:rPr lang="en-US" dirty="0" err="1"/>
              <a:t>validitas</a:t>
            </a:r>
            <a:r>
              <a:rPr lang="en-US" dirty="0"/>
              <a:t> </a:t>
            </a:r>
            <a:r>
              <a:rPr lang="en-US" dirty="0" err="1"/>
              <a:t>dan</a:t>
            </a:r>
            <a:r>
              <a:rPr lang="en-US" dirty="0"/>
              <a:t> </a:t>
            </a:r>
            <a:r>
              <a:rPr lang="en-US" dirty="0" err="1"/>
              <a:t>realibilitas</a:t>
            </a:r>
            <a:r>
              <a:rPr lang="en-US" dirty="0"/>
              <a:t>, </a:t>
            </a:r>
            <a:r>
              <a:rPr lang="en-US" dirty="0" err="1" smtClean="0"/>
              <a:t>keabsahan</a:t>
            </a:r>
            <a:r>
              <a:rPr lang="en-US" dirty="0" smtClean="0"/>
              <a:t> data </a:t>
            </a:r>
            <a:r>
              <a:rPr lang="en-US" dirty="0"/>
              <a:t>(</a:t>
            </a:r>
            <a:r>
              <a:rPr lang="en-US" dirty="0" err="1"/>
              <a:t>untuk</a:t>
            </a:r>
            <a:r>
              <a:rPr lang="en-US" dirty="0"/>
              <a:t> data </a:t>
            </a:r>
            <a:r>
              <a:rPr lang="en-US" dirty="0" err="1"/>
              <a:t>kualitatif</a:t>
            </a:r>
            <a:r>
              <a:rPr lang="en-US" dirty="0"/>
              <a:t>) </a:t>
            </a:r>
            <a:endParaRPr lang="en-US" dirty="0" smtClean="0"/>
          </a:p>
          <a:p>
            <a:pPr marL="514350" indent="-514350">
              <a:buFont typeface="+mj-lt"/>
              <a:buAutoNum type="arabicPeriod"/>
            </a:pPr>
            <a:r>
              <a:rPr lang="en-US" dirty="0" err="1" smtClean="0"/>
              <a:t>Teknik</a:t>
            </a:r>
            <a:r>
              <a:rPr lang="en-US" dirty="0" smtClean="0"/>
              <a:t> </a:t>
            </a:r>
            <a:r>
              <a:rPr lang="en-US" dirty="0" err="1"/>
              <a:t>analisis</a:t>
            </a:r>
            <a:r>
              <a:rPr lang="en-US" dirty="0"/>
              <a:t> data, </a:t>
            </a:r>
            <a:r>
              <a:rPr lang="en-US" dirty="0" err="1"/>
              <a:t>serta</a:t>
            </a:r>
            <a:r>
              <a:rPr lang="en-US" dirty="0"/>
              <a:t> </a:t>
            </a:r>
            <a:r>
              <a:rPr lang="en-US" dirty="0" err="1" smtClean="0"/>
              <a:t>uji</a:t>
            </a:r>
            <a:r>
              <a:rPr lang="en-US" dirty="0"/>
              <a:t> </a:t>
            </a:r>
            <a:r>
              <a:rPr lang="en-US" dirty="0" err="1" smtClean="0"/>
              <a:t>persyaratan</a:t>
            </a:r>
            <a:r>
              <a:rPr lang="en-US" dirty="0" smtClean="0"/>
              <a:t> </a:t>
            </a:r>
            <a:r>
              <a:rPr lang="en-US" dirty="0"/>
              <a:t>yang lain</a:t>
            </a:r>
            <a:r>
              <a:rPr lang="en-US" dirty="0" smtClean="0"/>
              <a:t>.</a:t>
            </a:r>
            <a:endParaRPr lang="en-US" dirty="0"/>
          </a:p>
        </p:txBody>
      </p:sp>
    </p:spTree>
    <p:extLst>
      <p:ext uri="{BB962C8B-B14F-4D97-AF65-F5344CB8AC3E}">
        <p14:creationId xmlns:p14="http://schemas.microsoft.com/office/powerpoint/2010/main" val="41066289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1357296" y="2500305"/>
            <a:ext cx="2071703" cy="870400"/>
          </a:xfrm>
          <a:prstGeom prst="homePlate">
            <a:avLst>
              <a:gd name="adj" fmla="val 21440"/>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KUALITATIF</a:t>
            </a:r>
          </a:p>
        </p:txBody>
      </p:sp>
      <p:sp>
        <p:nvSpPr>
          <p:cNvPr id="6" name="Pentagon 5"/>
          <p:cNvSpPr/>
          <p:nvPr/>
        </p:nvSpPr>
        <p:spPr>
          <a:xfrm>
            <a:off x="1403648" y="510972"/>
            <a:ext cx="2071703" cy="893796"/>
          </a:xfrm>
          <a:prstGeom prst="homePlate">
            <a:avLst>
              <a:gd name="adj" fmla="val 21440"/>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solidFill>
                  <a:srgbClr val="FFFFFF"/>
                </a:solidFill>
              </a:rPr>
              <a:t>KUANTITATIF</a:t>
            </a:r>
            <a:endParaRPr lang="en-US" dirty="0">
              <a:solidFill>
                <a:srgbClr val="FFFFFF"/>
              </a:solidFill>
            </a:endParaRPr>
          </a:p>
        </p:txBody>
      </p:sp>
      <p:sp>
        <p:nvSpPr>
          <p:cNvPr id="7" name="Pentagon 6"/>
          <p:cNvSpPr/>
          <p:nvPr/>
        </p:nvSpPr>
        <p:spPr>
          <a:xfrm>
            <a:off x="1428765" y="5085183"/>
            <a:ext cx="2071703" cy="915585"/>
          </a:xfrm>
          <a:prstGeom prst="homePlate">
            <a:avLst>
              <a:gd name="adj" fmla="val 21440"/>
            </a:avLst>
          </a:prstGeom>
          <a:solidFill>
            <a:schemeClr val="tx2">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MIXED METHODS</a:t>
            </a:r>
          </a:p>
        </p:txBody>
      </p:sp>
      <p:sp>
        <p:nvSpPr>
          <p:cNvPr id="8" name="Pentagon 7"/>
          <p:cNvSpPr/>
          <p:nvPr/>
        </p:nvSpPr>
        <p:spPr>
          <a:xfrm>
            <a:off x="3857621" y="1571612"/>
            <a:ext cx="2643207" cy="428628"/>
          </a:xfrm>
          <a:prstGeom prst="homePlate">
            <a:avLst>
              <a:gd name="adj" fmla="val 21440"/>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Ethnography</a:t>
            </a:r>
          </a:p>
        </p:txBody>
      </p:sp>
      <p:sp>
        <p:nvSpPr>
          <p:cNvPr id="12" name="Pentagon 11"/>
          <p:cNvSpPr/>
          <p:nvPr/>
        </p:nvSpPr>
        <p:spPr>
          <a:xfrm>
            <a:off x="3857656" y="336646"/>
            <a:ext cx="2500331" cy="500066"/>
          </a:xfrm>
          <a:prstGeom prst="homePlate">
            <a:avLst>
              <a:gd name="adj" fmla="val 21440"/>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EKSPERIMEN</a:t>
            </a:r>
          </a:p>
        </p:txBody>
      </p:sp>
      <p:sp>
        <p:nvSpPr>
          <p:cNvPr id="13" name="Pentagon 12"/>
          <p:cNvSpPr/>
          <p:nvPr/>
        </p:nvSpPr>
        <p:spPr>
          <a:xfrm>
            <a:off x="3857656" y="928671"/>
            <a:ext cx="2500331" cy="500066"/>
          </a:xfrm>
          <a:prstGeom prst="homePlate">
            <a:avLst>
              <a:gd name="adj" fmla="val 21440"/>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SURVEI</a:t>
            </a:r>
          </a:p>
        </p:txBody>
      </p:sp>
      <p:sp>
        <p:nvSpPr>
          <p:cNvPr id="14" name="Pentagon 13"/>
          <p:cNvSpPr/>
          <p:nvPr/>
        </p:nvSpPr>
        <p:spPr>
          <a:xfrm>
            <a:off x="3857620" y="4357718"/>
            <a:ext cx="2000264" cy="857256"/>
          </a:xfrm>
          <a:prstGeom prst="homePlate">
            <a:avLst>
              <a:gd name="adj" fmla="val 21440"/>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SEQUENTIAL</a:t>
            </a:r>
          </a:p>
        </p:txBody>
      </p:sp>
      <p:sp>
        <p:nvSpPr>
          <p:cNvPr id="15" name="Pentagon 14"/>
          <p:cNvSpPr/>
          <p:nvPr/>
        </p:nvSpPr>
        <p:spPr>
          <a:xfrm>
            <a:off x="3857620" y="5786478"/>
            <a:ext cx="2000264" cy="857256"/>
          </a:xfrm>
          <a:prstGeom prst="homePlate">
            <a:avLst>
              <a:gd name="adj" fmla="val 21440"/>
            </a:avLst>
          </a:prstGeom>
          <a:solidFill>
            <a:schemeClr val="tx2">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CONCURRENT</a:t>
            </a:r>
          </a:p>
        </p:txBody>
      </p:sp>
      <p:sp>
        <p:nvSpPr>
          <p:cNvPr id="16" name="Pentagon 15"/>
          <p:cNvSpPr/>
          <p:nvPr/>
        </p:nvSpPr>
        <p:spPr>
          <a:xfrm>
            <a:off x="6286485" y="4071966"/>
            <a:ext cx="2357519" cy="571504"/>
          </a:xfrm>
          <a:prstGeom prst="homePlate">
            <a:avLst>
              <a:gd name="adj" fmla="val 21440"/>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EXPLANATORY</a:t>
            </a:r>
          </a:p>
        </p:txBody>
      </p:sp>
      <p:sp>
        <p:nvSpPr>
          <p:cNvPr id="17" name="Pentagon 16"/>
          <p:cNvSpPr/>
          <p:nvPr/>
        </p:nvSpPr>
        <p:spPr>
          <a:xfrm>
            <a:off x="6286481" y="4714908"/>
            <a:ext cx="2357487" cy="571504"/>
          </a:xfrm>
          <a:prstGeom prst="homePlate">
            <a:avLst>
              <a:gd name="adj" fmla="val 21440"/>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EXPLORATORY</a:t>
            </a:r>
          </a:p>
        </p:txBody>
      </p:sp>
      <p:sp>
        <p:nvSpPr>
          <p:cNvPr id="18" name="Pentagon 17"/>
          <p:cNvSpPr/>
          <p:nvPr/>
        </p:nvSpPr>
        <p:spPr>
          <a:xfrm>
            <a:off x="3857621" y="2071679"/>
            <a:ext cx="2643207" cy="357190"/>
          </a:xfrm>
          <a:prstGeom prst="homePlate">
            <a:avLst>
              <a:gd name="adj" fmla="val 21440"/>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Grounded theory</a:t>
            </a:r>
          </a:p>
        </p:txBody>
      </p:sp>
      <p:sp>
        <p:nvSpPr>
          <p:cNvPr id="19" name="Pentagon 18"/>
          <p:cNvSpPr/>
          <p:nvPr/>
        </p:nvSpPr>
        <p:spPr>
          <a:xfrm>
            <a:off x="3857621" y="2500306"/>
            <a:ext cx="2643207" cy="428628"/>
          </a:xfrm>
          <a:prstGeom prst="homePlate">
            <a:avLst>
              <a:gd name="adj" fmla="val 21440"/>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Cased studies</a:t>
            </a:r>
          </a:p>
        </p:txBody>
      </p:sp>
      <p:sp>
        <p:nvSpPr>
          <p:cNvPr id="20" name="Pentagon 19"/>
          <p:cNvSpPr/>
          <p:nvPr/>
        </p:nvSpPr>
        <p:spPr>
          <a:xfrm>
            <a:off x="3857621" y="3000373"/>
            <a:ext cx="2643207" cy="500066"/>
          </a:xfrm>
          <a:prstGeom prst="homePlate">
            <a:avLst>
              <a:gd name="adj" fmla="val 21440"/>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Phenomenological</a:t>
            </a:r>
          </a:p>
        </p:txBody>
      </p:sp>
      <p:sp>
        <p:nvSpPr>
          <p:cNvPr id="21" name="Pentagon 20"/>
          <p:cNvSpPr/>
          <p:nvPr/>
        </p:nvSpPr>
        <p:spPr>
          <a:xfrm>
            <a:off x="6286448" y="5643579"/>
            <a:ext cx="2500395" cy="571504"/>
          </a:xfrm>
          <a:prstGeom prst="homePlate">
            <a:avLst>
              <a:gd name="adj" fmla="val 21440"/>
            </a:avLst>
          </a:prstGeom>
          <a:solidFill>
            <a:schemeClr val="tx2">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solidFill>
                  <a:srgbClr val="FFFFFF"/>
                </a:solidFill>
              </a:rPr>
              <a:t>TRIANGULATION</a:t>
            </a:r>
            <a:endParaRPr lang="en-US" dirty="0">
              <a:solidFill>
                <a:srgbClr val="FFFFFF"/>
              </a:solidFill>
            </a:endParaRPr>
          </a:p>
        </p:txBody>
      </p:sp>
      <p:sp>
        <p:nvSpPr>
          <p:cNvPr id="22" name="Pentagon 21"/>
          <p:cNvSpPr/>
          <p:nvPr/>
        </p:nvSpPr>
        <p:spPr>
          <a:xfrm>
            <a:off x="6286516" y="6286521"/>
            <a:ext cx="2500363" cy="571504"/>
          </a:xfrm>
          <a:prstGeom prst="homePlate">
            <a:avLst>
              <a:gd name="adj" fmla="val 21440"/>
            </a:avLst>
          </a:prstGeom>
          <a:solidFill>
            <a:schemeClr val="tx2">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EMBEDDED</a:t>
            </a:r>
          </a:p>
        </p:txBody>
      </p:sp>
      <p:sp>
        <p:nvSpPr>
          <p:cNvPr id="23" name="Rectangle 22"/>
          <p:cNvSpPr/>
          <p:nvPr/>
        </p:nvSpPr>
        <p:spPr>
          <a:xfrm>
            <a:off x="285729" y="1357299"/>
            <a:ext cx="785819" cy="40005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dirty="0">
                <a:solidFill>
                  <a:srgbClr val="FFFFFF"/>
                </a:solidFill>
              </a:rPr>
              <a:t>METODE PENELITIAN </a:t>
            </a:r>
          </a:p>
        </p:txBody>
      </p:sp>
      <p:sp>
        <p:nvSpPr>
          <p:cNvPr id="25" name="Isosceles Triangle 24"/>
          <p:cNvSpPr/>
          <p:nvPr/>
        </p:nvSpPr>
        <p:spPr>
          <a:xfrm rot="16200000">
            <a:off x="2571737" y="2714656"/>
            <a:ext cx="2143140" cy="285752"/>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6" name="Isosceles Triangle 25"/>
          <p:cNvSpPr/>
          <p:nvPr/>
        </p:nvSpPr>
        <p:spPr>
          <a:xfrm rot="16200000">
            <a:off x="2464580" y="5393605"/>
            <a:ext cx="2357454" cy="285752"/>
          </a:xfrm>
          <a:prstGeom prst="triangle">
            <a:avLst/>
          </a:prstGeom>
          <a:solidFill>
            <a:schemeClr val="accent3">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7" name="Isosceles Triangle 26"/>
          <p:cNvSpPr/>
          <p:nvPr/>
        </p:nvSpPr>
        <p:spPr>
          <a:xfrm rot="16200000">
            <a:off x="3059540" y="773547"/>
            <a:ext cx="1167537" cy="285753"/>
          </a:xfrm>
          <a:prstGeom prst="triangl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8" name="Isosceles Triangle 27"/>
          <p:cNvSpPr/>
          <p:nvPr/>
        </p:nvSpPr>
        <p:spPr>
          <a:xfrm rot="16200000">
            <a:off x="5429257" y="4572070"/>
            <a:ext cx="1285884" cy="285753"/>
          </a:xfrm>
          <a:prstGeom prst="triangle">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9" name="Isosceles Triangle 28"/>
          <p:cNvSpPr/>
          <p:nvPr/>
        </p:nvSpPr>
        <p:spPr>
          <a:xfrm rot="16200000">
            <a:off x="5429257" y="6143680"/>
            <a:ext cx="1285884" cy="285753"/>
          </a:xfrm>
          <a:prstGeom prst="triangle">
            <a:avLst/>
          </a:prstGeom>
          <a:solidFill>
            <a:schemeClr val="accent3">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30" name="Pentagon 29"/>
          <p:cNvSpPr/>
          <p:nvPr/>
        </p:nvSpPr>
        <p:spPr>
          <a:xfrm>
            <a:off x="3857621" y="3571876"/>
            <a:ext cx="2643207" cy="500066"/>
          </a:xfrm>
          <a:prstGeom prst="homePlate">
            <a:avLst>
              <a:gd name="adj" fmla="val 21440"/>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Narrative research</a:t>
            </a:r>
          </a:p>
        </p:txBody>
      </p:sp>
      <p:cxnSp>
        <p:nvCxnSpPr>
          <p:cNvPr id="31" name="Straight Arrow Connector 30"/>
          <p:cNvCxnSpPr/>
          <p:nvPr/>
        </p:nvCxnSpPr>
        <p:spPr>
          <a:xfrm flipV="1">
            <a:off x="1000125" y="1000126"/>
            <a:ext cx="428634" cy="192880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6200000" flipH="1">
            <a:off x="-18255" y="3947324"/>
            <a:ext cx="2465387" cy="428625"/>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000127" y="3000375"/>
            <a:ext cx="428625" cy="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428751" y="-67454"/>
            <a:ext cx="1775097" cy="400110"/>
          </a:xfrm>
          <a:prstGeom prst="rect">
            <a:avLst/>
          </a:prstGeom>
          <a:noFill/>
        </p:spPr>
        <p:txBody>
          <a:bodyPr wrap="square" lIns="91440" tIns="45720" rIns="91440" bIns="45720">
            <a:spAutoFit/>
          </a:bodyPr>
          <a:lstStyle/>
          <a:p>
            <a:pPr algn="ctr"/>
            <a:r>
              <a:rPr lang="en-US" sz="20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Pendekatan</a:t>
            </a:r>
            <a:endParaRPr lang="en-U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2" name="Rectangle 31"/>
          <p:cNvSpPr/>
          <p:nvPr/>
        </p:nvSpPr>
        <p:spPr>
          <a:xfrm>
            <a:off x="3857620" y="-67454"/>
            <a:ext cx="2500367" cy="400110"/>
          </a:xfrm>
          <a:prstGeom prst="rect">
            <a:avLst/>
          </a:prstGeom>
          <a:noFill/>
        </p:spPr>
        <p:txBody>
          <a:bodyPr wrap="square" lIns="91440" tIns="45720" rIns="91440" bIns="45720">
            <a:spAutoFit/>
          </a:bodyPr>
          <a:lstStyle/>
          <a:p>
            <a:pPr algn="ctr"/>
            <a:r>
              <a:rPr lang="en-ID" sz="2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Jenis</a:t>
            </a:r>
            <a:r>
              <a:rPr lang="en-ID" sz="2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ID" sz="2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Penelitian</a:t>
            </a:r>
            <a:endParaRPr lang="en-U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28848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from="(-#ppt_w/2)" to="(#ppt_x)" calcmode="lin" valueType="num">
                                      <p:cBhvr>
                                        <p:cTn id="7" dur="600" fill="hold">
                                          <p:stCondLst>
                                            <p:cond delay="0"/>
                                          </p:stCondLst>
                                        </p:cTn>
                                        <p:tgtEl>
                                          <p:spTgt spid="23"/>
                                        </p:tgtEl>
                                        <p:attrNameLst>
                                          <p:attrName>ppt_x</p:attrName>
                                        </p:attrNameLst>
                                      </p:cBhvr>
                                    </p:anim>
                                    <p:anim from="0" to="-1.0" calcmode="lin" valueType="num">
                                      <p:cBhvr>
                                        <p:cTn id="8" dur="200" decel="50000" autoRev="1" fill="hold">
                                          <p:stCondLst>
                                            <p:cond delay="600"/>
                                          </p:stCondLst>
                                        </p:cTn>
                                        <p:tgtEl>
                                          <p:spTgt spid="23"/>
                                        </p:tgtEl>
                                        <p:attrNameLst>
                                          <p:attrName>xshear</p:attrName>
                                        </p:attrNameLst>
                                      </p:cBhvr>
                                    </p:anim>
                                    <p:animScale>
                                      <p:cBhvr>
                                        <p:cTn id="9" dur="200" decel="100000" autoRev="1" fill="hold">
                                          <p:stCondLst>
                                            <p:cond delay="600"/>
                                          </p:stCondLst>
                                        </p:cTn>
                                        <p:tgtEl>
                                          <p:spTgt spid="23"/>
                                        </p:tgtEl>
                                      </p:cBhvr>
                                      <p:from x="100000" y="100000"/>
                                      <p:to x="80000" y="100000"/>
                                    </p:animScale>
                                    <p:anim by="(#ppt_h/3+#ppt_w*0.1)" calcmode="lin" valueType="num">
                                      <p:cBhvr additive="sum">
                                        <p:cTn id="10" dur="200" decel="100000" autoRev="1" fill="hold">
                                          <p:stCondLst>
                                            <p:cond delay="600"/>
                                          </p:stCondLst>
                                        </p:cTn>
                                        <p:tgtEl>
                                          <p:spTgt spid="23"/>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 from="(-#ppt_w/2)" to="(#ppt_x)" calcmode="lin" valueType="num">
                                      <p:cBhvr>
                                        <p:cTn id="15" dur="600" fill="hold">
                                          <p:stCondLst>
                                            <p:cond delay="0"/>
                                          </p:stCondLst>
                                        </p:cTn>
                                        <p:tgtEl>
                                          <p:spTgt spid="31"/>
                                        </p:tgtEl>
                                        <p:attrNameLst>
                                          <p:attrName>ppt_x</p:attrName>
                                        </p:attrNameLst>
                                      </p:cBhvr>
                                    </p:anim>
                                    <p:anim from="0" to="-1.0" calcmode="lin" valueType="num">
                                      <p:cBhvr>
                                        <p:cTn id="16" dur="200" decel="50000" autoRev="1" fill="hold">
                                          <p:stCondLst>
                                            <p:cond delay="600"/>
                                          </p:stCondLst>
                                        </p:cTn>
                                        <p:tgtEl>
                                          <p:spTgt spid="31"/>
                                        </p:tgtEl>
                                        <p:attrNameLst>
                                          <p:attrName>xshear</p:attrName>
                                        </p:attrNameLst>
                                      </p:cBhvr>
                                    </p:anim>
                                    <p:animScale>
                                      <p:cBhvr>
                                        <p:cTn id="17" dur="200" decel="100000" autoRev="1" fill="hold">
                                          <p:stCondLst>
                                            <p:cond delay="600"/>
                                          </p:stCondLst>
                                        </p:cTn>
                                        <p:tgtEl>
                                          <p:spTgt spid="31"/>
                                        </p:tgtEl>
                                      </p:cBhvr>
                                      <p:from x="100000" y="100000"/>
                                      <p:to x="80000" y="100000"/>
                                    </p:animScale>
                                    <p:anim by="(#ppt_h/3+#ppt_w*0.1)" calcmode="lin" valueType="num">
                                      <p:cBhvr additive="sum">
                                        <p:cTn id="18" dur="200" decel="100000" autoRev="1" fill="hold">
                                          <p:stCondLst>
                                            <p:cond delay="600"/>
                                          </p:stCondLst>
                                        </p:cTn>
                                        <p:tgtEl>
                                          <p:spTgt spid="31"/>
                                        </p:tgtEl>
                                        <p:attrNameLst>
                                          <p:attrName>ppt_x</p:attrName>
                                        </p:attrNameLst>
                                      </p:cBhvr>
                                    </p:anim>
                                  </p:childTnLst>
                                </p:cTn>
                              </p:par>
                              <p:par>
                                <p:cTn id="19" presetID="34"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from="(-#ppt_w/2)" to="(#ppt_x)" calcmode="lin" valueType="num">
                                      <p:cBhvr>
                                        <p:cTn id="21" dur="600" fill="hold">
                                          <p:stCondLst>
                                            <p:cond delay="0"/>
                                          </p:stCondLst>
                                        </p:cTn>
                                        <p:tgtEl>
                                          <p:spTgt spid="6"/>
                                        </p:tgtEl>
                                        <p:attrNameLst>
                                          <p:attrName>ppt_x</p:attrName>
                                        </p:attrNameLst>
                                      </p:cBhvr>
                                    </p:anim>
                                    <p:anim from="0" to="-1.0" calcmode="lin" valueType="num">
                                      <p:cBhvr>
                                        <p:cTn id="22" dur="200" decel="50000" autoRev="1" fill="hold">
                                          <p:stCondLst>
                                            <p:cond delay="600"/>
                                          </p:stCondLst>
                                        </p:cTn>
                                        <p:tgtEl>
                                          <p:spTgt spid="6"/>
                                        </p:tgtEl>
                                        <p:attrNameLst>
                                          <p:attrName>xshear</p:attrName>
                                        </p:attrNameLst>
                                      </p:cBhvr>
                                    </p:anim>
                                    <p:animScale>
                                      <p:cBhvr>
                                        <p:cTn id="23" dur="200" decel="100000" autoRev="1" fill="hold">
                                          <p:stCondLst>
                                            <p:cond delay="600"/>
                                          </p:stCondLst>
                                        </p:cTn>
                                        <p:tgtEl>
                                          <p:spTgt spid="6"/>
                                        </p:tgtEl>
                                      </p:cBhvr>
                                      <p:from x="100000" y="100000"/>
                                      <p:to x="80000" y="100000"/>
                                    </p:animScale>
                                    <p:anim by="(#ppt_h/3+#ppt_w*0.1)" calcmode="lin" valueType="num">
                                      <p:cBhvr additive="sum">
                                        <p:cTn id="24" dur="200" decel="100000" autoRev="1" fill="hold">
                                          <p:stCondLst>
                                            <p:cond delay="600"/>
                                          </p:stCondLst>
                                        </p:cTn>
                                        <p:tgtEl>
                                          <p:spTgt spid="6"/>
                                        </p:tgtEl>
                                        <p:attrNameLst>
                                          <p:attrName>ppt_x</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4"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 from="(-#ppt_w/2)" to="(#ppt_x)" calcmode="lin" valueType="num">
                                      <p:cBhvr>
                                        <p:cTn id="29" dur="600" fill="hold">
                                          <p:stCondLst>
                                            <p:cond delay="0"/>
                                          </p:stCondLst>
                                        </p:cTn>
                                        <p:tgtEl>
                                          <p:spTgt spid="27"/>
                                        </p:tgtEl>
                                        <p:attrNameLst>
                                          <p:attrName>ppt_x</p:attrName>
                                        </p:attrNameLst>
                                      </p:cBhvr>
                                    </p:anim>
                                    <p:anim from="0" to="-1.0" calcmode="lin" valueType="num">
                                      <p:cBhvr>
                                        <p:cTn id="30" dur="200" decel="50000" autoRev="1" fill="hold">
                                          <p:stCondLst>
                                            <p:cond delay="600"/>
                                          </p:stCondLst>
                                        </p:cTn>
                                        <p:tgtEl>
                                          <p:spTgt spid="27"/>
                                        </p:tgtEl>
                                        <p:attrNameLst>
                                          <p:attrName>xshear</p:attrName>
                                        </p:attrNameLst>
                                      </p:cBhvr>
                                    </p:anim>
                                    <p:animScale>
                                      <p:cBhvr>
                                        <p:cTn id="31" dur="200" decel="100000" autoRev="1" fill="hold">
                                          <p:stCondLst>
                                            <p:cond delay="600"/>
                                          </p:stCondLst>
                                        </p:cTn>
                                        <p:tgtEl>
                                          <p:spTgt spid="27"/>
                                        </p:tgtEl>
                                      </p:cBhvr>
                                      <p:from x="100000" y="100000"/>
                                      <p:to x="80000" y="100000"/>
                                    </p:animScale>
                                    <p:anim by="(#ppt_h/3+#ppt_w*0.1)" calcmode="lin" valueType="num">
                                      <p:cBhvr additive="sum">
                                        <p:cTn id="32" dur="200" decel="100000" autoRev="1" fill="hold">
                                          <p:stCondLst>
                                            <p:cond delay="600"/>
                                          </p:stCondLst>
                                        </p:cTn>
                                        <p:tgtEl>
                                          <p:spTgt spid="27"/>
                                        </p:tgtEl>
                                        <p:attrNameLst>
                                          <p:attrName>ppt_x</p:attrName>
                                        </p:attrNameLst>
                                      </p:cBhvr>
                                    </p:anim>
                                  </p:childTnLst>
                                </p:cTn>
                              </p:par>
                              <p:par>
                                <p:cTn id="33" presetID="34"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from="(-#ppt_w/2)" to="(#ppt_x)" calcmode="lin" valueType="num">
                                      <p:cBhvr>
                                        <p:cTn id="35" dur="600" fill="hold">
                                          <p:stCondLst>
                                            <p:cond delay="0"/>
                                          </p:stCondLst>
                                        </p:cTn>
                                        <p:tgtEl>
                                          <p:spTgt spid="12"/>
                                        </p:tgtEl>
                                        <p:attrNameLst>
                                          <p:attrName>ppt_x</p:attrName>
                                        </p:attrNameLst>
                                      </p:cBhvr>
                                    </p:anim>
                                    <p:anim from="0" to="-1.0" calcmode="lin" valueType="num">
                                      <p:cBhvr>
                                        <p:cTn id="36" dur="200" decel="50000" autoRev="1" fill="hold">
                                          <p:stCondLst>
                                            <p:cond delay="600"/>
                                          </p:stCondLst>
                                        </p:cTn>
                                        <p:tgtEl>
                                          <p:spTgt spid="12"/>
                                        </p:tgtEl>
                                        <p:attrNameLst>
                                          <p:attrName>xshear</p:attrName>
                                        </p:attrNameLst>
                                      </p:cBhvr>
                                    </p:anim>
                                    <p:animScale>
                                      <p:cBhvr>
                                        <p:cTn id="37" dur="200" decel="100000" autoRev="1" fill="hold">
                                          <p:stCondLst>
                                            <p:cond delay="600"/>
                                          </p:stCondLst>
                                        </p:cTn>
                                        <p:tgtEl>
                                          <p:spTgt spid="12"/>
                                        </p:tgtEl>
                                      </p:cBhvr>
                                      <p:from x="100000" y="100000"/>
                                      <p:to x="80000" y="100000"/>
                                    </p:animScale>
                                    <p:anim by="(#ppt_h/3+#ppt_w*0.1)" calcmode="lin" valueType="num">
                                      <p:cBhvr additive="sum">
                                        <p:cTn id="38" dur="200" decel="100000" autoRev="1" fill="hold">
                                          <p:stCondLst>
                                            <p:cond delay="600"/>
                                          </p:stCondLst>
                                        </p:cTn>
                                        <p:tgtEl>
                                          <p:spTgt spid="12"/>
                                        </p:tgtEl>
                                        <p:attrNameLst>
                                          <p:attrName>ppt_x</p:attrName>
                                        </p:attrNameLst>
                                      </p:cBhvr>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4"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from="(-#ppt_w/2)" to="(#ppt_x)" calcmode="lin" valueType="num">
                                      <p:cBhvr>
                                        <p:cTn id="43" dur="600" fill="hold">
                                          <p:stCondLst>
                                            <p:cond delay="0"/>
                                          </p:stCondLst>
                                        </p:cTn>
                                        <p:tgtEl>
                                          <p:spTgt spid="13"/>
                                        </p:tgtEl>
                                        <p:attrNameLst>
                                          <p:attrName>ppt_x</p:attrName>
                                        </p:attrNameLst>
                                      </p:cBhvr>
                                    </p:anim>
                                    <p:anim from="0" to="-1.0" calcmode="lin" valueType="num">
                                      <p:cBhvr>
                                        <p:cTn id="44" dur="200" decel="50000" autoRev="1" fill="hold">
                                          <p:stCondLst>
                                            <p:cond delay="600"/>
                                          </p:stCondLst>
                                        </p:cTn>
                                        <p:tgtEl>
                                          <p:spTgt spid="13"/>
                                        </p:tgtEl>
                                        <p:attrNameLst>
                                          <p:attrName>xshear</p:attrName>
                                        </p:attrNameLst>
                                      </p:cBhvr>
                                    </p:anim>
                                    <p:animScale>
                                      <p:cBhvr>
                                        <p:cTn id="45" dur="200" decel="100000" autoRev="1" fill="hold">
                                          <p:stCondLst>
                                            <p:cond delay="600"/>
                                          </p:stCondLst>
                                        </p:cTn>
                                        <p:tgtEl>
                                          <p:spTgt spid="13"/>
                                        </p:tgtEl>
                                      </p:cBhvr>
                                      <p:from x="100000" y="100000"/>
                                      <p:to x="80000" y="100000"/>
                                    </p:animScale>
                                    <p:anim by="(#ppt_h/3+#ppt_w*0.1)" calcmode="lin" valueType="num">
                                      <p:cBhvr additive="sum">
                                        <p:cTn id="46" dur="200" decel="100000" autoRev="1" fill="hold">
                                          <p:stCondLst>
                                            <p:cond delay="600"/>
                                          </p:stCondLst>
                                        </p:cTn>
                                        <p:tgtEl>
                                          <p:spTgt spid="13"/>
                                        </p:tgtEl>
                                        <p:attrNameLst>
                                          <p:attrName>ppt_x</p:attrName>
                                        </p:attrNameLst>
                                      </p:cBhvr>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ppt_x"/>
                                          </p:val>
                                        </p:tav>
                                        <p:tav tm="100000">
                                          <p:val>
                                            <p:strVal val="#ppt_x"/>
                                          </p:val>
                                        </p:tav>
                                      </p:tavLst>
                                    </p:anim>
                                    <p:anim calcmode="lin" valueType="num">
                                      <p:cBhvr additive="base">
                                        <p:cTn id="52" dur="500" fill="hold"/>
                                        <p:tgtEl>
                                          <p:spTgt spid="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30" presetClass="entr" presetSubtype="0"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800" decel="100000"/>
                                        <p:tgtEl>
                                          <p:spTgt spid="8"/>
                                        </p:tgtEl>
                                      </p:cBhvr>
                                    </p:animEffect>
                                    <p:anim calcmode="lin" valueType="num">
                                      <p:cBhvr>
                                        <p:cTn id="62" dur="800" decel="100000" fill="hold"/>
                                        <p:tgtEl>
                                          <p:spTgt spid="8"/>
                                        </p:tgtEl>
                                        <p:attrNameLst>
                                          <p:attrName>style.rotation</p:attrName>
                                        </p:attrNameLst>
                                      </p:cBhvr>
                                      <p:tavLst>
                                        <p:tav tm="0">
                                          <p:val>
                                            <p:fltVal val="-90"/>
                                          </p:val>
                                        </p:tav>
                                        <p:tav tm="100000">
                                          <p:val>
                                            <p:fltVal val="0"/>
                                          </p:val>
                                        </p:tav>
                                      </p:tavLst>
                                    </p:anim>
                                    <p:anim calcmode="lin" valueType="num">
                                      <p:cBhvr>
                                        <p:cTn id="63" dur="800" decel="100000" fill="hold"/>
                                        <p:tgtEl>
                                          <p:spTgt spid="8"/>
                                        </p:tgtEl>
                                        <p:attrNameLst>
                                          <p:attrName>ppt_x</p:attrName>
                                        </p:attrNameLst>
                                      </p:cBhvr>
                                      <p:tavLst>
                                        <p:tav tm="0">
                                          <p:val>
                                            <p:strVal val="#ppt_x+0.4"/>
                                          </p:val>
                                        </p:tav>
                                        <p:tav tm="100000">
                                          <p:val>
                                            <p:strVal val="#ppt_x-0.05"/>
                                          </p:val>
                                        </p:tav>
                                      </p:tavLst>
                                    </p:anim>
                                    <p:anim calcmode="lin" valueType="num">
                                      <p:cBhvr>
                                        <p:cTn id="64" dur="800" decel="100000" fill="hold"/>
                                        <p:tgtEl>
                                          <p:spTgt spid="8"/>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0" presetClass="entr" presetSubtype="0"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800" decel="100000"/>
                                        <p:tgtEl>
                                          <p:spTgt spid="18"/>
                                        </p:tgtEl>
                                      </p:cBhvr>
                                    </p:animEffect>
                                    <p:anim calcmode="lin" valueType="num">
                                      <p:cBhvr>
                                        <p:cTn id="72" dur="800" decel="100000" fill="hold"/>
                                        <p:tgtEl>
                                          <p:spTgt spid="18"/>
                                        </p:tgtEl>
                                        <p:attrNameLst>
                                          <p:attrName>style.rotation</p:attrName>
                                        </p:attrNameLst>
                                      </p:cBhvr>
                                      <p:tavLst>
                                        <p:tav tm="0">
                                          <p:val>
                                            <p:fltVal val="-90"/>
                                          </p:val>
                                        </p:tav>
                                        <p:tav tm="100000">
                                          <p:val>
                                            <p:fltVal val="0"/>
                                          </p:val>
                                        </p:tav>
                                      </p:tavLst>
                                    </p:anim>
                                    <p:anim calcmode="lin" valueType="num">
                                      <p:cBhvr>
                                        <p:cTn id="73" dur="800" decel="100000" fill="hold"/>
                                        <p:tgtEl>
                                          <p:spTgt spid="18"/>
                                        </p:tgtEl>
                                        <p:attrNameLst>
                                          <p:attrName>ppt_x</p:attrName>
                                        </p:attrNameLst>
                                      </p:cBhvr>
                                      <p:tavLst>
                                        <p:tav tm="0">
                                          <p:val>
                                            <p:strVal val="#ppt_x+0.4"/>
                                          </p:val>
                                        </p:tav>
                                        <p:tav tm="100000">
                                          <p:val>
                                            <p:strVal val="#ppt_x-0.05"/>
                                          </p:val>
                                        </p:tav>
                                      </p:tavLst>
                                    </p:anim>
                                    <p:anim calcmode="lin" valueType="num">
                                      <p:cBhvr>
                                        <p:cTn id="74" dur="800" decel="100000" fill="hold"/>
                                        <p:tgtEl>
                                          <p:spTgt spid="18"/>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30" presetClass="entr" presetSubtype="0" fill="hold"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800" decel="100000"/>
                                        <p:tgtEl>
                                          <p:spTgt spid="19"/>
                                        </p:tgtEl>
                                      </p:cBhvr>
                                    </p:animEffect>
                                    <p:anim calcmode="lin" valueType="num">
                                      <p:cBhvr>
                                        <p:cTn id="82" dur="800" decel="100000" fill="hold"/>
                                        <p:tgtEl>
                                          <p:spTgt spid="19"/>
                                        </p:tgtEl>
                                        <p:attrNameLst>
                                          <p:attrName>style.rotation</p:attrName>
                                        </p:attrNameLst>
                                      </p:cBhvr>
                                      <p:tavLst>
                                        <p:tav tm="0">
                                          <p:val>
                                            <p:fltVal val="-90"/>
                                          </p:val>
                                        </p:tav>
                                        <p:tav tm="100000">
                                          <p:val>
                                            <p:fltVal val="0"/>
                                          </p:val>
                                        </p:tav>
                                      </p:tavLst>
                                    </p:anim>
                                    <p:anim calcmode="lin" valueType="num">
                                      <p:cBhvr>
                                        <p:cTn id="83" dur="800" decel="100000" fill="hold"/>
                                        <p:tgtEl>
                                          <p:spTgt spid="19"/>
                                        </p:tgtEl>
                                        <p:attrNameLst>
                                          <p:attrName>ppt_x</p:attrName>
                                        </p:attrNameLst>
                                      </p:cBhvr>
                                      <p:tavLst>
                                        <p:tav tm="0">
                                          <p:val>
                                            <p:strVal val="#ppt_x+0.4"/>
                                          </p:val>
                                        </p:tav>
                                        <p:tav tm="100000">
                                          <p:val>
                                            <p:strVal val="#ppt_x-0.05"/>
                                          </p:val>
                                        </p:tav>
                                      </p:tavLst>
                                    </p:anim>
                                    <p:anim calcmode="lin" valueType="num">
                                      <p:cBhvr>
                                        <p:cTn id="84" dur="800" decel="100000" fill="hold"/>
                                        <p:tgtEl>
                                          <p:spTgt spid="19"/>
                                        </p:tgtEl>
                                        <p:attrNameLst>
                                          <p:attrName>ppt_y</p:attrName>
                                        </p:attrNameLst>
                                      </p:cBhvr>
                                      <p:tavLst>
                                        <p:tav tm="0">
                                          <p:val>
                                            <p:strVal val="#ppt_y-0.4"/>
                                          </p:val>
                                        </p:tav>
                                        <p:tav tm="100000">
                                          <p:val>
                                            <p:strVal val="#ppt_y+0.1"/>
                                          </p:val>
                                        </p:tav>
                                      </p:tavLst>
                                    </p:anim>
                                    <p:anim calcmode="lin" valueType="num">
                                      <p:cBhvr>
                                        <p:cTn id="85"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86"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30" presetClass="entr" presetSubtype="0" fill="hold" nodeType="click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800" decel="100000"/>
                                        <p:tgtEl>
                                          <p:spTgt spid="20"/>
                                        </p:tgtEl>
                                      </p:cBhvr>
                                    </p:animEffect>
                                    <p:anim calcmode="lin" valueType="num">
                                      <p:cBhvr>
                                        <p:cTn id="92" dur="800" decel="100000" fill="hold"/>
                                        <p:tgtEl>
                                          <p:spTgt spid="20"/>
                                        </p:tgtEl>
                                        <p:attrNameLst>
                                          <p:attrName>style.rotation</p:attrName>
                                        </p:attrNameLst>
                                      </p:cBhvr>
                                      <p:tavLst>
                                        <p:tav tm="0">
                                          <p:val>
                                            <p:fltVal val="-90"/>
                                          </p:val>
                                        </p:tav>
                                        <p:tav tm="100000">
                                          <p:val>
                                            <p:fltVal val="0"/>
                                          </p:val>
                                        </p:tav>
                                      </p:tavLst>
                                    </p:anim>
                                    <p:anim calcmode="lin" valueType="num">
                                      <p:cBhvr>
                                        <p:cTn id="93" dur="800" decel="100000" fill="hold"/>
                                        <p:tgtEl>
                                          <p:spTgt spid="20"/>
                                        </p:tgtEl>
                                        <p:attrNameLst>
                                          <p:attrName>ppt_x</p:attrName>
                                        </p:attrNameLst>
                                      </p:cBhvr>
                                      <p:tavLst>
                                        <p:tav tm="0">
                                          <p:val>
                                            <p:strVal val="#ppt_x+0.4"/>
                                          </p:val>
                                        </p:tav>
                                        <p:tav tm="100000">
                                          <p:val>
                                            <p:strVal val="#ppt_x-0.05"/>
                                          </p:val>
                                        </p:tav>
                                      </p:tavLst>
                                    </p:anim>
                                    <p:anim calcmode="lin" valueType="num">
                                      <p:cBhvr>
                                        <p:cTn id="94" dur="800" decel="100000" fill="hold"/>
                                        <p:tgtEl>
                                          <p:spTgt spid="20"/>
                                        </p:tgtEl>
                                        <p:attrNameLst>
                                          <p:attrName>ppt_y</p:attrName>
                                        </p:attrNameLst>
                                      </p:cBhvr>
                                      <p:tavLst>
                                        <p:tav tm="0">
                                          <p:val>
                                            <p:strVal val="#ppt_y-0.4"/>
                                          </p:val>
                                        </p:tav>
                                        <p:tav tm="100000">
                                          <p:val>
                                            <p:strVal val="#ppt_y+0.1"/>
                                          </p:val>
                                        </p:tav>
                                      </p:tavLst>
                                    </p:anim>
                                    <p:anim calcmode="lin" valueType="num">
                                      <p:cBhvr>
                                        <p:cTn id="95"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96"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34" presetClass="entr" presetSubtype="0" fill="hold" nodeType="clickEffect">
                                  <p:stCondLst>
                                    <p:cond delay="0"/>
                                  </p:stCondLst>
                                  <p:childTnLst>
                                    <p:set>
                                      <p:cBhvr>
                                        <p:cTn id="100" dur="1" fill="hold">
                                          <p:stCondLst>
                                            <p:cond delay="0"/>
                                          </p:stCondLst>
                                        </p:cTn>
                                        <p:tgtEl>
                                          <p:spTgt spid="30"/>
                                        </p:tgtEl>
                                        <p:attrNameLst>
                                          <p:attrName>style.visibility</p:attrName>
                                        </p:attrNameLst>
                                      </p:cBhvr>
                                      <p:to>
                                        <p:strVal val="visible"/>
                                      </p:to>
                                    </p:set>
                                    <p:anim from="(-#ppt_w/2)" to="(#ppt_x)" calcmode="lin" valueType="num">
                                      <p:cBhvr>
                                        <p:cTn id="101" dur="600" fill="hold">
                                          <p:stCondLst>
                                            <p:cond delay="0"/>
                                          </p:stCondLst>
                                        </p:cTn>
                                        <p:tgtEl>
                                          <p:spTgt spid="30"/>
                                        </p:tgtEl>
                                        <p:attrNameLst>
                                          <p:attrName>ppt_x</p:attrName>
                                        </p:attrNameLst>
                                      </p:cBhvr>
                                    </p:anim>
                                    <p:anim from="0" to="-1.0" calcmode="lin" valueType="num">
                                      <p:cBhvr>
                                        <p:cTn id="102" dur="200" decel="50000" autoRev="1" fill="hold">
                                          <p:stCondLst>
                                            <p:cond delay="600"/>
                                          </p:stCondLst>
                                        </p:cTn>
                                        <p:tgtEl>
                                          <p:spTgt spid="30"/>
                                        </p:tgtEl>
                                        <p:attrNameLst>
                                          <p:attrName>xshear</p:attrName>
                                        </p:attrNameLst>
                                      </p:cBhvr>
                                    </p:anim>
                                    <p:animScale>
                                      <p:cBhvr>
                                        <p:cTn id="103" dur="200" decel="100000" autoRev="1" fill="hold">
                                          <p:stCondLst>
                                            <p:cond delay="600"/>
                                          </p:stCondLst>
                                        </p:cTn>
                                        <p:tgtEl>
                                          <p:spTgt spid="30"/>
                                        </p:tgtEl>
                                      </p:cBhvr>
                                      <p:from x="100000" y="100000"/>
                                      <p:to x="80000" y="100000"/>
                                    </p:animScale>
                                    <p:anim by="(#ppt_h/3+#ppt_w*0.1)" calcmode="lin" valueType="num">
                                      <p:cBhvr additive="sum">
                                        <p:cTn id="104" dur="200" decel="100000" autoRev="1" fill="hold">
                                          <p:stCondLst>
                                            <p:cond delay="600"/>
                                          </p:stCondLst>
                                        </p:cTn>
                                        <p:tgtEl>
                                          <p:spTgt spid="30"/>
                                        </p:tgtEl>
                                        <p:attrNameLst>
                                          <p:attrName>ppt_x</p:attrName>
                                        </p:attrNameLst>
                                      </p:cBhvr>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34" presetClass="entr" presetSubtype="0" fill="hold" nodeType="clickEffect">
                                  <p:stCondLst>
                                    <p:cond delay="0"/>
                                  </p:stCondLst>
                                  <p:childTnLst>
                                    <p:set>
                                      <p:cBhvr>
                                        <p:cTn id="108" dur="1" fill="hold">
                                          <p:stCondLst>
                                            <p:cond delay="0"/>
                                          </p:stCondLst>
                                        </p:cTn>
                                        <p:tgtEl>
                                          <p:spTgt spid="33"/>
                                        </p:tgtEl>
                                        <p:attrNameLst>
                                          <p:attrName>style.visibility</p:attrName>
                                        </p:attrNameLst>
                                      </p:cBhvr>
                                      <p:to>
                                        <p:strVal val="visible"/>
                                      </p:to>
                                    </p:set>
                                    <p:anim from="(-#ppt_w/2)" to="(#ppt_x)" calcmode="lin" valueType="num">
                                      <p:cBhvr>
                                        <p:cTn id="109" dur="600" fill="hold">
                                          <p:stCondLst>
                                            <p:cond delay="0"/>
                                          </p:stCondLst>
                                        </p:cTn>
                                        <p:tgtEl>
                                          <p:spTgt spid="33"/>
                                        </p:tgtEl>
                                        <p:attrNameLst>
                                          <p:attrName>ppt_x</p:attrName>
                                        </p:attrNameLst>
                                      </p:cBhvr>
                                    </p:anim>
                                    <p:anim from="0" to="-1.0" calcmode="lin" valueType="num">
                                      <p:cBhvr>
                                        <p:cTn id="110" dur="200" decel="50000" autoRev="1" fill="hold">
                                          <p:stCondLst>
                                            <p:cond delay="600"/>
                                          </p:stCondLst>
                                        </p:cTn>
                                        <p:tgtEl>
                                          <p:spTgt spid="33"/>
                                        </p:tgtEl>
                                        <p:attrNameLst>
                                          <p:attrName>xshear</p:attrName>
                                        </p:attrNameLst>
                                      </p:cBhvr>
                                    </p:anim>
                                    <p:animScale>
                                      <p:cBhvr>
                                        <p:cTn id="111" dur="200" decel="100000" autoRev="1" fill="hold">
                                          <p:stCondLst>
                                            <p:cond delay="600"/>
                                          </p:stCondLst>
                                        </p:cTn>
                                        <p:tgtEl>
                                          <p:spTgt spid="33"/>
                                        </p:tgtEl>
                                      </p:cBhvr>
                                      <p:from x="100000" y="100000"/>
                                      <p:to x="80000" y="100000"/>
                                    </p:animScale>
                                    <p:anim by="(#ppt_h/3+#ppt_w*0.1)" calcmode="lin" valueType="num">
                                      <p:cBhvr additive="sum">
                                        <p:cTn id="112" dur="200" decel="100000" autoRev="1" fill="hold">
                                          <p:stCondLst>
                                            <p:cond delay="600"/>
                                          </p:stCondLst>
                                        </p:cTn>
                                        <p:tgtEl>
                                          <p:spTgt spid="33"/>
                                        </p:tgtEl>
                                        <p:attrNameLst>
                                          <p:attrName>ppt_x</p:attrName>
                                        </p:attrNameLst>
                                      </p:cBhvr>
                                    </p:anim>
                                  </p:childTnLst>
                                </p:cTn>
                              </p:par>
                              <p:par>
                                <p:cTn id="113" presetID="34" presetClass="entr" presetSubtype="0" fill="hold" nodeType="withEffect">
                                  <p:stCondLst>
                                    <p:cond delay="0"/>
                                  </p:stCondLst>
                                  <p:childTnLst>
                                    <p:set>
                                      <p:cBhvr>
                                        <p:cTn id="114" dur="1" fill="hold">
                                          <p:stCondLst>
                                            <p:cond delay="0"/>
                                          </p:stCondLst>
                                        </p:cTn>
                                        <p:tgtEl>
                                          <p:spTgt spid="35"/>
                                        </p:tgtEl>
                                        <p:attrNameLst>
                                          <p:attrName>style.visibility</p:attrName>
                                        </p:attrNameLst>
                                      </p:cBhvr>
                                      <p:to>
                                        <p:strVal val="visible"/>
                                      </p:to>
                                    </p:set>
                                    <p:anim from="(-#ppt_w/2)" to="(#ppt_x)" calcmode="lin" valueType="num">
                                      <p:cBhvr>
                                        <p:cTn id="115" dur="600" fill="hold">
                                          <p:stCondLst>
                                            <p:cond delay="0"/>
                                          </p:stCondLst>
                                        </p:cTn>
                                        <p:tgtEl>
                                          <p:spTgt spid="35"/>
                                        </p:tgtEl>
                                        <p:attrNameLst>
                                          <p:attrName>ppt_x</p:attrName>
                                        </p:attrNameLst>
                                      </p:cBhvr>
                                    </p:anim>
                                    <p:anim from="0" to="-1.0" calcmode="lin" valueType="num">
                                      <p:cBhvr>
                                        <p:cTn id="116" dur="200" decel="50000" autoRev="1" fill="hold">
                                          <p:stCondLst>
                                            <p:cond delay="600"/>
                                          </p:stCondLst>
                                        </p:cTn>
                                        <p:tgtEl>
                                          <p:spTgt spid="35"/>
                                        </p:tgtEl>
                                        <p:attrNameLst>
                                          <p:attrName>xshear</p:attrName>
                                        </p:attrNameLst>
                                      </p:cBhvr>
                                    </p:anim>
                                    <p:animScale>
                                      <p:cBhvr>
                                        <p:cTn id="117" dur="200" decel="100000" autoRev="1" fill="hold">
                                          <p:stCondLst>
                                            <p:cond delay="600"/>
                                          </p:stCondLst>
                                        </p:cTn>
                                        <p:tgtEl>
                                          <p:spTgt spid="35"/>
                                        </p:tgtEl>
                                      </p:cBhvr>
                                      <p:from x="100000" y="100000"/>
                                      <p:to x="80000" y="100000"/>
                                    </p:animScale>
                                    <p:anim by="(#ppt_h/3+#ppt_w*0.1)" calcmode="lin" valueType="num">
                                      <p:cBhvr additive="sum">
                                        <p:cTn id="118" dur="200" decel="100000" autoRev="1" fill="hold">
                                          <p:stCondLst>
                                            <p:cond delay="600"/>
                                          </p:stCondLst>
                                        </p:cTn>
                                        <p:tgtEl>
                                          <p:spTgt spid="35"/>
                                        </p:tgtEl>
                                        <p:attrNameLst>
                                          <p:attrName>ppt_x</p:attrName>
                                        </p:attrNameLst>
                                      </p:cBhvr>
                                    </p:anim>
                                  </p:childTnLst>
                                </p:cTn>
                              </p:par>
                              <p:par>
                                <p:cTn id="119" presetID="34" presetClass="entr" presetSubtype="0" fill="hold" nodeType="withEffect">
                                  <p:stCondLst>
                                    <p:cond delay="0"/>
                                  </p:stCondLst>
                                  <p:childTnLst>
                                    <p:set>
                                      <p:cBhvr>
                                        <p:cTn id="120" dur="1" fill="hold">
                                          <p:stCondLst>
                                            <p:cond delay="0"/>
                                          </p:stCondLst>
                                        </p:cTn>
                                        <p:tgtEl>
                                          <p:spTgt spid="7"/>
                                        </p:tgtEl>
                                        <p:attrNameLst>
                                          <p:attrName>style.visibility</p:attrName>
                                        </p:attrNameLst>
                                      </p:cBhvr>
                                      <p:to>
                                        <p:strVal val="visible"/>
                                      </p:to>
                                    </p:set>
                                    <p:anim from="(-#ppt_w/2)" to="(#ppt_x)" calcmode="lin" valueType="num">
                                      <p:cBhvr>
                                        <p:cTn id="121" dur="600" fill="hold">
                                          <p:stCondLst>
                                            <p:cond delay="0"/>
                                          </p:stCondLst>
                                        </p:cTn>
                                        <p:tgtEl>
                                          <p:spTgt spid="7"/>
                                        </p:tgtEl>
                                        <p:attrNameLst>
                                          <p:attrName>ppt_x</p:attrName>
                                        </p:attrNameLst>
                                      </p:cBhvr>
                                    </p:anim>
                                    <p:anim from="0" to="-1.0" calcmode="lin" valueType="num">
                                      <p:cBhvr>
                                        <p:cTn id="122" dur="200" decel="50000" autoRev="1" fill="hold">
                                          <p:stCondLst>
                                            <p:cond delay="600"/>
                                          </p:stCondLst>
                                        </p:cTn>
                                        <p:tgtEl>
                                          <p:spTgt spid="7"/>
                                        </p:tgtEl>
                                        <p:attrNameLst>
                                          <p:attrName>xshear</p:attrName>
                                        </p:attrNameLst>
                                      </p:cBhvr>
                                    </p:anim>
                                    <p:animScale>
                                      <p:cBhvr>
                                        <p:cTn id="123" dur="200" decel="100000" autoRev="1" fill="hold">
                                          <p:stCondLst>
                                            <p:cond delay="600"/>
                                          </p:stCondLst>
                                        </p:cTn>
                                        <p:tgtEl>
                                          <p:spTgt spid="7"/>
                                        </p:tgtEl>
                                      </p:cBhvr>
                                      <p:from x="100000" y="100000"/>
                                      <p:to x="80000" y="100000"/>
                                    </p:animScale>
                                    <p:anim by="(#ppt_h/3+#ppt_w*0.1)" calcmode="lin" valueType="num">
                                      <p:cBhvr additive="sum">
                                        <p:cTn id="124" dur="200" decel="100000" autoRev="1" fill="hold">
                                          <p:stCondLst>
                                            <p:cond delay="600"/>
                                          </p:stCondLst>
                                        </p:cTn>
                                        <p:tgtEl>
                                          <p:spTgt spid="7"/>
                                        </p:tgtEl>
                                        <p:attrNameLst>
                                          <p:attrName>ppt_x</p:attrName>
                                        </p:attrNameLst>
                                      </p:cBhvr>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 presetClass="entr" presetSubtype="4" fill="hold" nodeType="clickEffect">
                                  <p:stCondLst>
                                    <p:cond delay="0"/>
                                  </p:stCondLst>
                                  <p:childTnLst>
                                    <p:set>
                                      <p:cBhvr>
                                        <p:cTn id="128" dur="1" fill="hold">
                                          <p:stCondLst>
                                            <p:cond delay="0"/>
                                          </p:stCondLst>
                                        </p:cTn>
                                        <p:tgtEl>
                                          <p:spTgt spid="26"/>
                                        </p:tgtEl>
                                        <p:attrNameLst>
                                          <p:attrName>style.visibility</p:attrName>
                                        </p:attrNameLst>
                                      </p:cBhvr>
                                      <p:to>
                                        <p:strVal val="visible"/>
                                      </p:to>
                                    </p:set>
                                    <p:anim calcmode="lin" valueType="num">
                                      <p:cBhvr additive="base">
                                        <p:cTn id="129" dur="500" fill="hold"/>
                                        <p:tgtEl>
                                          <p:spTgt spid="26"/>
                                        </p:tgtEl>
                                        <p:attrNameLst>
                                          <p:attrName>ppt_x</p:attrName>
                                        </p:attrNameLst>
                                      </p:cBhvr>
                                      <p:tavLst>
                                        <p:tav tm="0">
                                          <p:val>
                                            <p:strVal val="#ppt_x"/>
                                          </p:val>
                                        </p:tav>
                                        <p:tav tm="100000">
                                          <p:val>
                                            <p:strVal val="#ppt_x"/>
                                          </p:val>
                                        </p:tav>
                                      </p:tavLst>
                                    </p:anim>
                                    <p:anim calcmode="lin" valueType="num">
                                      <p:cBhvr additive="base">
                                        <p:cTn id="13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34" presetClass="entr" presetSubtype="0" fill="hold" nodeType="clickEffect">
                                  <p:stCondLst>
                                    <p:cond delay="0"/>
                                  </p:stCondLst>
                                  <p:childTnLst>
                                    <p:set>
                                      <p:cBhvr>
                                        <p:cTn id="134" dur="1" fill="hold">
                                          <p:stCondLst>
                                            <p:cond delay="0"/>
                                          </p:stCondLst>
                                        </p:cTn>
                                        <p:tgtEl>
                                          <p:spTgt spid="14"/>
                                        </p:tgtEl>
                                        <p:attrNameLst>
                                          <p:attrName>style.visibility</p:attrName>
                                        </p:attrNameLst>
                                      </p:cBhvr>
                                      <p:to>
                                        <p:strVal val="visible"/>
                                      </p:to>
                                    </p:set>
                                    <p:anim from="(-#ppt_w/2)" to="(#ppt_x)" calcmode="lin" valueType="num">
                                      <p:cBhvr>
                                        <p:cTn id="135" dur="600" fill="hold">
                                          <p:stCondLst>
                                            <p:cond delay="0"/>
                                          </p:stCondLst>
                                        </p:cTn>
                                        <p:tgtEl>
                                          <p:spTgt spid="14"/>
                                        </p:tgtEl>
                                        <p:attrNameLst>
                                          <p:attrName>ppt_x</p:attrName>
                                        </p:attrNameLst>
                                      </p:cBhvr>
                                    </p:anim>
                                    <p:anim from="0" to="-1.0" calcmode="lin" valueType="num">
                                      <p:cBhvr>
                                        <p:cTn id="136" dur="200" decel="50000" autoRev="1" fill="hold">
                                          <p:stCondLst>
                                            <p:cond delay="600"/>
                                          </p:stCondLst>
                                        </p:cTn>
                                        <p:tgtEl>
                                          <p:spTgt spid="14"/>
                                        </p:tgtEl>
                                        <p:attrNameLst>
                                          <p:attrName>xshear</p:attrName>
                                        </p:attrNameLst>
                                      </p:cBhvr>
                                    </p:anim>
                                    <p:animScale>
                                      <p:cBhvr>
                                        <p:cTn id="137" dur="200" decel="100000" autoRev="1" fill="hold">
                                          <p:stCondLst>
                                            <p:cond delay="600"/>
                                          </p:stCondLst>
                                        </p:cTn>
                                        <p:tgtEl>
                                          <p:spTgt spid="14"/>
                                        </p:tgtEl>
                                      </p:cBhvr>
                                      <p:from x="100000" y="100000"/>
                                      <p:to x="80000" y="100000"/>
                                    </p:animScale>
                                    <p:anim by="(#ppt_h/3+#ppt_w*0.1)" calcmode="lin" valueType="num">
                                      <p:cBhvr additive="sum">
                                        <p:cTn id="138" dur="200" decel="100000" autoRev="1" fill="hold">
                                          <p:stCondLst>
                                            <p:cond delay="600"/>
                                          </p:stCondLst>
                                        </p:cTn>
                                        <p:tgtEl>
                                          <p:spTgt spid="14"/>
                                        </p:tgtEl>
                                        <p:attrNameLst>
                                          <p:attrName>ppt_x</p:attrName>
                                        </p:attrNameLst>
                                      </p:cBhvr>
                                    </p:anim>
                                  </p:childTnLst>
                                </p:cTn>
                              </p:par>
                              <p:par>
                                <p:cTn id="139" presetID="34" presetClass="entr" presetSubtype="0" fill="hold" nodeType="withEffect">
                                  <p:stCondLst>
                                    <p:cond delay="0"/>
                                  </p:stCondLst>
                                  <p:childTnLst>
                                    <p:set>
                                      <p:cBhvr>
                                        <p:cTn id="140" dur="1" fill="hold">
                                          <p:stCondLst>
                                            <p:cond delay="0"/>
                                          </p:stCondLst>
                                        </p:cTn>
                                        <p:tgtEl>
                                          <p:spTgt spid="28"/>
                                        </p:tgtEl>
                                        <p:attrNameLst>
                                          <p:attrName>style.visibility</p:attrName>
                                        </p:attrNameLst>
                                      </p:cBhvr>
                                      <p:to>
                                        <p:strVal val="visible"/>
                                      </p:to>
                                    </p:set>
                                    <p:anim from="(-#ppt_w/2)" to="(#ppt_x)" calcmode="lin" valueType="num">
                                      <p:cBhvr>
                                        <p:cTn id="141" dur="600" fill="hold">
                                          <p:stCondLst>
                                            <p:cond delay="0"/>
                                          </p:stCondLst>
                                        </p:cTn>
                                        <p:tgtEl>
                                          <p:spTgt spid="28"/>
                                        </p:tgtEl>
                                        <p:attrNameLst>
                                          <p:attrName>ppt_x</p:attrName>
                                        </p:attrNameLst>
                                      </p:cBhvr>
                                    </p:anim>
                                    <p:anim from="0" to="-1.0" calcmode="lin" valueType="num">
                                      <p:cBhvr>
                                        <p:cTn id="142" dur="200" decel="50000" autoRev="1" fill="hold">
                                          <p:stCondLst>
                                            <p:cond delay="600"/>
                                          </p:stCondLst>
                                        </p:cTn>
                                        <p:tgtEl>
                                          <p:spTgt spid="28"/>
                                        </p:tgtEl>
                                        <p:attrNameLst>
                                          <p:attrName>xshear</p:attrName>
                                        </p:attrNameLst>
                                      </p:cBhvr>
                                    </p:anim>
                                    <p:animScale>
                                      <p:cBhvr>
                                        <p:cTn id="143" dur="200" decel="100000" autoRev="1" fill="hold">
                                          <p:stCondLst>
                                            <p:cond delay="600"/>
                                          </p:stCondLst>
                                        </p:cTn>
                                        <p:tgtEl>
                                          <p:spTgt spid="28"/>
                                        </p:tgtEl>
                                      </p:cBhvr>
                                      <p:from x="100000" y="100000"/>
                                      <p:to x="80000" y="100000"/>
                                    </p:animScale>
                                    <p:anim by="(#ppt_h/3+#ppt_w*0.1)" calcmode="lin" valueType="num">
                                      <p:cBhvr additive="sum">
                                        <p:cTn id="144" dur="200" decel="100000" autoRev="1" fill="hold">
                                          <p:stCondLst>
                                            <p:cond delay="600"/>
                                          </p:stCondLst>
                                        </p:cTn>
                                        <p:tgtEl>
                                          <p:spTgt spid="28"/>
                                        </p:tgtEl>
                                        <p:attrNameLst>
                                          <p:attrName>ppt_x</p:attrName>
                                        </p:attrNameLst>
                                      </p:cBhvr>
                                    </p:anim>
                                  </p:childTnLst>
                                </p:cTn>
                              </p:par>
                            </p:childTnLst>
                          </p:cTn>
                        </p:par>
                      </p:childTnLst>
                    </p:cTn>
                  </p:par>
                  <p:par>
                    <p:cTn id="145" fill="hold" nodeType="clickPar">
                      <p:stCondLst>
                        <p:cond delay="indefinite"/>
                      </p:stCondLst>
                      <p:childTnLst>
                        <p:par>
                          <p:cTn id="146" fill="hold" nodeType="withGroup">
                            <p:stCondLst>
                              <p:cond delay="0"/>
                            </p:stCondLst>
                            <p:childTnLst>
                              <p:par>
                                <p:cTn id="147" presetID="30" presetClass="entr" presetSubtype="0" fill="hold" nodeType="clickEffect">
                                  <p:stCondLst>
                                    <p:cond delay="0"/>
                                  </p:stCondLst>
                                  <p:childTnLst>
                                    <p:set>
                                      <p:cBhvr>
                                        <p:cTn id="148" dur="1" fill="hold">
                                          <p:stCondLst>
                                            <p:cond delay="0"/>
                                          </p:stCondLst>
                                        </p:cTn>
                                        <p:tgtEl>
                                          <p:spTgt spid="16"/>
                                        </p:tgtEl>
                                        <p:attrNameLst>
                                          <p:attrName>style.visibility</p:attrName>
                                        </p:attrNameLst>
                                      </p:cBhvr>
                                      <p:to>
                                        <p:strVal val="visible"/>
                                      </p:to>
                                    </p:set>
                                    <p:animEffect transition="in" filter="fade">
                                      <p:cBhvr>
                                        <p:cTn id="149" dur="800" decel="100000"/>
                                        <p:tgtEl>
                                          <p:spTgt spid="16"/>
                                        </p:tgtEl>
                                      </p:cBhvr>
                                    </p:animEffect>
                                    <p:anim calcmode="lin" valueType="num">
                                      <p:cBhvr>
                                        <p:cTn id="150" dur="800" decel="100000" fill="hold"/>
                                        <p:tgtEl>
                                          <p:spTgt spid="16"/>
                                        </p:tgtEl>
                                        <p:attrNameLst>
                                          <p:attrName>style.rotation</p:attrName>
                                        </p:attrNameLst>
                                      </p:cBhvr>
                                      <p:tavLst>
                                        <p:tav tm="0">
                                          <p:val>
                                            <p:fltVal val="-90"/>
                                          </p:val>
                                        </p:tav>
                                        <p:tav tm="100000">
                                          <p:val>
                                            <p:fltVal val="0"/>
                                          </p:val>
                                        </p:tav>
                                      </p:tavLst>
                                    </p:anim>
                                    <p:anim calcmode="lin" valueType="num">
                                      <p:cBhvr>
                                        <p:cTn id="151" dur="800" decel="100000" fill="hold"/>
                                        <p:tgtEl>
                                          <p:spTgt spid="16"/>
                                        </p:tgtEl>
                                        <p:attrNameLst>
                                          <p:attrName>ppt_x</p:attrName>
                                        </p:attrNameLst>
                                      </p:cBhvr>
                                      <p:tavLst>
                                        <p:tav tm="0">
                                          <p:val>
                                            <p:strVal val="#ppt_x+0.4"/>
                                          </p:val>
                                        </p:tav>
                                        <p:tav tm="100000">
                                          <p:val>
                                            <p:strVal val="#ppt_x-0.05"/>
                                          </p:val>
                                        </p:tav>
                                      </p:tavLst>
                                    </p:anim>
                                    <p:anim calcmode="lin" valueType="num">
                                      <p:cBhvr>
                                        <p:cTn id="152" dur="800" decel="100000" fill="hold"/>
                                        <p:tgtEl>
                                          <p:spTgt spid="16"/>
                                        </p:tgtEl>
                                        <p:attrNameLst>
                                          <p:attrName>ppt_y</p:attrName>
                                        </p:attrNameLst>
                                      </p:cBhvr>
                                      <p:tavLst>
                                        <p:tav tm="0">
                                          <p:val>
                                            <p:strVal val="#ppt_y-0.4"/>
                                          </p:val>
                                        </p:tav>
                                        <p:tav tm="100000">
                                          <p:val>
                                            <p:strVal val="#ppt_y+0.1"/>
                                          </p:val>
                                        </p:tav>
                                      </p:tavLst>
                                    </p:anim>
                                    <p:anim calcmode="lin" valueType="num">
                                      <p:cBhvr>
                                        <p:cTn id="153"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154"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par>
                    <p:cTn id="155" fill="hold" nodeType="clickPar">
                      <p:stCondLst>
                        <p:cond delay="indefinite"/>
                      </p:stCondLst>
                      <p:childTnLst>
                        <p:par>
                          <p:cTn id="156" fill="hold" nodeType="withGroup">
                            <p:stCondLst>
                              <p:cond delay="0"/>
                            </p:stCondLst>
                            <p:childTnLst>
                              <p:par>
                                <p:cTn id="157" presetID="30" presetClass="entr" presetSubtype="0" fill="hold" nodeType="clickEffect">
                                  <p:stCondLst>
                                    <p:cond delay="0"/>
                                  </p:stCondLst>
                                  <p:childTnLst>
                                    <p:set>
                                      <p:cBhvr>
                                        <p:cTn id="158" dur="1" fill="hold">
                                          <p:stCondLst>
                                            <p:cond delay="0"/>
                                          </p:stCondLst>
                                        </p:cTn>
                                        <p:tgtEl>
                                          <p:spTgt spid="17"/>
                                        </p:tgtEl>
                                        <p:attrNameLst>
                                          <p:attrName>style.visibility</p:attrName>
                                        </p:attrNameLst>
                                      </p:cBhvr>
                                      <p:to>
                                        <p:strVal val="visible"/>
                                      </p:to>
                                    </p:set>
                                    <p:animEffect transition="in" filter="fade">
                                      <p:cBhvr>
                                        <p:cTn id="159" dur="800" decel="100000"/>
                                        <p:tgtEl>
                                          <p:spTgt spid="17"/>
                                        </p:tgtEl>
                                      </p:cBhvr>
                                    </p:animEffect>
                                    <p:anim calcmode="lin" valueType="num">
                                      <p:cBhvr>
                                        <p:cTn id="160" dur="800" decel="100000" fill="hold"/>
                                        <p:tgtEl>
                                          <p:spTgt spid="17"/>
                                        </p:tgtEl>
                                        <p:attrNameLst>
                                          <p:attrName>style.rotation</p:attrName>
                                        </p:attrNameLst>
                                      </p:cBhvr>
                                      <p:tavLst>
                                        <p:tav tm="0">
                                          <p:val>
                                            <p:fltVal val="-90"/>
                                          </p:val>
                                        </p:tav>
                                        <p:tav tm="100000">
                                          <p:val>
                                            <p:fltVal val="0"/>
                                          </p:val>
                                        </p:tav>
                                      </p:tavLst>
                                    </p:anim>
                                    <p:anim calcmode="lin" valueType="num">
                                      <p:cBhvr>
                                        <p:cTn id="161" dur="800" decel="100000" fill="hold"/>
                                        <p:tgtEl>
                                          <p:spTgt spid="17"/>
                                        </p:tgtEl>
                                        <p:attrNameLst>
                                          <p:attrName>ppt_x</p:attrName>
                                        </p:attrNameLst>
                                      </p:cBhvr>
                                      <p:tavLst>
                                        <p:tav tm="0">
                                          <p:val>
                                            <p:strVal val="#ppt_x+0.4"/>
                                          </p:val>
                                        </p:tav>
                                        <p:tav tm="100000">
                                          <p:val>
                                            <p:strVal val="#ppt_x-0.05"/>
                                          </p:val>
                                        </p:tav>
                                      </p:tavLst>
                                    </p:anim>
                                    <p:anim calcmode="lin" valueType="num">
                                      <p:cBhvr>
                                        <p:cTn id="162" dur="800" decel="100000" fill="hold"/>
                                        <p:tgtEl>
                                          <p:spTgt spid="17"/>
                                        </p:tgtEl>
                                        <p:attrNameLst>
                                          <p:attrName>ppt_y</p:attrName>
                                        </p:attrNameLst>
                                      </p:cBhvr>
                                      <p:tavLst>
                                        <p:tav tm="0">
                                          <p:val>
                                            <p:strVal val="#ppt_y-0.4"/>
                                          </p:val>
                                        </p:tav>
                                        <p:tav tm="100000">
                                          <p:val>
                                            <p:strVal val="#ppt_y+0.1"/>
                                          </p:val>
                                        </p:tav>
                                      </p:tavLst>
                                    </p:anim>
                                    <p:anim calcmode="lin" valueType="num">
                                      <p:cBhvr>
                                        <p:cTn id="163"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4"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165" fill="hold" nodeType="clickPar">
                      <p:stCondLst>
                        <p:cond delay="indefinite"/>
                      </p:stCondLst>
                      <p:childTnLst>
                        <p:par>
                          <p:cTn id="166" fill="hold" nodeType="withGroup">
                            <p:stCondLst>
                              <p:cond delay="0"/>
                            </p:stCondLst>
                            <p:childTnLst>
                              <p:par>
                                <p:cTn id="167" presetID="30" presetClass="entr" presetSubtype="0" fill="hold" nodeType="clickEffect">
                                  <p:stCondLst>
                                    <p:cond delay="0"/>
                                  </p:stCondLst>
                                  <p:childTnLst>
                                    <p:set>
                                      <p:cBhvr>
                                        <p:cTn id="168" dur="1" fill="hold">
                                          <p:stCondLst>
                                            <p:cond delay="0"/>
                                          </p:stCondLst>
                                        </p:cTn>
                                        <p:tgtEl>
                                          <p:spTgt spid="15"/>
                                        </p:tgtEl>
                                        <p:attrNameLst>
                                          <p:attrName>style.visibility</p:attrName>
                                        </p:attrNameLst>
                                      </p:cBhvr>
                                      <p:to>
                                        <p:strVal val="visible"/>
                                      </p:to>
                                    </p:set>
                                    <p:animEffect transition="in" filter="fade">
                                      <p:cBhvr>
                                        <p:cTn id="169" dur="800" decel="100000"/>
                                        <p:tgtEl>
                                          <p:spTgt spid="15"/>
                                        </p:tgtEl>
                                      </p:cBhvr>
                                    </p:animEffect>
                                    <p:anim calcmode="lin" valueType="num">
                                      <p:cBhvr>
                                        <p:cTn id="170" dur="800" decel="100000" fill="hold"/>
                                        <p:tgtEl>
                                          <p:spTgt spid="15"/>
                                        </p:tgtEl>
                                        <p:attrNameLst>
                                          <p:attrName>style.rotation</p:attrName>
                                        </p:attrNameLst>
                                      </p:cBhvr>
                                      <p:tavLst>
                                        <p:tav tm="0">
                                          <p:val>
                                            <p:fltVal val="-90"/>
                                          </p:val>
                                        </p:tav>
                                        <p:tav tm="100000">
                                          <p:val>
                                            <p:fltVal val="0"/>
                                          </p:val>
                                        </p:tav>
                                      </p:tavLst>
                                    </p:anim>
                                    <p:anim calcmode="lin" valueType="num">
                                      <p:cBhvr>
                                        <p:cTn id="171" dur="800" decel="100000" fill="hold"/>
                                        <p:tgtEl>
                                          <p:spTgt spid="15"/>
                                        </p:tgtEl>
                                        <p:attrNameLst>
                                          <p:attrName>ppt_x</p:attrName>
                                        </p:attrNameLst>
                                      </p:cBhvr>
                                      <p:tavLst>
                                        <p:tav tm="0">
                                          <p:val>
                                            <p:strVal val="#ppt_x+0.4"/>
                                          </p:val>
                                        </p:tav>
                                        <p:tav tm="100000">
                                          <p:val>
                                            <p:strVal val="#ppt_x-0.05"/>
                                          </p:val>
                                        </p:tav>
                                      </p:tavLst>
                                    </p:anim>
                                    <p:anim calcmode="lin" valueType="num">
                                      <p:cBhvr>
                                        <p:cTn id="172" dur="800" decel="100000" fill="hold"/>
                                        <p:tgtEl>
                                          <p:spTgt spid="15"/>
                                        </p:tgtEl>
                                        <p:attrNameLst>
                                          <p:attrName>ppt_y</p:attrName>
                                        </p:attrNameLst>
                                      </p:cBhvr>
                                      <p:tavLst>
                                        <p:tav tm="0">
                                          <p:val>
                                            <p:strVal val="#ppt_y-0.4"/>
                                          </p:val>
                                        </p:tav>
                                        <p:tav tm="100000">
                                          <p:val>
                                            <p:strVal val="#ppt_y+0.1"/>
                                          </p:val>
                                        </p:tav>
                                      </p:tavLst>
                                    </p:anim>
                                    <p:anim calcmode="lin" valueType="num">
                                      <p:cBhvr>
                                        <p:cTn id="173"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174"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par>
                                <p:cTn id="175" presetID="30" presetClass="entr" presetSubtype="0" fill="hold" nodeType="withEffect">
                                  <p:stCondLst>
                                    <p:cond delay="0"/>
                                  </p:stCondLst>
                                  <p:childTnLst>
                                    <p:set>
                                      <p:cBhvr>
                                        <p:cTn id="176" dur="1" fill="hold">
                                          <p:stCondLst>
                                            <p:cond delay="0"/>
                                          </p:stCondLst>
                                        </p:cTn>
                                        <p:tgtEl>
                                          <p:spTgt spid="29"/>
                                        </p:tgtEl>
                                        <p:attrNameLst>
                                          <p:attrName>style.visibility</p:attrName>
                                        </p:attrNameLst>
                                      </p:cBhvr>
                                      <p:to>
                                        <p:strVal val="visible"/>
                                      </p:to>
                                    </p:set>
                                    <p:animEffect transition="in" filter="fade">
                                      <p:cBhvr>
                                        <p:cTn id="177" dur="800" decel="100000"/>
                                        <p:tgtEl>
                                          <p:spTgt spid="29"/>
                                        </p:tgtEl>
                                      </p:cBhvr>
                                    </p:animEffect>
                                    <p:anim calcmode="lin" valueType="num">
                                      <p:cBhvr>
                                        <p:cTn id="178" dur="800" decel="100000" fill="hold"/>
                                        <p:tgtEl>
                                          <p:spTgt spid="29"/>
                                        </p:tgtEl>
                                        <p:attrNameLst>
                                          <p:attrName>style.rotation</p:attrName>
                                        </p:attrNameLst>
                                      </p:cBhvr>
                                      <p:tavLst>
                                        <p:tav tm="0">
                                          <p:val>
                                            <p:fltVal val="-90"/>
                                          </p:val>
                                        </p:tav>
                                        <p:tav tm="100000">
                                          <p:val>
                                            <p:fltVal val="0"/>
                                          </p:val>
                                        </p:tav>
                                      </p:tavLst>
                                    </p:anim>
                                    <p:anim calcmode="lin" valueType="num">
                                      <p:cBhvr>
                                        <p:cTn id="179" dur="800" decel="100000" fill="hold"/>
                                        <p:tgtEl>
                                          <p:spTgt spid="29"/>
                                        </p:tgtEl>
                                        <p:attrNameLst>
                                          <p:attrName>ppt_x</p:attrName>
                                        </p:attrNameLst>
                                      </p:cBhvr>
                                      <p:tavLst>
                                        <p:tav tm="0">
                                          <p:val>
                                            <p:strVal val="#ppt_x+0.4"/>
                                          </p:val>
                                        </p:tav>
                                        <p:tav tm="100000">
                                          <p:val>
                                            <p:strVal val="#ppt_x-0.05"/>
                                          </p:val>
                                        </p:tav>
                                      </p:tavLst>
                                    </p:anim>
                                    <p:anim calcmode="lin" valueType="num">
                                      <p:cBhvr>
                                        <p:cTn id="180" dur="800" decel="100000" fill="hold"/>
                                        <p:tgtEl>
                                          <p:spTgt spid="29"/>
                                        </p:tgtEl>
                                        <p:attrNameLst>
                                          <p:attrName>ppt_y</p:attrName>
                                        </p:attrNameLst>
                                      </p:cBhvr>
                                      <p:tavLst>
                                        <p:tav tm="0">
                                          <p:val>
                                            <p:strVal val="#ppt_y-0.4"/>
                                          </p:val>
                                        </p:tav>
                                        <p:tav tm="100000">
                                          <p:val>
                                            <p:strVal val="#ppt_y+0.1"/>
                                          </p:val>
                                        </p:tav>
                                      </p:tavLst>
                                    </p:anim>
                                    <p:anim calcmode="lin" valueType="num">
                                      <p:cBhvr>
                                        <p:cTn id="181"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182"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childTnLst>
                          </p:cTn>
                        </p:par>
                      </p:childTnLst>
                    </p:cTn>
                  </p:par>
                  <p:par>
                    <p:cTn id="183" fill="hold" nodeType="clickPar">
                      <p:stCondLst>
                        <p:cond delay="indefinite"/>
                      </p:stCondLst>
                      <p:childTnLst>
                        <p:par>
                          <p:cTn id="184" fill="hold" nodeType="withGroup">
                            <p:stCondLst>
                              <p:cond delay="0"/>
                            </p:stCondLst>
                            <p:childTnLst>
                              <p:par>
                                <p:cTn id="185" presetID="30" presetClass="entr" presetSubtype="0" fill="hold" nodeType="clickEffect">
                                  <p:stCondLst>
                                    <p:cond delay="0"/>
                                  </p:stCondLst>
                                  <p:childTnLst>
                                    <p:set>
                                      <p:cBhvr>
                                        <p:cTn id="186" dur="1" fill="hold">
                                          <p:stCondLst>
                                            <p:cond delay="0"/>
                                          </p:stCondLst>
                                        </p:cTn>
                                        <p:tgtEl>
                                          <p:spTgt spid="21"/>
                                        </p:tgtEl>
                                        <p:attrNameLst>
                                          <p:attrName>style.visibility</p:attrName>
                                        </p:attrNameLst>
                                      </p:cBhvr>
                                      <p:to>
                                        <p:strVal val="visible"/>
                                      </p:to>
                                    </p:set>
                                    <p:animEffect transition="in" filter="fade">
                                      <p:cBhvr>
                                        <p:cTn id="187" dur="800" decel="100000"/>
                                        <p:tgtEl>
                                          <p:spTgt spid="21"/>
                                        </p:tgtEl>
                                      </p:cBhvr>
                                    </p:animEffect>
                                    <p:anim calcmode="lin" valueType="num">
                                      <p:cBhvr>
                                        <p:cTn id="188" dur="800" decel="100000" fill="hold"/>
                                        <p:tgtEl>
                                          <p:spTgt spid="21"/>
                                        </p:tgtEl>
                                        <p:attrNameLst>
                                          <p:attrName>style.rotation</p:attrName>
                                        </p:attrNameLst>
                                      </p:cBhvr>
                                      <p:tavLst>
                                        <p:tav tm="0">
                                          <p:val>
                                            <p:fltVal val="-90"/>
                                          </p:val>
                                        </p:tav>
                                        <p:tav tm="100000">
                                          <p:val>
                                            <p:fltVal val="0"/>
                                          </p:val>
                                        </p:tav>
                                      </p:tavLst>
                                    </p:anim>
                                    <p:anim calcmode="lin" valueType="num">
                                      <p:cBhvr>
                                        <p:cTn id="189" dur="800" decel="100000" fill="hold"/>
                                        <p:tgtEl>
                                          <p:spTgt spid="21"/>
                                        </p:tgtEl>
                                        <p:attrNameLst>
                                          <p:attrName>ppt_x</p:attrName>
                                        </p:attrNameLst>
                                      </p:cBhvr>
                                      <p:tavLst>
                                        <p:tav tm="0">
                                          <p:val>
                                            <p:strVal val="#ppt_x+0.4"/>
                                          </p:val>
                                        </p:tav>
                                        <p:tav tm="100000">
                                          <p:val>
                                            <p:strVal val="#ppt_x-0.05"/>
                                          </p:val>
                                        </p:tav>
                                      </p:tavLst>
                                    </p:anim>
                                    <p:anim calcmode="lin" valueType="num">
                                      <p:cBhvr>
                                        <p:cTn id="190" dur="800" decel="100000" fill="hold"/>
                                        <p:tgtEl>
                                          <p:spTgt spid="21"/>
                                        </p:tgtEl>
                                        <p:attrNameLst>
                                          <p:attrName>ppt_y</p:attrName>
                                        </p:attrNameLst>
                                      </p:cBhvr>
                                      <p:tavLst>
                                        <p:tav tm="0">
                                          <p:val>
                                            <p:strVal val="#ppt_y-0.4"/>
                                          </p:val>
                                        </p:tav>
                                        <p:tav tm="100000">
                                          <p:val>
                                            <p:strVal val="#ppt_y+0.1"/>
                                          </p:val>
                                        </p:tav>
                                      </p:tavLst>
                                    </p:anim>
                                    <p:anim calcmode="lin" valueType="num">
                                      <p:cBhvr>
                                        <p:cTn id="191"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192"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childTnLst>
                    </p:cTn>
                  </p:par>
                  <p:par>
                    <p:cTn id="193" fill="hold" nodeType="clickPar">
                      <p:stCondLst>
                        <p:cond delay="indefinite"/>
                      </p:stCondLst>
                      <p:childTnLst>
                        <p:par>
                          <p:cTn id="194" fill="hold" nodeType="withGroup">
                            <p:stCondLst>
                              <p:cond delay="0"/>
                            </p:stCondLst>
                            <p:childTnLst>
                              <p:par>
                                <p:cTn id="195" presetID="30" presetClass="entr" presetSubtype="0" fill="hold" nodeType="clickEffect">
                                  <p:stCondLst>
                                    <p:cond delay="0"/>
                                  </p:stCondLst>
                                  <p:childTnLst>
                                    <p:set>
                                      <p:cBhvr>
                                        <p:cTn id="196" dur="1" fill="hold">
                                          <p:stCondLst>
                                            <p:cond delay="0"/>
                                          </p:stCondLst>
                                        </p:cTn>
                                        <p:tgtEl>
                                          <p:spTgt spid="22"/>
                                        </p:tgtEl>
                                        <p:attrNameLst>
                                          <p:attrName>style.visibility</p:attrName>
                                        </p:attrNameLst>
                                      </p:cBhvr>
                                      <p:to>
                                        <p:strVal val="visible"/>
                                      </p:to>
                                    </p:set>
                                    <p:animEffect transition="in" filter="fade">
                                      <p:cBhvr>
                                        <p:cTn id="197" dur="800" decel="100000"/>
                                        <p:tgtEl>
                                          <p:spTgt spid="22"/>
                                        </p:tgtEl>
                                      </p:cBhvr>
                                    </p:animEffect>
                                    <p:anim calcmode="lin" valueType="num">
                                      <p:cBhvr>
                                        <p:cTn id="198" dur="800" decel="100000" fill="hold"/>
                                        <p:tgtEl>
                                          <p:spTgt spid="22"/>
                                        </p:tgtEl>
                                        <p:attrNameLst>
                                          <p:attrName>style.rotation</p:attrName>
                                        </p:attrNameLst>
                                      </p:cBhvr>
                                      <p:tavLst>
                                        <p:tav tm="0">
                                          <p:val>
                                            <p:fltVal val="-90"/>
                                          </p:val>
                                        </p:tav>
                                        <p:tav tm="100000">
                                          <p:val>
                                            <p:fltVal val="0"/>
                                          </p:val>
                                        </p:tav>
                                      </p:tavLst>
                                    </p:anim>
                                    <p:anim calcmode="lin" valueType="num">
                                      <p:cBhvr>
                                        <p:cTn id="199" dur="800" decel="100000" fill="hold"/>
                                        <p:tgtEl>
                                          <p:spTgt spid="22"/>
                                        </p:tgtEl>
                                        <p:attrNameLst>
                                          <p:attrName>ppt_x</p:attrName>
                                        </p:attrNameLst>
                                      </p:cBhvr>
                                      <p:tavLst>
                                        <p:tav tm="0">
                                          <p:val>
                                            <p:strVal val="#ppt_x+0.4"/>
                                          </p:val>
                                        </p:tav>
                                        <p:tav tm="100000">
                                          <p:val>
                                            <p:strVal val="#ppt_x-0.05"/>
                                          </p:val>
                                        </p:tav>
                                      </p:tavLst>
                                    </p:anim>
                                    <p:anim calcmode="lin" valueType="num">
                                      <p:cBhvr>
                                        <p:cTn id="200" dur="800" decel="100000" fill="hold"/>
                                        <p:tgtEl>
                                          <p:spTgt spid="22"/>
                                        </p:tgtEl>
                                        <p:attrNameLst>
                                          <p:attrName>ppt_y</p:attrName>
                                        </p:attrNameLst>
                                      </p:cBhvr>
                                      <p:tavLst>
                                        <p:tav tm="0">
                                          <p:val>
                                            <p:strVal val="#ppt_y-0.4"/>
                                          </p:val>
                                        </p:tav>
                                        <p:tav tm="100000">
                                          <p:val>
                                            <p:strVal val="#ppt_y+0.1"/>
                                          </p:val>
                                        </p:tav>
                                      </p:tavLst>
                                    </p:anim>
                                    <p:anim calcmode="lin" valueType="num">
                                      <p:cBhvr>
                                        <p:cTn id="201"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202"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a:t>Research Methods</a:t>
            </a:r>
            <a:endParaRPr lang="en-US" dirty="0"/>
          </a:p>
        </p:txBody>
      </p:sp>
      <p:sp>
        <p:nvSpPr>
          <p:cNvPr id="3" name="Content Placeholder 2"/>
          <p:cNvSpPr>
            <a:spLocks noGrp="1"/>
          </p:cNvSpPr>
          <p:nvPr>
            <p:ph idx="1"/>
          </p:nvPr>
        </p:nvSpPr>
        <p:spPr>
          <a:xfrm>
            <a:off x="914400" y="1844824"/>
            <a:ext cx="7772400" cy="4530725"/>
          </a:xfrm>
        </p:spPr>
        <p:txBody>
          <a:bodyPr/>
          <a:lstStyle/>
          <a:p>
            <a:pPr marL="457200" indent="-457200">
              <a:buFont typeface="+mj-lt"/>
              <a:buAutoNum type="arabicPeriod"/>
            </a:pPr>
            <a:r>
              <a:rPr lang="en-US" sz="2400" dirty="0" err="1"/>
              <a:t>Bagian</a:t>
            </a:r>
            <a:r>
              <a:rPr lang="en-US" sz="2400" dirty="0"/>
              <a:t> </a:t>
            </a:r>
            <a:r>
              <a:rPr lang="en-US" sz="2400" dirty="0" err="1"/>
              <a:t>ini</a:t>
            </a:r>
            <a:r>
              <a:rPr lang="en-US" sz="2400" dirty="0"/>
              <a:t> </a:t>
            </a:r>
            <a:r>
              <a:rPr lang="en-US" sz="2400" dirty="0" err="1"/>
              <a:t>tidak</a:t>
            </a:r>
            <a:r>
              <a:rPr lang="en-US" sz="2400" dirty="0"/>
              <a:t> </a:t>
            </a:r>
            <a:r>
              <a:rPr lang="en-US" sz="2400" dirty="0" err="1"/>
              <a:t>perlu</a:t>
            </a:r>
            <a:r>
              <a:rPr lang="en-US" sz="2400" dirty="0"/>
              <a:t> </a:t>
            </a:r>
            <a:r>
              <a:rPr lang="en-US" sz="2400" dirty="0" err="1"/>
              <a:t>memuat</a:t>
            </a:r>
            <a:r>
              <a:rPr lang="en-US" sz="2400" dirty="0"/>
              <a:t> </a:t>
            </a:r>
            <a:r>
              <a:rPr lang="en-US" sz="2400" dirty="0" err="1"/>
              <a:t>teori</a:t>
            </a:r>
            <a:r>
              <a:rPr lang="en-US" sz="2400" dirty="0"/>
              <a:t> </a:t>
            </a:r>
            <a:r>
              <a:rPr lang="en-US" sz="2400" dirty="0" err="1"/>
              <a:t>atau</a:t>
            </a:r>
            <a:r>
              <a:rPr lang="en-US" sz="2400" dirty="0"/>
              <a:t> </a:t>
            </a:r>
            <a:r>
              <a:rPr lang="en-US" sz="2400" dirty="0" err="1"/>
              <a:t>definisi</a:t>
            </a:r>
            <a:r>
              <a:rPr lang="en-US" sz="2400" dirty="0"/>
              <a:t> </a:t>
            </a:r>
            <a:r>
              <a:rPr lang="en-US" sz="2400" dirty="0" err="1" smtClean="0"/>
              <a:t>tetapi</a:t>
            </a:r>
            <a:r>
              <a:rPr lang="en-US" sz="2400" dirty="0" smtClean="0"/>
              <a:t> </a:t>
            </a:r>
            <a:r>
              <a:rPr lang="sv-SE" sz="2400" dirty="0" smtClean="0"/>
              <a:t>berupa </a:t>
            </a:r>
            <a:r>
              <a:rPr lang="sv-SE" sz="2400" dirty="0"/>
              <a:t>deskripsi tentang kegiatan yang secara nyata telah </a:t>
            </a:r>
            <a:r>
              <a:rPr lang="sv-SE" sz="2400" dirty="0" smtClean="0"/>
              <a:t>dilakukan </a:t>
            </a:r>
            <a:r>
              <a:rPr lang="fi-FI" sz="2400" dirty="0" smtClean="0"/>
              <a:t>oleh peneliti. </a:t>
            </a:r>
          </a:p>
          <a:p>
            <a:pPr marL="457200" indent="-457200">
              <a:buFont typeface="+mj-lt"/>
              <a:buAutoNum type="arabicPeriod"/>
            </a:pPr>
            <a:r>
              <a:rPr lang="en-ID" sz="2400" dirty="0" smtClean="0"/>
              <a:t>S</a:t>
            </a:r>
            <a:r>
              <a:rPr lang="en-US" sz="2400" dirty="0" smtClean="0"/>
              <a:t>umber </a:t>
            </a:r>
            <a:r>
              <a:rPr lang="en-US" sz="2400" dirty="0"/>
              <a:t>yang </a:t>
            </a:r>
            <a:r>
              <a:rPr lang="en-US" sz="2400" dirty="0" err="1"/>
              <a:t>memuat</a:t>
            </a:r>
            <a:r>
              <a:rPr lang="en-US" sz="2400" dirty="0"/>
              <a:t> </a:t>
            </a:r>
            <a:r>
              <a:rPr lang="en-US" sz="2400" dirty="0" err="1" smtClean="0"/>
              <a:t>penetapan</a:t>
            </a:r>
            <a:r>
              <a:rPr lang="en-US" sz="2400" dirty="0" smtClean="0"/>
              <a:t> </a:t>
            </a:r>
            <a:r>
              <a:rPr lang="en-US" sz="2400" dirty="0" err="1"/>
              <a:t>kriteria</a:t>
            </a:r>
            <a:r>
              <a:rPr lang="en-US" sz="2400" dirty="0"/>
              <a:t>, </a:t>
            </a:r>
            <a:r>
              <a:rPr lang="en-US" sz="2400" dirty="0" err="1"/>
              <a:t>angka</a:t>
            </a:r>
            <a:r>
              <a:rPr lang="en-US" sz="2400" dirty="0"/>
              <a:t> </a:t>
            </a:r>
            <a:r>
              <a:rPr lang="en-US" sz="2400" dirty="0" err="1" smtClean="0"/>
              <a:t>batas</a:t>
            </a:r>
            <a:r>
              <a:rPr lang="en-US" sz="2400" dirty="0" smtClean="0"/>
              <a:t>, </a:t>
            </a:r>
            <a:r>
              <a:rPr lang="en-US" sz="2400" dirty="0" err="1" smtClean="0"/>
              <a:t>rumus</a:t>
            </a:r>
            <a:r>
              <a:rPr lang="en-US" sz="2400" dirty="0" smtClean="0"/>
              <a:t> </a:t>
            </a:r>
            <a:r>
              <a:rPr lang="en-US" sz="2400" dirty="0" err="1"/>
              <a:t>penentuan</a:t>
            </a:r>
            <a:r>
              <a:rPr lang="en-US" sz="2400" dirty="0"/>
              <a:t> </a:t>
            </a:r>
            <a:r>
              <a:rPr lang="en-US" sz="2400" dirty="0" err="1"/>
              <a:t>ukuran</a:t>
            </a:r>
            <a:r>
              <a:rPr lang="en-US" sz="2400" dirty="0"/>
              <a:t> </a:t>
            </a:r>
            <a:r>
              <a:rPr lang="en-US" sz="2400" dirty="0" err="1"/>
              <a:t>sampel</a:t>
            </a:r>
            <a:r>
              <a:rPr lang="en-US" sz="2400" dirty="0"/>
              <a:t> </a:t>
            </a:r>
            <a:r>
              <a:rPr lang="en-US" sz="2400" dirty="0" err="1"/>
              <a:t>dan</a:t>
            </a:r>
            <a:r>
              <a:rPr lang="en-US" sz="2400" dirty="0"/>
              <a:t> </a:t>
            </a:r>
            <a:r>
              <a:rPr lang="en-US" sz="2400" dirty="0" err="1"/>
              <a:t>semacamnya</a:t>
            </a:r>
            <a:r>
              <a:rPr lang="en-US" sz="2400" dirty="0"/>
              <a:t> </a:t>
            </a:r>
            <a:r>
              <a:rPr lang="en-US" sz="2400" dirty="0" err="1"/>
              <a:t>dapat</a:t>
            </a:r>
            <a:r>
              <a:rPr lang="en-US" sz="2400" dirty="0"/>
              <a:t> </a:t>
            </a:r>
            <a:r>
              <a:rPr lang="en-US" sz="2400" dirty="0" err="1" smtClean="0"/>
              <a:t>dikutip</a:t>
            </a:r>
            <a:r>
              <a:rPr lang="en-US" sz="2400" dirty="0" smtClean="0"/>
              <a:t>.</a:t>
            </a:r>
            <a:endParaRPr lang="en-US" sz="2400" dirty="0"/>
          </a:p>
          <a:p>
            <a:pPr marL="457200" indent="-457200">
              <a:buFont typeface="+mj-lt"/>
              <a:buAutoNum type="arabicPeriod"/>
            </a:pPr>
            <a:r>
              <a:rPr lang="en-US" sz="2400" dirty="0" err="1" smtClean="0"/>
              <a:t>Populasi</a:t>
            </a:r>
            <a:r>
              <a:rPr lang="en-US" sz="2400" dirty="0" smtClean="0"/>
              <a:t> </a:t>
            </a:r>
            <a:r>
              <a:rPr lang="en-US" sz="2400" dirty="0" err="1" smtClean="0"/>
              <a:t>dan</a:t>
            </a:r>
            <a:r>
              <a:rPr lang="en-US" sz="2400" dirty="0" smtClean="0"/>
              <a:t> </a:t>
            </a:r>
            <a:r>
              <a:rPr lang="en-US" sz="2400" dirty="0" err="1" smtClean="0"/>
              <a:t>teknik</a:t>
            </a:r>
            <a:r>
              <a:rPr lang="en-US" sz="2400" dirty="0" smtClean="0"/>
              <a:t> </a:t>
            </a:r>
            <a:r>
              <a:rPr lang="sv-SE" sz="2400" i="1" dirty="0" smtClean="0"/>
              <a:t>sampling </a:t>
            </a:r>
            <a:r>
              <a:rPr lang="sv-SE" sz="2400" dirty="0"/>
              <a:t>harus dijelaskan secara rinci. </a:t>
            </a:r>
            <a:endParaRPr lang="sv-SE" sz="2400" dirty="0" smtClean="0"/>
          </a:p>
          <a:p>
            <a:pPr marL="457200" indent="-457200">
              <a:buFont typeface="+mj-lt"/>
              <a:buAutoNum type="arabicPeriod"/>
            </a:pPr>
            <a:r>
              <a:rPr lang="sv-SE" sz="2400" dirty="0" smtClean="0"/>
              <a:t>Pengembangan instrumen, </a:t>
            </a:r>
            <a:r>
              <a:rPr lang="pt-BR" sz="2400" dirty="0" smtClean="0"/>
              <a:t>cara </a:t>
            </a:r>
            <a:r>
              <a:rPr lang="pt-BR" sz="2400" dirty="0"/>
              <a:t>membuktikan validitas dan mengestimasi reliabilitas </a:t>
            </a:r>
            <a:r>
              <a:rPr lang="pt-BR" sz="2400" dirty="0" smtClean="0"/>
              <a:t>juga </a:t>
            </a:r>
            <a:r>
              <a:rPr lang="en-US" sz="2400" dirty="0" err="1" smtClean="0"/>
              <a:t>harus</a:t>
            </a:r>
            <a:r>
              <a:rPr lang="en-US" sz="2400" dirty="0" smtClean="0"/>
              <a:t> </a:t>
            </a:r>
            <a:r>
              <a:rPr lang="en-US" sz="2400" dirty="0" err="1"/>
              <a:t>dijelaskan</a:t>
            </a:r>
            <a:r>
              <a:rPr lang="en-US" sz="2400" dirty="0"/>
              <a:t> </a:t>
            </a:r>
            <a:r>
              <a:rPr lang="en-US" sz="2400" dirty="0" err="1"/>
              <a:t>secara</a:t>
            </a:r>
            <a:r>
              <a:rPr lang="en-US" sz="2400" dirty="0"/>
              <a:t> </a:t>
            </a:r>
            <a:r>
              <a:rPr lang="en-US" sz="2400" dirty="0" err="1" smtClean="0"/>
              <a:t>rinci</a:t>
            </a:r>
            <a:r>
              <a:rPr lang="en-US" sz="2400" dirty="0" smtClean="0"/>
              <a:t>.</a:t>
            </a:r>
            <a:endParaRPr lang="en-US" sz="2400" dirty="0"/>
          </a:p>
        </p:txBody>
      </p:sp>
    </p:spTree>
    <p:extLst>
      <p:ext uri="{BB962C8B-B14F-4D97-AF65-F5344CB8AC3E}">
        <p14:creationId xmlns:p14="http://schemas.microsoft.com/office/powerpoint/2010/main" val="42857864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a:t>Research Methods</a:t>
            </a:r>
            <a:endParaRPr lang="en-US" dirty="0"/>
          </a:p>
        </p:txBody>
      </p:sp>
      <p:sp>
        <p:nvSpPr>
          <p:cNvPr id="3" name="Content Placeholder 2"/>
          <p:cNvSpPr>
            <a:spLocks noGrp="1"/>
          </p:cNvSpPr>
          <p:nvPr>
            <p:ph idx="1"/>
          </p:nvPr>
        </p:nvSpPr>
        <p:spPr>
          <a:xfrm>
            <a:off x="914400" y="1772816"/>
            <a:ext cx="7772400" cy="4530725"/>
          </a:xfrm>
        </p:spPr>
        <p:txBody>
          <a:bodyPr/>
          <a:lstStyle/>
          <a:p>
            <a:pPr marL="457200" indent="-457200">
              <a:buFont typeface="+mj-lt"/>
              <a:buAutoNum type="arabicPeriod" startAt="5"/>
            </a:pPr>
            <a:r>
              <a:rPr lang="en-US" sz="2400" dirty="0" err="1" smtClean="0"/>
              <a:t>Pada</a:t>
            </a:r>
            <a:r>
              <a:rPr lang="en-US" sz="2400" dirty="0" smtClean="0"/>
              <a:t> </a:t>
            </a:r>
            <a:r>
              <a:rPr lang="en-US" sz="2400" dirty="0" err="1"/>
              <a:t>analisis</a:t>
            </a:r>
            <a:r>
              <a:rPr lang="en-US" sz="2400" dirty="0"/>
              <a:t> data </a:t>
            </a:r>
            <a:r>
              <a:rPr lang="en-US" sz="2400" dirty="0" err="1"/>
              <a:t>kuantitatif</a:t>
            </a:r>
            <a:r>
              <a:rPr lang="en-US" sz="2400" dirty="0"/>
              <a:t> </a:t>
            </a:r>
            <a:r>
              <a:rPr lang="en-US" sz="2400" dirty="0" err="1"/>
              <a:t>dengan</a:t>
            </a:r>
            <a:r>
              <a:rPr lang="en-US" sz="2400" dirty="0"/>
              <a:t> </a:t>
            </a:r>
            <a:r>
              <a:rPr lang="en-US" sz="2400" dirty="0" err="1"/>
              <a:t>statistik</a:t>
            </a:r>
            <a:r>
              <a:rPr lang="en-US" sz="2400" dirty="0"/>
              <a:t> </a:t>
            </a:r>
            <a:r>
              <a:rPr lang="en-US" sz="2400" dirty="0" err="1"/>
              <a:t>inferensial</a:t>
            </a:r>
            <a:r>
              <a:rPr lang="en-US" sz="2400" dirty="0"/>
              <a:t> </a:t>
            </a:r>
            <a:r>
              <a:rPr lang="en-US" sz="2400" dirty="0" err="1" smtClean="0"/>
              <a:t>perlu</a:t>
            </a:r>
            <a:r>
              <a:rPr lang="en-US" sz="2400" dirty="0" smtClean="0"/>
              <a:t> </a:t>
            </a:r>
            <a:r>
              <a:rPr lang="en-US" sz="2400" dirty="0" err="1" smtClean="0"/>
              <a:t>dicantumkan</a:t>
            </a:r>
            <a:r>
              <a:rPr lang="en-US" sz="2400" dirty="0" smtClean="0"/>
              <a:t> </a:t>
            </a:r>
            <a:r>
              <a:rPr lang="en-US" sz="2400" dirty="0" err="1"/>
              <a:t>kriteria</a:t>
            </a:r>
            <a:r>
              <a:rPr lang="en-US" sz="2400" dirty="0"/>
              <a:t> </a:t>
            </a:r>
            <a:r>
              <a:rPr lang="en-US" sz="2400" dirty="0" err="1"/>
              <a:t>penolakan</a:t>
            </a:r>
            <a:r>
              <a:rPr lang="en-US" sz="2400" dirty="0"/>
              <a:t> </a:t>
            </a:r>
            <a:r>
              <a:rPr lang="en-US" sz="2400" dirty="0" err="1"/>
              <a:t>hipotesis</a:t>
            </a:r>
            <a:r>
              <a:rPr lang="en-US" sz="2400" dirty="0"/>
              <a:t> </a:t>
            </a:r>
            <a:r>
              <a:rPr lang="en-US" sz="2400" dirty="0" err="1"/>
              <a:t>statistik</a:t>
            </a:r>
            <a:r>
              <a:rPr lang="en-US" sz="2400" dirty="0"/>
              <a:t>. </a:t>
            </a:r>
            <a:endParaRPr lang="en-US" sz="2400" dirty="0" smtClean="0"/>
          </a:p>
          <a:p>
            <a:pPr marL="457200" indent="-457200">
              <a:buFont typeface="+mj-lt"/>
              <a:buAutoNum type="arabicPeriod" startAt="5"/>
            </a:pPr>
            <a:r>
              <a:rPr lang="en-US" sz="2400" dirty="0" err="1" smtClean="0"/>
              <a:t>Pada</a:t>
            </a:r>
            <a:r>
              <a:rPr lang="en-US" sz="2400" dirty="0" smtClean="0"/>
              <a:t> </a:t>
            </a:r>
            <a:r>
              <a:rPr lang="en-US" sz="2400" dirty="0" err="1" smtClean="0"/>
              <a:t>analisis</a:t>
            </a:r>
            <a:r>
              <a:rPr lang="en-US" sz="2400" dirty="0" smtClean="0"/>
              <a:t> data </a:t>
            </a:r>
            <a:r>
              <a:rPr lang="en-US" sz="2400" dirty="0" err="1"/>
              <a:t>kualitatif</a:t>
            </a:r>
            <a:r>
              <a:rPr lang="en-US" sz="2400" dirty="0"/>
              <a:t> </a:t>
            </a:r>
            <a:r>
              <a:rPr lang="en-US" sz="2400" dirty="0" err="1"/>
              <a:t>harus</a:t>
            </a:r>
            <a:r>
              <a:rPr lang="en-US" sz="2400" dirty="0"/>
              <a:t> </a:t>
            </a:r>
            <a:r>
              <a:rPr lang="en-US" sz="2400" dirty="0" err="1"/>
              <a:t>dijelaskan</a:t>
            </a:r>
            <a:r>
              <a:rPr lang="en-US" sz="2400" dirty="0"/>
              <a:t> </a:t>
            </a:r>
            <a:r>
              <a:rPr lang="en-US" sz="2400" dirty="0" err="1"/>
              <a:t>secara</a:t>
            </a:r>
            <a:r>
              <a:rPr lang="en-US" sz="2400" dirty="0"/>
              <a:t> </a:t>
            </a:r>
            <a:r>
              <a:rPr lang="en-US" sz="2400" dirty="0" err="1"/>
              <a:t>rinci</a:t>
            </a:r>
            <a:r>
              <a:rPr lang="en-US" sz="2400" dirty="0"/>
              <a:t> proses </a:t>
            </a:r>
            <a:r>
              <a:rPr lang="en-US" sz="2400" dirty="0" err="1" smtClean="0"/>
              <a:t>analisis</a:t>
            </a:r>
            <a:r>
              <a:rPr lang="en-US" sz="2400" dirty="0" smtClean="0"/>
              <a:t> </a:t>
            </a:r>
            <a:r>
              <a:rPr lang="en-US" sz="2400" dirty="0" err="1" smtClean="0"/>
              <a:t>induktifnya</a:t>
            </a:r>
            <a:r>
              <a:rPr lang="en-US" sz="2400" dirty="0"/>
              <a:t>, </a:t>
            </a:r>
            <a:r>
              <a:rPr lang="en-US" sz="2400" dirty="0" err="1"/>
              <a:t>dari</a:t>
            </a:r>
            <a:r>
              <a:rPr lang="en-US" sz="2400" dirty="0"/>
              <a:t> </a:t>
            </a:r>
            <a:r>
              <a:rPr lang="en-US" sz="2400" dirty="0" err="1"/>
              <a:t>transkrip</a:t>
            </a:r>
            <a:r>
              <a:rPr lang="en-US" sz="2400" dirty="0"/>
              <a:t> data, </a:t>
            </a:r>
            <a:r>
              <a:rPr lang="en-US" sz="2400" dirty="0" err="1"/>
              <a:t>kode-kode</a:t>
            </a:r>
            <a:r>
              <a:rPr lang="en-US" sz="2400" dirty="0"/>
              <a:t>, proses </a:t>
            </a:r>
            <a:r>
              <a:rPr lang="en-US" sz="2400" dirty="0" err="1"/>
              <a:t>reduksi</a:t>
            </a:r>
            <a:r>
              <a:rPr lang="en-US" sz="2400" dirty="0"/>
              <a:t> </a:t>
            </a:r>
            <a:r>
              <a:rPr lang="en-US" sz="2400" dirty="0" err="1" smtClean="0"/>
              <a:t>dan</a:t>
            </a:r>
            <a:r>
              <a:rPr lang="en-US" sz="2400" dirty="0"/>
              <a:t> </a:t>
            </a:r>
            <a:r>
              <a:rPr lang="en-US" sz="2400" dirty="0" err="1" smtClean="0"/>
              <a:t>hasil</a:t>
            </a:r>
            <a:r>
              <a:rPr lang="en-US" sz="2400" dirty="0" smtClean="0"/>
              <a:t> </a:t>
            </a:r>
            <a:r>
              <a:rPr lang="en-US" sz="2400" dirty="0" err="1"/>
              <a:t>reduksi</a:t>
            </a:r>
            <a:r>
              <a:rPr lang="en-US" sz="2400" dirty="0"/>
              <a:t>, </a:t>
            </a:r>
            <a:r>
              <a:rPr lang="en-US" sz="2400" dirty="0" err="1"/>
              <a:t>abstraksi</a:t>
            </a:r>
            <a:r>
              <a:rPr lang="en-US" sz="2400" dirty="0"/>
              <a:t> </a:t>
            </a:r>
            <a:r>
              <a:rPr lang="en-US" sz="2400" dirty="0" err="1"/>
              <a:t>dan</a:t>
            </a:r>
            <a:r>
              <a:rPr lang="en-US" sz="2400" dirty="0"/>
              <a:t> </a:t>
            </a:r>
            <a:r>
              <a:rPr lang="en-US" sz="2400" dirty="0" err="1"/>
              <a:t>teoresisasi</a:t>
            </a:r>
            <a:r>
              <a:rPr lang="en-US" sz="2400" dirty="0"/>
              <a:t>. </a:t>
            </a:r>
            <a:endParaRPr lang="en-US" sz="2400" dirty="0" smtClean="0"/>
          </a:p>
          <a:p>
            <a:pPr marL="457200" indent="-457200">
              <a:buFont typeface="+mj-lt"/>
              <a:buAutoNum type="arabicPeriod" startAt="5"/>
            </a:pPr>
            <a:r>
              <a:rPr lang="en-US" sz="2400" dirty="0" err="1" smtClean="0"/>
              <a:t>Pada</a:t>
            </a:r>
            <a:r>
              <a:rPr lang="en-US" sz="2400" dirty="0" smtClean="0"/>
              <a:t> </a:t>
            </a:r>
            <a:r>
              <a:rPr lang="en-US" sz="2400" dirty="0" err="1"/>
              <a:t>penelitian</a:t>
            </a:r>
            <a:r>
              <a:rPr lang="en-US" sz="2400" dirty="0"/>
              <a:t> </a:t>
            </a:r>
            <a:r>
              <a:rPr lang="en-US" sz="2400" dirty="0" err="1" smtClean="0"/>
              <a:t>tindakan</a:t>
            </a:r>
            <a:r>
              <a:rPr lang="en-US" sz="2400" dirty="0" smtClean="0"/>
              <a:t> </a:t>
            </a:r>
            <a:r>
              <a:rPr lang="sv-SE" sz="2400" dirty="0" smtClean="0"/>
              <a:t>kelas </a:t>
            </a:r>
            <a:r>
              <a:rPr lang="sv-SE" sz="2400" dirty="0"/>
              <a:t>perlu dicantumkan indikator keberhasilan tindakan </a:t>
            </a:r>
            <a:r>
              <a:rPr lang="sv-SE" sz="2400" dirty="0" smtClean="0"/>
              <a:t>yang </a:t>
            </a:r>
            <a:r>
              <a:rPr lang="nn-NO" sz="2400" dirty="0" smtClean="0"/>
              <a:t>terukur</a:t>
            </a:r>
            <a:r>
              <a:rPr lang="nn-NO" sz="2400" dirty="0"/>
              <a:t>. </a:t>
            </a:r>
            <a:endParaRPr lang="nn-NO" sz="2400" dirty="0" smtClean="0"/>
          </a:p>
          <a:p>
            <a:pPr marL="457200" indent="-457200">
              <a:buFont typeface="+mj-lt"/>
              <a:buAutoNum type="arabicPeriod" startAt="5"/>
            </a:pPr>
            <a:r>
              <a:rPr lang="nn-NO" sz="2400" dirty="0" smtClean="0"/>
              <a:t>Pada </a:t>
            </a:r>
            <a:r>
              <a:rPr lang="nn-NO" sz="2400" dirty="0"/>
              <a:t>penelitian pengembangan perlu uji coba lapangan.</a:t>
            </a:r>
            <a:endParaRPr lang="en-US" sz="2400" dirty="0"/>
          </a:p>
        </p:txBody>
      </p:sp>
    </p:spTree>
    <p:extLst>
      <p:ext uri="{BB962C8B-B14F-4D97-AF65-F5344CB8AC3E}">
        <p14:creationId xmlns:p14="http://schemas.microsoft.com/office/powerpoint/2010/main" val="12631642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52400" y="-152400"/>
            <a:ext cx="8763000" cy="1143000"/>
          </a:xfrm>
        </p:spPr>
        <p:txBody>
          <a:bodyPr/>
          <a:lstStyle/>
          <a:p>
            <a:pPr algn="ctr" eaLnBrk="1" hangingPunct="1"/>
            <a:r>
              <a:rPr lang="en-US" sz="2800" smtClean="0">
                <a:solidFill>
                  <a:schemeClr val="tx1"/>
                </a:solidFill>
              </a:rPr>
              <a:t>A Classification of Univariate Techniques</a:t>
            </a:r>
          </a:p>
        </p:txBody>
      </p:sp>
      <p:sp>
        <p:nvSpPr>
          <p:cNvPr id="40963" name="Rectangle 8"/>
          <p:cNvSpPr>
            <a:spLocks noChangeArrowheads="1"/>
          </p:cNvSpPr>
          <p:nvPr/>
        </p:nvSpPr>
        <p:spPr bwMode="auto">
          <a:xfrm>
            <a:off x="685800" y="4708525"/>
            <a:ext cx="1801813" cy="460375"/>
          </a:xfrm>
          <a:prstGeom prst="rect">
            <a:avLst/>
          </a:prstGeom>
          <a:solidFill>
            <a:srgbClr val="CCECFF"/>
          </a:solidFill>
          <a:ln w="12700">
            <a:solidFill>
              <a:srgbClr val="000000"/>
            </a:solidFill>
            <a:miter lim="800000"/>
            <a:headEnd/>
            <a:tailEnd/>
          </a:ln>
        </p:spPr>
        <p:txBody>
          <a:bodyPr wrap="none" anchor="ctr"/>
          <a:lstStyle/>
          <a:p>
            <a:endParaRPr lang="it-IT">
              <a:latin typeface="Century Gothic" pitchFamily="34" charset="0"/>
            </a:endParaRPr>
          </a:p>
        </p:txBody>
      </p:sp>
      <p:sp>
        <p:nvSpPr>
          <p:cNvPr id="40964" name="Rectangle 9"/>
          <p:cNvSpPr>
            <a:spLocks noChangeArrowheads="1"/>
          </p:cNvSpPr>
          <p:nvPr/>
        </p:nvSpPr>
        <p:spPr bwMode="auto">
          <a:xfrm>
            <a:off x="685800" y="4741863"/>
            <a:ext cx="17049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b="1">
                <a:latin typeface="Century Gothic" pitchFamily="34" charset="0"/>
              </a:rPr>
              <a:t>Independent</a:t>
            </a:r>
          </a:p>
        </p:txBody>
      </p:sp>
      <p:sp>
        <p:nvSpPr>
          <p:cNvPr id="40965" name="Rectangle 22"/>
          <p:cNvSpPr>
            <a:spLocks noChangeArrowheads="1"/>
          </p:cNvSpPr>
          <p:nvPr/>
        </p:nvSpPr>
        <p:spPr bwMode="auto">
          <a:xfrm>
            <a:off x="2836863" y="4733925"/>
            <a:ext cx="1585912" cy="460375"/>
          </a:xfrm>
          <a:prstGeom prst="rect">
            <a:avLst/>
          </a:prstGeom>
          <a:solidFill>
            <a:srgbClr val="CCECFF"/>
          </a:solidFill>
          <a:ln w="12700">
            <a:solidFill>
              <a:srgbClr val="000000"/>
            </a:solidFill>
            <a:miter lim="800000"/>
            <a:headEnd/>
            <a:tailEnd/>
          </a:ln>
        </p:spPr>
        <p:txBody>
          <a:bodyPr wrap="none" anchor="ctr"/>
          <a:lstStyle/>
          <a:p>
            <a:endParaRPr lang="it-IT">
              <a:latin typeface="Century Gothic" pitchFamily="34" charset="0"/>
            </a:endParaRPr>
          </a:p>
        </p:txBody>
      </p:sp>
      <p:sp>
        <p:nvSpPr>
          <p:cNvPr id="40966" name="Rectangle 23"/>
          <p:cNvSpPr>
            <a:spLocks noChangeArrowheads="1"/>
          </p:cNvSpPr>
          <p:nvPr/>
        </p:nvSpPr>
        <p:spPr bwMode="auto">
          <a:xfrm>
            <a:off x="2738438" y="4714875"/>
            <a:ext cx="1704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b="1">
                <a:latin typeface="Century Gothic" pitchFamily="34" charset="0"/>
              </a:rPr>
              <a:t>Related</a:t>
            </a:r>
          </a:p>
        </p:txBody>
      </p:sp>
      <p:sp>
        <p:nvSpPr>
          <p:cNvPr id="40967" name="Rectangle 24"/>
          <p:cNvSpPr>
            <a:spLocks noChangeArrowheads="1"/>
          </p:cNvSpPr>
          <p:nvPr/>
        </p:nvSpPr>
        <p:spPr bwMode="auto">
          <a:xfrm>
            <a:off x="5214938" y="4959350"/>
            <a:ext cx="1643062" cy="460375"/>
          </a:xfrm>
          <a:prstGeom prst="rect">
            <a:avLst/>
          </a:prstGeom>
          <a:solidFill>
            <a:srgbClr val="CCECFF"/>
          </a:solidFill>
          <a:ln w="12700">
            <a:solidFill>
              <a:srgbClr val="000000"/>
            </a:solidFill>
            <a:miter lim="800000"/>
            <a:headEnd/>
            <a:tailEnd/>
          </a:ln>
        </p:spPr>
        <p:txBody>
          <a:bodyPr wrap="none" anchor="ctr"/>
          <a:lstStyle/>
          <a:p>
            <a:endParaRPr lang="it-IT">
              <a:latin typeface="Century Gothic" pitchFamily="34" charset="0"/>
            </a:endParaRPr>
          </a:p>
        </p:txBody>
      </p:sp>
      <p:sp>
        <p:nvSpPr>
          <p:cNvPr id="40968" name="Rectangle 25"/>
          <p:cNvSpPr>
            <a:spLocks noChangeArrowheads="1"/>
          </p:cNvSpPr>
          <p:nvPr/>
        </p:nvSpPr>
        <p:spPr bwMode="auto">
          <a:xfrm>
            <a:off x="5192713" y="4943475"/>
            <a:ext cx="1704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b="1">
                <a:latin typeface="Century Gothic" pitchFamily="34" charset="0"/>
              </a:rPr>
              <a:t>Independent</a:t>
            </a:r>
          </a:p>
        </p:txBody>
      </p:sp>
      <p:sp>
        <p:nvSpPr>
          <p:cNvPr id="40969" name="Rectangle 26"/>
          <p:cNvSpPr>
            <a:spLocks noChangeArrowheads="1"/>
          </p:cNvSpPr>
          <p:nvPr/>
        </p:nvSpPr>
        <p:spPr bwMode="auto">
          <a:xfrm>
            <a:off x="7434263" y="4953000"/>
            <a:ext cx="1585912" cy="460375"/>
          </a:xfrm>
          <a:prstGeom prst="rect">
            <a:avLst/>
          </a:prstGeom>
          <a:solidFill>
            <a:srgbClr val="CCECFF"/>
          </a:solidFill>
          <a:ln w="12700">
            <a:solidFill>
              <a:srgbClr val="000000"/>
            </a:solidFill>
            <a:miter lim="800000"/>
            <a:headEnd/>
            <a:tailEnd/>
          </a:ln>
        </p:spPr>
        <p:txBody>
          <a:bodyPr wrap="none" anchor="ctr"/>
          <a:lstStyle/>
          <a:p>
            <a:endParaRPr lang="it-IT">
              <a:latin typeface="Century Gothic" pitchFamily="34" charset="0"/>
            </a:endParaRPr>
          </a:p>
        </p:txBody>
      </p:sp>
      <p:sp>
        <p:nvSpPr>
          <p:cNvPr id="40970" name="Rectangle 27"/>
          <p:cNvSpPr>
            <a:spLocks noChangeArrowheads="1"/>
          </p:cNvSpPr>
          <p:nvPr/>
        </p:nvSpPr>
        <p:spPr bwMode="auto">
          <a:xfrm>
            <a:off x="7383463" y="4953000"/>
            <a:ext cx="1704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b="1">
                <a:latin typeface="Century Gothic" pitchFamily="34" charset="0"/>
              </a:rPr>
              <a:t>Related</a:t>
            </a:r>
          </a:p>
        </p:txBody>
      </p:sp>
      <p:sp>
        <p:nvSpPr>
          <p:cNvPr id="40971" name="Rectangle 30"/>
          <p:cNvSpPr>
            <a:spLocks noChangeArrowheads="1"/>
          </p:cNvSpPr>
          <p:nvPr/>
        </p:nvSpPr>
        <p:spPr bwMode="auto">
          <a:xfrm>
            <a:off x="414338" y="5172075"/>
            <a:ext cx="2633662"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396875" indent="-222250">
              <a:lnSpc>
                <a:spcPct val="80000"/>
              </a:lnSpc>
            </a:pPr>
            <a:r>
              <a:rPr lang="en-US" b="1">
                <a:latin typeface="Century Gothic" pitchFamily="34" charset="0"/>
              </a:rPr>
              <a:t>* Two- Group test</a:t>
            </a:r>
          </a:p>
          <a:p>
            <a:pPr marL="396875" indent="-222250">
              <a:lnSpc>
                <a:spcPct val="80000"/>
              </a:lnSpc>
            </a:pPr>
            <a:r>
              <a:rPr lang="en-US" b="1">
                <a:latin typeface="Century Gothic" pitchFamily="34" charset="0"/>
              </a:rPr>
              <a:t>* Z test </a:t>
            </a:r>
          </a:p>
          <a:p>
            <a:pPr marL="396875" indent="-222250">
              <a:lnSpc>
                <a:spcPct val="80000"/>
              </a:lnSpc>
            </a:pPr>
            <a:r>
              <a:rPr lang="en-US" b="1">
                <a:latin typeface="Century Gothic" pitchFamily="34" charset="0"/>
              </a:rPr>
              <a:t>* One-Way ANOVA</a:t>
            </a:r>
          </a:p>
        </p:txBody>
      </p:sp>
      <p:sp>
        <p:nvSpPr>
          <p:cNvPr id="40972" name="Rectangle 31"/>
          <p:cNvSpPr>
            <a:spLocks noChangeArrowheads="1"/>
          </p:cNvSpPr>
          <p:nvPr/>
        </p:nvSpPr>
        <p:spPr bwMode="auto">
          <a:xfrm>
            <a:off x="2894013" y="5235575"/>
            <a:ext cx="175418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nSpc>
                <a:spcPct val="80000"/>
              </a:lnSpc>
            </a:pPr>
            <a:r>
              <a:rPr lang="en-US" b="1">
                <a:latin typeface="Century Gothic" pitchFamily="34" charset="0"/>
              </a:rPr>
              <a:t>* Paired t-test</a:t>
            </a:r>
          </a:p>
        </p:txBody>
      </p:sp>
      <p:sp>
        <p:nvSpPr>
          <p:cNvPr id="40973" name="Rectangle 32"/>
          <p:cNvSpPr>
            <a:spLocks noChangeArrowheads="1"/>
          </p:cNvSpPr>
          <p:nvPr/>
        </p:nvSpPr>
        <p:spPr bwMode="auto">
          <a:xfrm>
            <a:off x="5126038" y="5432425"/>
            <a:ext cx="22606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nSpc>
                <a:spcPct val="80000"/>
              </a:lnSpc>
            </a:pPr>
            <a:r>
              <a:rPr lang="en-US" b="1">
                <a:latin typeface="Century Gothic" pitchFamily="34" charset="0"/>
              </a:rPr>
              <a:t>* Chi-Square</a:t>
            </a:r>
          </a:p>
          <a:p>
            <a:pPr>
              <a:lnSpc>
                <a:spcPct val="80000"/>
              </a:lnSpc>
            </a:pPr>
            <a:r>
              <a:rPr lang="en-US" b="1">
                <a:latin typeface="Century Gothic" pitchFamily="34" charset="0"/>
              </a:rPr>
              <a:t>* Mann-Whitney</a:t>
            </a:r>
          </a:p>
          <a:p>
            <a:pPr>
              <a:lnSpc>
                <a:spcPct val="80000"/>
              </a:lnSpc>
            </a:pPr>
            <a:r>
              <a:rPr lang="en-US" b="1">
                <a:latin typeface="Century Gothic" pitchFamily="34" charset="0"/>
              </a:rPr>
              <a:t>* Median</a:t>
            </a:r>
          </a:p>
          <a:p>
            <a:pPr>
              <a:lnSpc>
                <a:spcPct val="80000"/>
              </a:lnSpc>
            </a:pPr>
            <a:r>
              <a:rPr lang="en-US" b="1">
                <a:latin typeface="Century Gothic" pitchFamily="34" charset="0"/>
              </a:rPr>
              <a:t>* K-S</a:t>
            </a:r>
          </a:p>
          <a:p>
            <a:pPr>
              <a:lnSpc>
                <a:spcPct val="80000"/>
              </a:lnSpc>
            </a:pPr>
            <a:r>
              <a:rPr lang="en-US" b="1">
                <a:latin typeface="Century Gothic" pitchFamily="34" charset="0"/>
              </a:rPr>
              <a:t>* K-W ANOVA</a:t>
            </a:r>
          </a:p>
        </p:txBody>
      </p:sp>
      <p:sp>
        <p:nvSpPr>
          <p:cNvPr id="40974" name="Rectangle 33"/>
          <p:cNvSpPr>
            <a:spLocks noChangeArrowheads="1"/>
          </p:cNvSpPr>
          <p:nvPr/>
        </p:nvSpPr>
        <p:spPr bwMode="auto">
          <a:xfrm>
            <a:off x="7421563" y="5500688"/>
            <a:ext cx="1778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nSpc>
                <a:spcPct val="80000"/>
              </a:lnSpc>
            </a:pPr>
            <a:r>
              <a:rPr lang="en-US" b="1">
                <a:latin typeface="Century Gothic" pitchFamily="34" charset="0"/>
              </a:rPr>
              <a:t>* Sign</a:t>
            </a:r>
          </a:p>
          <a:p>
            <a:pPr>
              <a:lnSpc>
                <a:spcPct val="80000"/>
              </a:lnSpc>
            </a:pPr>
            <a:r>
              <a:rPr lang="en-US" b="1">
                <a:latin typeface="Century Gothic" pitchFamily="34" charset="0"/>
              </a:rPr>
              <a:t>* Wilcoxon</a:t>
            </a:r>
          </a:p>
          <a:p>
            <a:pPr>
              <a:lnSpc>
                <a:spcPct val="80000"/>
              </a:lnSpc>
            </a:pPr>
            <a:r>
              <a:rPr lang="en-US" b="1">
                <a:latin typeface="Century Gothic" pitchFamily="34" charset="0"/>
              </a:rPr>
              <a:t>* McNemar</a:t>
            </a:r>
          </a:p>
          <a:p>
            <a:pPr>
              <a:lnSpc>
                <a:spcPct val="80000"/>
              </a:lnSpc>
            </a:pPr>
            <a:r>
              <a:rPr lang="en-US" b="1">
                <a:latin typeface="Century Gothic" pitchFamily="34" charset="0"/>
              </a:rPr>
              <a:t>* Chi-Square</a:t>
            </a:r>
          </a:p>
        </p:txBody>
      </p:sp>
      <p:sp>
        <p:nvSpPr>
          <p:cNvPr id="40975" name="Rectangle 6"/>
          <p:cNvSpPr>
            <a:spLocks noChangeArrowheads="1"/>
          </p:cNvSpPr>
          <p:nvPr/>
        </p:nvSpPr>
        <p:spPr bwMode="auto">
          <a:xfrm>
            <a:off x="1047750" y="2308225"/>
            <a:ext cx="1733550" cy="384175"/>
          </a:xfrm>
          <a:prstGeom prst="rect">
            <a:avLst/>
          </a:prstGeom>
          <a:solidFill>
            <a:srgbClr val="CCECFF"/>
          </a:solidFill>
          <a:ln w="12700">
            <a:solidFill>
              <a:srgbClr val="000000"/>
            </a:solidFill>
            <a:miter lim="800000"/>
            <a:headEnd/>
            <a:tailEnd/>
          </a:ln>
        </p:spPr>
        <p:txBody>
          <a:bodyPr wrap="none" anchor="ctr"/>
          <a:lstStyle/>
          <a:p>
            <a:endParaRPr lang="it-IT">
              <a:latin typeface="Century Gothic" pitchFamily="34" charset="0"/>
            </a:endParaRPr>
          </a:p>
        </p:txBody>
      </p:sp>
      <p:sp>
        <p:nvSpPr>
          <p:cNvPr id="40976" name="Rectangle 7"/>
          <p:cNvSpPr>
            <a:spLocks noChangeArrowheads="1"/>
          </p:cNvSpPr>
          <p:nvPr/>
        </p:nvSpPr>
        <p:spPr bwMode="auto">
          <a:xfrm>
            <a:off x="884238" y="2278063"/>
            <a:ext cx="21367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b="1">
                <a:latin typeface="Century Gothic" pitchFamily="34" charset="0"/>
              </a:rPr>
              <a:t>Metric Data</a:t>
            </a:r>
          </a:p>
        </p:txBody>
      </p:sp>
      <p:sp>
        <p:nvSpPr>
          <p:cNvPr id="40977" name="Rectangle 11"/>
          <p:cNvSpPr>
            <a:spLocks noChangeArrowheads="1"/>
          </p:cNvSpPr>
          <p:nvPr/>
        </p:nvSpPr>
        <p:spPr bwMode="auto">
          <a:xfrm>
            <a:off x="5334000" y="2133600"/>
            <a:ext cx="3048000" cy="533400"/>
          </a:xfrm>
          <a:prstGeom prst="rect">
            <a:avLst/>
          </a:prstGeom>
          <a:solidFill>
            <a:srgbClr val="CCECFF"/>
          </a:solidFill>
          <a:ln w="12700">
            <a:solidFill>
              <a:srgbClr val="000000"/>
            </a:solidFill>
            <a:miter lim="800000"/>
            <a:headEnd/>
            <a:tailEnd/>
          </a:ln>
        </p:spPr>
        <p:txBody>
          <a:bodyPr wrap="none" anchor="ctr"/>
          <a:lstStyle/>
          <a:p>
            <a:endParaRPr lang="it-IT">
              <a:latin typeface="Century Gothic" pitchFamily="34" charset="0"/>
            </a:endParaRPr>
          </a:p>
        </p:txBody>
      </p:sp>
      <p:sp>
        <p:nvSpPr>
          <p:cNvPr id="40978" name="Rectangle 12"/>
          <p:cNvSpPr>
            <a:spLocks noChangeArrowheads="1"/>
          </p:cNvSpPr>
          <p:nvPr/>
        </p:nvSpPr>
        <p:spPr bwMode="auto">
          <a:xfrm>
            <a:off x="5138738" y="2085975"/>
            <a:ext cx="324326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b="1">
                <a:latin typeface="Century Gothic" pitchFamily="34" charset="0"/>
              </a:rPr>
              <a:t>Non-metric (parametric) Data</a:t>
            </a:r>
          </a:p>
        </p:txBody>
      </p:sp>
      <p:sp>
        <p:nvSpPr>
          <p:cNvPr id="40979" name="Line 36"/>
          <p:cNvSpPr>
            <a:spLocks noChangeShapeType="1"/>
          </p:cNvSpPr>
          <p:nvPr/>
        </p:nvSpPr>
        <p:spPr bwMode="auto">
          <a:xfrm flipV="1">
            <a:off x="7623175" y="2855913"/>
            <a:ext cx="0" cy="1968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id-ID"/>
          </a:p>
        </p:txBody>
      </p:sp>
      <p:sp>
        <p:nvSpPr>
          <p:cNvPr id="40980" name="Line 37"/>
          <p:cNvSpPr>
            <a:spLocks noChangeShapeType="1"/>
          </p:cNvSpPr>
          <p:nvPr/>
        </p:nvSpPr>
        <p:spPr bwMode="auto">
          <a:xfrm flipV="1">
            <a:off x="5670550" y="2855913"/>
            <a:ext cx="0" cy="1905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id-ID"/>
          </a:p>
        </p:txBody>
      </p:sp>
      <p:sp>
        <p:nvSpPr>
          <p:cNvPr id="40981" name="Line 41"/>
          <p:cNvSpPr>
            <a:spLocks noChangeShapeType="1"/>
          </p:cNvSpPr>
          <p:nvPr/>
        </p:nvSpPr>
        <p:spPr bwMode="auto">
          <a:xfrm>
            <a:off x="1938338" y="2686050"/>
            <a:ext cx="0" cy="2286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40982" name="Line 42"/>
          <p:cNvSpPr>
            <a:spLocks noChangeShapeType="1"/>
          </p:cNvSpPr>
          <p:nvPr/>
        </p:nvSpPr>
        <p:spPr bwMode="auto">
          <a:xfrm>
            <a:off x="5667375" y="2851150"/>
            <a:ext cx="197485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40983" name="Line 43"/>
          <p:cNvSpPr>
            <a:spLocks noChangeShapeType="1"/>
          </p:cNvSpPr>
          <p:nvPr/>
        </p:nvSpPr>
        <p:spPr bwMode="auto">
          <a:xfrm>
            <a:off x="6967538" y="2686050"/>
            <a:ext cx="0" cy="1524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grpSp>
        <p:nvGrpSpPr>
          <p:cNvPr id="40984" name="Group 62"/>
          <p:cNvGrpSpPr>
            <a:grpSpLocks/>
          </p:cNvGrpSpPr>
          <p:nvPr/>
        </p:nvGrpSpPr>
        <p:grpSpPr bwMode="auto">
          <a:xfrm>
            <a:off x="1938338" y="1066800"/>
            <a:ext cx="5029200" cy="1066800"/>
            <a:chOff x="1221" y="672"/>
            <a:chExt cx="3168" cy="672"/>
          </a:xfrm>
        </p:grpSpPr>
        <p:sp>
          <p:nvSpPr>
            <p:cNvPr id="41007" name="Rectangle 4"/>
            <p:cNvSpPr>
              <a:spLocks noChangeArrowheads="1"/>
            </p:cNvSpPr>
            <p:nvPr/>
          </p:nvSpPr>
          <p:spPr bwMode="auto">
            <a:xfrm>
              <a:off x="1989" y="672"/>
              <a:ext cx="2016" cy="374"/>
            </a:xfrm>
            <a:prstGeom prst="rect">
              <a:avLst/>
            </a:prstGeom>
            <a:solidFill>
              <a:srgbClr val="CCECFF"/>
            </a:solidFill>
            <a:ln w="12700">
              <a:solidFill>
                <a:srgbClr val="000000"/>
              </a:solidFill>
              <a:miter lim="800000"/>
              <a:headEnd/>
              <a:tailEnd/>
            </a:ln>
          </p:spPr>
          <p:txBody>
            <a:bodyPr wrap="none" anchor="ctr"/>
            <a:lstStyle/>
            <a:p>
              <a:endParaRPr lang="it-IT">
                <a:latin typeface="Century Gothic" pitchFamily="34" charset="0"/>
              </a:endParaRPr>
            </a:p>
          </p:txBody>
        </p:sp>
        <p:sp>
          <p:nvSpPr>
            <p:cNvPr id="41008" name="Rectangle 5"/>
            <p:cNvSpPr>
              <a:spLocks noChangeArrowheads="1"/>
            </p:cNvSpPr>
            <p:nvPr/>
          </p:nvSpPr>
          <p:spPr bwMode="auto">
            <a:xfrm>
              <a:off x="1907" y="720"/>
              <a:ext cx="216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sz="2000" b="1">
                  <a:latin typeface="Century Gothic" pitchFamily="34" charset="0"/>
                </a:rPr>
                <a:t>Univariate Techniques</a:t>
              </a:r>
            </a:p>
          </p:txBody>
        </p:sp>
        <p:sp>
          <p:nvSpPr>
            <p:cNvPr id="41009" name="Line 44"/>
            <p:cNvSpPr>
              <a:spLocks noChangeShapeType="1"/>
            </p:cNvSpPr>
            <p:nvPr/>
          </p:nvSpPr>
          <p:spPr bwMode="auto">
            <a:xfrm>
              <a:off x="2997" y="1056"/>
              <a:ext cx="0" cy="1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41010" name="Line 45"/>
            <p:cNvSpPr>
              <a:spLocks noChangeShapeType="1"/>
            </p:cNvSpPr>
            <p:nvPr/>
          </p:nvSpPr>
          <p:spPr bwMode="auto">
            <a:xfrm>
              <a:off x="1221" y="1104"/>
              <a:ext cx="316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41011" name="Line 47"/>
            <p:cNvSpPr>
              <a:spLocks noChangeShapeType="1"/>
            </p:cNvSpPr>
            <p:nvPr/>
          </p:nvSpPr>
          <p:spPr bwMode="auto">
            <a:xfrm>
              <a:off x="4389" y="1104"/>
              <a:ext cx="0" cy="24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grpSp>
      <p:sp>
        <p:nvSpPr>
          <p:cNvPr id="40985" name="Rectangle 14"/>
          <p:cNvSpPr>
            <a:spLocks noChangeArrowheads="1"/>
          </p:cNvSpPr>
          <p:nvPr/>
        </p:nvSpPr>
        <p:spPr bwMode="auto">
          <a:xfrm>
            <a:off x="268288" y="3105150"/>
            <a:ext cx="1512887" cy="508000"/>
          </a:xfrm>
          <a:prstGeom prst="rect">
            <a:avLst/>
          </a:prstGeom>
          <a:solidFill>
            <a:srgbClr val="CCECFF"/>
          </a:solidFill>
          <a:ln w="12700">
            <a:solidFill>
              <a:srgbClr val="000000"/>
            </a:solidFill>
            <a:miter lim="800000"/>
            <a:headEnd/>
            <a:tailEnd/>
          </a:ln>
        </p:spPr>
        <p:txBody>
          <a:bodyPr wrap="none" anchor="ctr"/>
          <a:lstStyle/>
          <a:p>
            <a:endParaRPr lang="it-IT">
              <a:latin typeface="Century Gothic" pitchFamily="34" charset="0"/>
            </a:endParaRPr>
          </a:p>
        </p:txBody>
      </p:sp>
      <p:sp>
        <p:nvSpPr>
          <p:cNvPr id="40986" name="Rectangle 15"/>
          <p:cNvSpPr>
            <a:spLocks noChangeArrowheads="1"/>
          </p:cNvSpPr>
          <p:nvPr/>
        </p:nvSpPr>
        <p:spPr bwMode="auto">
          <a:xfrm>
            <a:off x="141288" y="3101975"/>
            <a:ext cx="18161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b="1">
                <a:latin typeface="Century Gothic" pitchFamily="34" charset="0"/>
              </a:rPr>
              <a:t>One Sample</a:t>
            </a:r>
          </a:p>
        </p:txBody>
      </p:sp>
      <p:sp>
        <p:nvSpPr>
          <p:cNvPr id="40987" name="Rectangle 16"/>
          <p:cNvSpPr>
            <a:spLocks noChangeArrowheads="1"/>
          </p:cNvSpPr>
          <p:nvPr/>
        </p:nvSpPr>
        <p:spPr bwMode="auto">
          <a:xfrm>
            <a:off x="2159000" y="3114675"/>
            <a:ext cx="1638300" cy="704850"/>
          </a:xfrm>
          <a:prstGeom prst="rect">
            <a:avLst/>
          </a:prstGeom>
          <a:solidFill>
            <a:srgbClr val="CCECFF"/>
          </a:solidFill>
          <a:ln w="12700">
            <a:solidFill>
              <a:srgbClr val="A4655A"/>
            </a:solidFill>
            <a:miter lim="800000"/>
            <a:headEnd/>
            <a:tailEnd/>
          </a:ln>
        </p:spPr>
        <p:txBody>
          <a:bodyPr wrap="none" anchor="ctr"/>
          <a:lstStyle/>
          <a:p>
            <a:endParaRPr lang="it-IT">
              <a:latin typeface="Century Gothic" pitchFamily="34" charset="0"/>
            </a:endParaRPr>
          </a:p>
        </p:txBody>
      </p:sp>
      <p:sp>
        <p:nvSpPr>
          <p:cNvPr id="40988" name="Rectangle 17"/>
          <p:cNvSpPr>
            <a:spLocks noChangeArrowheads="1"/>
          </p:cNvSpPr>
          <p:nvPr/>
        </p:nvSpPr>
        <p:spPr bwMode="auto">
          <a:xfrm>
            <a:off x="2087563" y="3095625"/>
            <a:ext cx="18161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b="1">
                <a:latin typeface="Century Gothic" pitchFamily="34" charset="0"/>
              </a:rPr>
              <a:t>Two or More Samples</a:t>
            </a:r>
          </a:p>
        </p:txBody>
      </p:sp>
      <p:sp>
        <p:nvSpPr>
          <p:cNvPr id="40989" name="Rectangle 18"/>
          <p:cNvSpPr>
            <a:spLocks noChangeArrowheads="1"/>
          </p:cNvSpPr>
          <p:nvPr/>
        </p:nvSpPr>
        <p:spPr bwMode="auto">
          <a:xfrm>
            <a:off x="4929188" y="3067050"/>
            <a:ext cx="1512887" cy="508000"/>
          </a:xfrm>
          <a:prstGeom prst="rect">
            <a:avLst/>
          </a:prstGeom>
          <a:solidFill>
            <a:srgbClr val="CCECFF"/>
          </a:solidFill>
          <a:ln w="12700">
            <a:solidFill>
              <a:srgbClr val="000000"/>
            </a:solidFill>
            <a:miter lim="800000"/>
            <a:headEnd/>
            <a:tailEnd/>
          </a:ln>
        </p:spPr>
        <p:txBody>
          <a:bodyPr wrap="none" anchor="ctr"/>
          <a:lstStyle/>
          <a:p>
            <a:endParaRPr lang="it-IT">
              <a:latin typeface="Century Gothic" pitchFamily="34" charset="0"/>
            </a:endParaRPr>
          </a:p>
        </p:txBody>
      </p:sp>
      <p:sp>
        <p:nvSpPr>
          <p:cNvPr id="40990" name="Rectangle 19"/>
          <p:cNvSpPr>
            <a:spLocks noChangeArrowheads="1"/>
          </p:cNvSpPr>
          <p:nvPr/>
        </p:nvSpPr>
        <p:spPr bwMode="auto">
          <a:xfrm>
            <a:off x="4802188" y="3063875"/>
            <a:ext cx="18161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b="1">
                <a:latin typeface="Century Gothic" pitchFamily="34" charset="0"/>
              </a:rPr>
              <a:t>One Sample</a:t>
            </a:r>
          </a:p>
        </p:txBody>
      </p:sp>
      <p:sp>
        <p:nvSpPr>
          <p:cNvPr id="40991" name="Rectangle 20"/>
          <p:cNvSpPr>
            <a:spLocks noChangeArrowheads="1"/>
          </p:cNvSpPr>
          <p:nvPr/>
        </p:nvSpPr>
        <p:spPr bwMode="auto">
          <a:xfrm>
            <a:off x="6804025" y="3076575"/>
            <a:ext cx="1638300" cy="704850"/>
          </a:xfrm>
          <a:prstGeom prst="rect">
            <a:avLst/>
          </a:prstGeom>
          <a:solidFill>
            <a:srgbClr val="CCECFF"/>
          </a:solidFill>
          <a:ln w="12700">
            <a:solidFill>
              <a:srgbClr val="000000"/>
            </a:solidFill>
            <a:miter lim="800000"/>
            <a:headEnd/>
            <a:tailEnd/>
          </a:ln>
        </p:spPr>
        <p:txBody>
          <a:bodyPr wrap="none" anchor="ctr"/>
          <a:lstStyle/>
          <a:p>
            <a:endParaRPr lang="it-IT">
              <a:latin typeface="Century Gothic" pitchFamily="34" charset="0"/>
            </a:endParaRPr>
          </a:p>
        </p:txBody>
      </p:sp>
      <p:sp>
        <p:nvSpPr>
          <p:cNvPr id="40992" name="Rectangle 21"/>
          <p:cNvSpPr>
            <a:spLocks noChangeArrowheads="1"/>
          </p:cNvSpPr>
          <p:nvPr/>
        </p:nvSpPr>
        <p:spPr bwMode="auto">
          <a:xfrm>
            <a:off x="6732588" y="3057525"/>
            <a:ext cx="18161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b="1">
                <a:latin typeface="Century Gothic" pitchFamily="34" charset="0"/>
              </a:rPr>
              <a:t>Two or More Samples</a:t>
            </a:r>
          </a:p>
        </p:txBody>
      </p:sp>
      <p:sp>
        <p:nvSpPr>
          <p:cNvPr id="40993" name="Rectangle 28"/>
          <p:cNvSpPr>
            <a:spLocks noChangeArrowheads="1"/>
          </p:cNvSpPr>
          <p:nvPr/>
        </p:nvSpPr>
        <p:spPr bwMode="auto">
          <a:xfrm>
            <a:off x="185738" y="3606800"/>
            <a:ext cx="13906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lnSpc>
                <a:spcPct val="80000"/>
              </a:lnSpc>
            </a:pPr>
            <a:r>
              <a:rPr lang="en-US" b="1">
                <a:latin typeface="Century Gothic" pitchFamily="34" charset="0"/>
              </a:rPr>
              <a:t>*  t test</a:t>
            </a:r>
          </a:p>
          <a:p>
            <a:pPr algn="ctr">
              <a:lnSpc>
                <a:spcPct val="80000"/>
              </a:lnSpc>
            </a:pPr>
            <a:r>
              <a:rPr lang="en-US" b="1">
                <a:latin typeface="Century Gothic" pitchFamily="34" charset="0"/>
              </a:rPr>
              <a:t>* Z test</a:t>
            </a:r>
          </a:p>
        </p:txBody>
      </p:sp>
      <p:sp>
        <p:nvSpPr>
          <p:cNvPr id="40994" name="Rectangle 29"/>
          <p:cNvSpPr>
            <a:spLocks noChangeArrowheads="1"/>
          </p:cNvSpPr>
          <p:nvPr/>
        </p:nvSpPr>
        <p:spPr bwMode="auto">
          <a:xfrm>
            <a:off x="4846638" y="3584575"/>
            <a:ext cx="1778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nSpc>
                <a:spcPct val="80000"/>
              </a:lnSpc>
              <a:buFontTx/>
              <a:buChar char="*"/>
            </a:pPr>
            <a:r>
              <a:rPr lang="en-US" b="1">
                <a:latin typeface="Century Gothic" pitchFamily="34" charset="0"/>
              </a:rPr>
              <a:t> Frequency</a:t>
            </a:r>
          </a:p>
          <a:p>
            <a:pPr>
              <a:lnSpc>
                <a:spcPct val="80000"/>
              </a:lnSpc>
              <a:buFontTx/>
              <a:buChar char="*"/>
            </a:pPr>
            <a:r>
              <a:rPr lang="en-US" b="1">
                <a:latin typeface="Century Gothic" pitchFamily="34" charset="0"/>
              </a:rPr>
              <a:t> Chi-Square</a:t>
            </a:r>
          </a:p>
          <a:p>
            <a:pPr>
              <a:lnSpc>
                <a:spcPct val="80000"/>
              </a:lnSpc>
              <a:buFontTx/>
              <a:buChar char="*"/>
            </a:pPr>
            <a:r>
              <a:rPr lang="en-US" b="1">
                <a:latin typeface="Century Gothic" pitchFamily="34" charset="0"/>
              </a:rPr>
              <a:t> K-S</a:t>
            </a:r>
          </a:p>
          <a:p>
            <a:pPr>
              <a:lnSpc>
                <a:spcPct val="80000"/>
              </a:lnSpc>
              <a:buFontTx/>
              <a:buChar char="*"/>
            </a:pPr>
            <a:r>
              <a:rPr lang="en-US" b="1">
                <a:latin typeface="Century Gothic" pitchFamily="34" charset="0"/>
              </a:rPr>
              <a:t> Runs</a:t>
            </a:r>
          </a:p>
          <a:p>
            <a:pPr>
              <a:lnSpc>
                <a:spcPct val="80000"/>
              </a:lnSpc>
              <a:buFontTx/>
              <a:buChar char="*"/>
            </a:pPr>
            <a:r>
              <a:rPr lang="en-US" b="1">
                <a:latin typeface="Century Gothic" pitchFamily="34" charset="0"/>
              </a:rPr>
              <a:t> Binomial</a:t>
            </a:r>
          </a:p>
        </p:txBody>
      </p:sp>
      <p:sp>
        <p:nvSpPr>
          <p:cNvPr id="40995" name="Line 39"/>
          <p:cNvSpPr>
            <a:spLocks noChangeShapeType="1"/>
          </p:cNvSpPr>
          <p:nvPr/>
        </p:nvSpPr>
        <p:spPr bwMode="auto">
          <a:xfrm flipV="1">
            <a:off x="2851150" y="3830638"/>
            <a:ext cx="0" cy="6096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id-ID"/>
          </a:p>
        </p:txBody>
      </p:sp>
      <p:sp>
        <p:nvSpPr>
          <p:cNvPr id="40996" name="Line 48"/>
          <p:cNvSpPr>
            <a:spLocks noChangeShapeType="1"/>
          </p:cNvSpPr>
          <p:nvPr/>
        </p:nvSpPr>
        <p:spPr bwMode="auto">
          <a:xfrm>
            <a:off x="1862138" y="4438650"/>
            <a:ext cx="0" cy="246063"/>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0997" name="Line 49"/>
          <p:cNvSpPr>
            <a:spLocks noChangeShapeType="1"/>
          </p:cNvSpPr>
          <p:nvPr/>
        </p:nvSpPr>
        <p:spPr bwMode="auto">
          <a:xfrm>
            <a:off x="1862138" y="4438650"/>
            <a:ext cx="17526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40998" name="Line 50"/>
          <p:cNvSpPr>
            <a:spLocks noChangeShapeType="1"/>
          </p:cNvSpPr>
          <p:nvPr/>
        </p:nvSpPr>
        <p:spPr bwMode="auto">
          <a:xfrm>
            <a:off x="3614738" y="4438650"/>
            <a:ext cx="0" cy="3048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0999" name="Line 51"/>
          <p:cNvSpPr>
            <a:spLocks noChangeShapeType="1"/>
          </p:cNvSpPr>
          <p:nvPr/>
        </p:nvSpPr>
        <p:spPr bwMode="auto">
          <a:xfrm>
            <a:off x="6400800" y="4281488"/>
            <a:ext cx="22860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41000" name="Line 64"/>
          <p:cNvSpPr>
            <a:spLocks noChangeShapeType="1"/>
          </p:cNvSpPr>
          <p:nvPr/>
        </p:nvSpPr>
        <p:spPr bwMode="auto">
          <a:xfrm flipV="1">
            <a:off x="3022600" y="2927350"/>
            <a:ext cx="0" cy="1968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id-ID"/>
          </a:p>
        </p:txBody>
      </p:sp>
      <p:sp>
        <p:nvSpPr>
          <p:cNvPr id="41001" name="Line 65"/>
          <p:cNvSpPr>
            <a:spLocks noChangeShapeType="1"/>
          </p:cNvSpPr>
          <p:nvPr/>
        </p:nvSpPr>
        <p:spPr bwMode="auto">
          <a:xfrm flipV="1">
            <a:off x="1069975" y="2927350"/>
            <a:ext cx="0" cy="1905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id-ID"/>
          </a:p>
        </p:txBody>
      </p:sp>
      <p:sp>
        <p:nvSpPr>
          <p:cNvPr id="41002" name="Line 66"/>
          <p:cNvSpPr>
            <a:spLocks noChangeShapeType="1"/>
          </p:cNvSpPr>
          <p:nvPr/>
        </p:nvSpPr>
        <p:spPr bwMode="auto">
          <a:xfrm>
            <a:off x="1066800" y="2922588"/>
            <a:ext cx="197485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cxnSp>
        <p:nvCxnSpPr>
          <p:cNvPr id="41003" name="Straight Arrow Connector 53"/>
          <p:cNvCxnSpPr>
            <a:cxnSpLocks noChangeShapeType="1"/>
            <a:stCxn id="41010" idx="0"/>
            <a:endCxn id="40976" idx="0"/>
          </p:cNvCxnSpPr>
          <p:nvPr/>
        </p:nvCxnSpPr>
        <p:spPr bwMode="auto">
          <a:xfrm rot="16200000" flipH="1">
            <a:off x="1682750" y="2008188"/>
            <a:ext cx="525463" cy="142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1004" name="Straight Connector 55"/>
          <p:cNvCxnSpPr>
            <a:cxnSpLocks noChangeShapeType="1"/>
            <a:stCxn id="40991" idx="2"/>
          </p:cNvCxnSpPr>
          <p:nvPr/>
        </p:nvCxnSpPr>
        <p:spPr bwMode="auto">
          <a:xfrm rot="5400000">
            <a:off x="7378700" y="4022725"/>
            <a:ext cx="485775" cy="31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005" name="Straight Arrow Connector 57"/>
          <p:cNvCxnSpPr>
            <a:cxnSpLocks noChangeShapeType="1"/>
          </p:cNvCxnSpPr>
          <p:nvPr/>
        </p:nvCxnSpPr>
        <p:spPr bwMode="auto">
          <a:xfrm rot="5400000">
            <a:off x="6059488" y="4610100"/>
            <a:ext cx="684212"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1006" name="Straight Arrow Connector 59"/>
          <p:cNvCxnSpPr>
            <a:cxnSpLocks noChangeShapeType="1"/>
            <a:stCxn id="40999" idx="1"/>
          </p:cNvCxnSpPr>
          <p:nvPr/>
        </p:nvCxnSpPr>
        <p:spPr bwMode="auto">
          <a:xfrm rot="16200000" flipH="1">
            <a:off x="8350251" y="4616450"/>
            <a:ext cx="673100" cy="31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36329656"/>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1000" y="-228600"/>
            <a:ext cx="8458200" cy="1143000"/>
          </a:xfrm>
        </p:spPr>
        <p:txBody>
          <a:bodyPr/>
          <a:lstStyle/>
          <a:p>
            <a:pPr algn="ctr" eaLnBrk="1" hangingPunct="1"/>
            <a:r>
              <a:rPr lang="en-US" sz="2800" b="1" smtClean="0">
                <a:solidFill>
                  <a:schemeClr val="tx1"/>
                </a:solidFill>
              </a:rPr>
              <a:t>A Classification of Bivariate Techniques</a:t>
            </a:r>
          </a:p>
        </p:txBody>
      </p:sp>
      <p:sp>
        <p:nvSpPr>
          <p:cNvPr id="41987" name="Rectangle 3"/>
          <p:cNvSpPr>
            <a:spLocks noGrp="1" noChangeArrowheads="1"/>
          </p:cNvSpPr>
          <p:nvPr>
            <p:ph type="subTitle" idx="4294967295"/>
          </p:nvPr>
        </p:nvSpPr>
        <p:spPr>
          <a:xfrm>
            <a:off x="1295400" y="2667000"/>
            <a:ext cx="2133600" cy="609600"/>
          </a:xfrm>
          <a:solidFill>
            <a:srgbClr val="FFC000"/>
          </a:solidFill>
          <a:ln>
            <a:solidFill>
              <a:schemeClr val="tx1"/>
            </a:solidFill>
            <a:miter lim="800000"/>
            <a:headEnd/>
            <a:tailEnd/>
          </a:ln>
        </p:spPr>
        <p:txBody>
          <a:bodyPr/>
          <a:lstStyle/>
          <a:p>
            <a:pPr algn="ctr" eaLnBrk="1" hangingPunct="1">
              <a:lnSpc>
                <a:spcPct val="80000"/>
              </a:lnSpc>
              <a:buFont typeface="Wingdings" pitchFamily="2" charset="2"/>
              <a:buNone/>
            </a:pPr>
            <a:r>
              <a:rPr lang="en-US" sz="1800" smtClean="0"/>
              <a:t>Metric Data</a:t>
            </a:r>
          </a:p>
          <a:p>
            <a:pPr algn="ctr" eaLnBrk="1" hangingPunct="1">
              <a:lnSpc>
                <a:spcPct val="80000"/>
              </a:lnSpc>
              <a:buFont typeface="Wingdings" pitchFamily="2" charset="2"/>
              <a:buNone/>
            </a:pPr>
            <a:r>
              <a:rPr lang="en-US" sz="1800" smtClean="0"/>
              <a:t>(interval, ratio)</a:t>
            </a:r>
          </a:p>
        </p:txBody>
      </p:sp>
      <p:sp>
        <p:nvSpPr>
          <p:cNvPr id="41988" name="Rectangle 4"/>
          <p:cNvSpPr>
            <a:spLocks noChangeArrowheads="1"/>
          </p:cNvSpPr>
          <p:nvPr/>
        </p:nvSpPr>
        <p:spPr bwMode="auto">
          <a:xfrm>
            <a:off x="5638800" y="2667000"/>
            <a:ext cx="2133600" cy="609600"/>
          </a:xfrm>
          <a:prstGeom prst="rect">
            <a:avLst/>
          </a:prstGeom>
          <a:solidFill>
            <a:srgbClr val="92D050"/>
          </a:solidFill>
          <a:ln w="9525">
            <a:solidFill>
              <a:schemeClr val="tx1"/>
            </a:solidFill>
            <a:miter lim="800000"/>
            <a:headEnd/>
            <a:tailEnd/>
          </a:ln>
        </p:spPr>
        <p:txBody>
          <a:bodyPr/>
          <a:lstStyle/>
          <a:p>
            <a:pPr algn="ctr" eaLnBrk="1" hangingPunct="1">
              <a:lnSpc>
                <a:spcPct val="80000"/>
              </a:lnSpc>
              <a:spcBef>
                <a:spcPct val="20000"/>
              </a:spcBef>
              <a:buClr>
                <a:schemeClr val="accent1"/>
              </a:buClr>
              <a:buFont typeface="Wingdings" pitchFamily="2" charset="2"/>
              <a:buNone/>
            </a:pPr>
            <a:r>
              <a:rPr lang="en-US"/>
              <a:t>Non-metric Data</a:t>
            </a:r>
          </a:p>
          <a:p>
            <a:pPr algn="ctr" eaLnBrk="1" hangingPunct="1">
              <a:lnSpc>
                <a:spcPct val="80000"/>
              </a:lnSpc>
              <a:spcBef>
                <a:spcPct val="20000"/>
              </a:spcBef>
              <a:buClr>
                <a:schemeClr val="accent1"/>
              </a:buClr>
              <a:buFont typeface="Wingdings" pitchFamily="2" charset="2"/>
              <a:buNone/>
            </a:pPr>
            <a:r>
              <a:rPr lang="en-US"/>
              <a:t>(nominal, ordinal)</a:t>
            </a:r>
          </a:p>
        </p:txBody>
      </p:sp>
      <p:sp>
        <p:nvSpPr>
          <p:cNvPr id="41989" name="Rectangle 5"/>
          <p:cNvSpPr>
            <a:spLocks noChangeArrowheads="1"/>
          </p:cNvSpPr>
          <p:nvPr/>
        </p:nvSpPr>
        <p:spPr bwMode="auto">
          <a:xfrm>
            <a:off x="749300" y="5008563"/>
            <a:ext cx="1219200" cy="312737"/>
          </a:xfrm>
          <a:prstGeom prst="rect">
            <a:avLst/>
          </a:prstGeom>
          <a:solidFill>
            <a:srgbClr val="FFC000"/>
          </a:solidFill>
          <a:ln w="9525">
            <a:solidFill>
              <a:schemeClr val="tx1"/>
            </a:solidFill>
            <a:miter lim="800000"/>
            <a:headEnd/>
            <a:tailEnd/>
          </a:ln>
        </p:spPr>
        <p:txBody>
          <a:bodyPr/>
          <a:lstStyle/>
          <a:p>
            <a:pPr algn="ctr" eaLnBrk="1" hangingPunct="1">
              <a:lnSpc>
                <a:spcPct val="80000"/>
              </a:lnSpc>
              <a:spcBef>
                <a:spcPct val="20000"/>
              </a:spcBef>
              <a:buClr>
                <a:schemeClr val="accent1"/>
              </a:buClr>
              <a:buFont typeface="Wingdings" pitchFamily="2" charset="2"/>
              <a:buNone/>
            </a:pPr>
            <a:r>
              <a:rPr lang="en-US" sz="1600" b="1"/>
              <a:t>Ya</a:t>
            </a:r>
          </a:p>
        </p:txBody>
      </p:sp>
      <p:sp>
        <p:nvSpPr>
          <p:cNvPr id="41990" name="Rectangle 6"/>
          <p:cNvSpPr>
            <a:spLocks noChangeArrowheads="1"/>
          </p:cNvSpPr>
          <p:nvPr/>
        </p:nvSpPr>
        <p:spPr bwMode="auto">
          <a:xfrm>
            <a:off x="3200400" y="5021263"/>
            <a:ext cx="1066800" cy="236537"/>
          </a:xfrm>
          <a:prstGeom prst="rect">
            <a:avLst/>
          </a:prstGeom>
          <a:solidFill>
            <a:srgbClr val="FFC000"/>
          </a:solidFill>
          <a:ln w="9525">
            <a:solidFill>
              <a:schemeClr val="tx1"/>
            </a:solidFill>
            <a:miter lim="800000"/>
            <a:headEnd/>
            <a:tailEnd/>
          </a:ln>
        </p:spPr>
        <p:txBody>
          <a:bodyPr/>
          <a:lstStyle/>
          <a:p>
            <a:pPr algn="ctr" eaLnBrk="1" hangingPunct="1">
              <a:lnSpc>
                <a:spcPct val="80000"/>
              </a:lnSpc>
              <a:spcBef>
                <a:spcPct val="20000"/>
              </a:spcBef>
              <a:buClr>
                <a:schemeClr val="accent1"/>
              </a:buClr>
              <a:buFont typeface="Wingdings" pitchFamily="2" charset="2"/>
              <a:buNone/>
            </a:pPr>
            <a:r>
              <a:rPr lang="en-US" sz="1600" b="1"/>
              <a:t>Tidak</a:t>
            </a:r>
            <a:endParaRPr lang="en-US" b="1"/>
          </a:p>
        </p:txBody>
      </p:sp>
      <p:sp>
        <p:nvSpPr>
          <p:cNvPr id="41991" name="Text Box 9"/>
          <p:cNvSpPr txBox="1">
            <a:spLocks noChangeArrowheads="1"/>
          </p:cNvSpPr>
          <p:nvPr/>
        </p:nvSpPr>
        <p:spPr bwMode="auto">
          <a:xfrm>
            <a:off x="304800" y="5299075"/>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9063" indent="-119063">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1400" b="1"/>
              <a:t> Regresi Sederhana</a:t>
            </a:r>
          </a:p>
        </p:txBody>
      </p:sp>
      <p:sp>
        <p:nvSpPr>
          <p:cNvPr id="41992" name="Text Box 10"/>
          <p:cNvSpPr txBox="1">
            <a:spLocks noChangeArrowheads="1"/>
          </p:cNvSpPr>
          <p:nvPr/>
        </p:nvSpPr>
        <p:spPr bwMode="auto">
          <a:xfrm>
            <a:off x="2667000" y="5330825"/>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9063" indent="-119063">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t>Korelasi Pearson</a:t>
            </a:r>
          </a:p>
        </p:txBody>
      </p:sp>
      <p:sp>
        <p:nvSpPr>
          <p:cNvPr id="41993" name="Text Box 11"/>
          <p:cNvSpPr txBox="1">
            <a:spLocks noChangeArrowheads="1"/>
          </p:cNvSpPr>
          <p:nvPr/>
        </p:nvSpPr>
        <p:spPr bwMode="auto">
          <a:xfrm>
            <a:off x="4876800" y="5281613"/>
            <a:ext cx="1905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1400" b="1"/>
              <a:t> Chi Square</a:t>
            </a:r>
          </a:p>
          <a:p>
            <a:pPr eaLnBrk="1" hangingPunct="1">
              <a:buFontTx/>
              <a:buChar char="•"/>
            </a:pPr>
            <a:r>
              <a:rPr lang="en-US" sz="1400" b="1"/>
              <a:t> Koefisien Phi</a:t>
            </a:r>
          </a:p>
          <a:p>
            <a:pPr eaLnBrk="1" hangingPunct="1">
              <a:buFontTx/>
              <a:buChar char="•"/>
            </a:pPr>
            <a:r>
              <a:rPr lang="en-US" sz="1400" b="1"/>
              <a:t> Koef. Contingency</a:t>
            </a:r>
          </a:p>
        </p:txBody>
      </p:sp>
      <p:sp>
        <p:nvSpPr>
          <p:cNvPr id="41994" name="Text Box 12"/>
          <p:cNvSpPr txBox="1">
            <a:spLocks noChangeArrowheads="1"/>
          </p:cNvSpPr>
          <p:nvPr/>
        </p:nvSpPr>
        <p:spPr bwMode="auto">
          <a:xfrm>
            <a:off x="7315200" y="5281613"/>
            <a:ext cx="2057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9063" indent="-119063">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1400" b="1"/>
              <a:t> Korelasi Rank Spearman</a:t>
            </a:r>
          </a:p>
        </p:txBody>
      </p:sp>
      <p:sp>
        <p:nvSpPr>
          <p:cNvPr id="41995" name="Line 13"/>
          <p:cNvSpPr>
            <a:spLocks noChangeShapeType="1"/>
          </p:cNvSpPr>
          <p:nvPr/>
        </p:nvSpPr>
        <p:spPr bwMode="auto">
          <a:xfrm>
            <a:off x="2514600" y="2133600"/>
            <a:ext cx="403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41996" name="Line 14"/>
          <p:cNvSpPr>
            <a:spLocks noChangeShapeType="1"/>
          </p:cNvSpPr>
          <p:nvPr/>
        </p:nvSpPr>
        <p:spPr bwMode="auto">
          <a:xfrm>
            <a:off x="6553200" y="21336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1997" name="Line 15"/>
          <p:cNvSpPr>
            <a:spLocks noChangeShapeType="1"/>
          </p:cNvSpPr>
          <p:nvPr/>
        </p:nvSpPr>
        <p:spPr bwMode="auto">
          <a:xfrm>
            <a:off x="2514600" y="21336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1998" name="Line 16"/>
          <p:cNvSpPr>
            <a:spLocks noChangeShapeType="1"/>
          </p:cNvSpPr>
          <p:nvPr/>
        </p:nvSpPr>
        <p:spPr bwMode="auto">
          <a:xfrm>
            <a:off x="1295400" y="4716463"/>
            <a:ext cx="2438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41999" name="Line 17"/>
          <p:cNvSpPr>
            <a:spLocks noChangeShapeType="1"/>
          </p:cNvSpPr>
          <p:nvPr/>
        </p:nvSpPr>
        <p:spPr bwMode="auto">
          <a:xfrm>
            <a:off x="5715000" y="4716463"/>
            <a:ext cx="198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42000" name="Line 18"/>
          <p:cNvSpPr>
            <a:spLocks noChangeShapeType="1"/>
          </p:cNvSpPr>
          <p:nvPr/>
        </p:nvSpPr>
        <p:spPr bwMode="auto">
          <a:xfrm>
            <a:off x="1295400" y="4716463"/>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2001" name="Line 19"/>
          <p:cNvSpPr>
            <a:spLocks noChangeShapeType="1"/>
          </p:cNvSpPr>
          <p:nvPr/>
        </p:nvSpPr>
        <p:spPr bwMode="auto">
          <a:xfrm>
            <a:off x="3733800" y="4716463"/>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2002" name="Line 20"/>
          <p:cNvSpPr>
            <a:spLocks noChangeShapeType="1"/>
          </p:cNvSpPr>
          <p:nvPr/>
        </p:nvSpPr>
        <p:spPr bwMode="auto">
          <a:xfrm>
            <a:off x="5715000" y="4716463"/>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2003" name="Line 21"/>
          <p:cNvSpPr>
            <a:spLocks noChangeShapeType="1"/>
          </p:cNvSpPr>
          <p:nvPr/>
        </p:nvSpPr>
        <p:spPr bwMode="auto">
          <a:xfrm>
            <a:off x="7696200" y="4716463"/>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2004" name="Line 22"/>
          <p:cNvSpPr>
            <a:spLocks noChangeShapeType="1"/>
          </p:cNvSpPr>
          <p:nvPr/>
        </p:nvSpPr>
        <p:spPr bwMode="auto">
          <a:xfrm>
            <a:off x="6553200" y="4411663"/>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2005" name="Line 23"/>
          <p:cNvSpPr>
            <a:spLocks noChangeShapeType="1"/>
          </p:cNvSpPr>
          <p:nvPr/>
        </p:nvSpPr>
        <p:spPr bwMode="auto">
          <a:xfrm>
            <a:off x="2514600" y="4411663"/>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2006" name="Line 24"/>
          <p:cNvSpPr>
            <a:spLocks noChangeShapeType="1"/>
          </p:cNvSpPr>
          <p:nvPr/>
        </p:nvSpPr>
        <p:spPr bwMode="auto">
          <a:xfrm>
            <a:off x="4495800" y="179705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2007" name="Rectangle 4"/>
          <p:cNvSpPr>
            <a:spLocks noChangeArrowheads="1"/>
          </p:cNvSpPr>
          <p:nvPr/>
        </p:nvSpPr>
        <p:spPr bwMode="auto">
          <a:xfrm>
            <a:off x="2895600" y="1219200"/>
            <a:ext cx="3200400" cy="593725"/>
          </a:xfrm>
          <a:prstGeom prst="rect">
            <a:avLst/>
          </a:prstGeom>
          <a:solidFill>
            <a:srgbClr val="CCECFF"/>
          </a:solidFill>
          <a:ln w="12700">
            <a:solidFill>
              <a:srgbClr val="000000"/>
            </a:solidFill>
            <a:miter lim="800000"/>
            <a:headEnd/>
            <a:tailEnd/>
          </a:ln>
        </p:spPr>
        <p:txBody>
          <a:bodyPr wrap="none" anchor="ctr"/>
          <a:lstStyle/>
          <a:p>
            <a:pPr algn="ctr"/>
            <a:r>
              <a:rPr lang="it-IT" sz="2000" b="1">
                <a:latin typeface="Century Gothic" pitchFamily="34" charset="0"/>
              </a:rPr>
              <a:t>Bivariate Techniques</a:t>
            </a:r>
          </a:p>
        </p:txBody>
      </p:sp>
      <p:sp>
        <p:nvSpPr>
          <p:cNvPr id="42008" name="Rectangle 4"/>
          <p:cNvSpPr>
            <a:spLocks noChangeArrowheads="1"/>
          </p:cNvSpPr>
          <p:nvPr/>
        </p:nvSpPr>
        <p:spPr bwMode="auto">
          <a:xfrm>
            <a:off x="5562600" y="3581400"/>
            <a:ext cx="2133600" cy="838200"/>
          </a:xfrm>
          <a:prstGeom prst="rect">
            <a:avLst/>
          </a:prstGeom>
          <a:solidFill>
            <a:srgbClr val="92D050"/>
          </a:solidFill>
          <a:ln w="9525">
            <a:solidFill>
              <a:schemeClr val="tx1"/>
            </a:solidFill>
            <a:miter lim="800000"/>
            <a:headEnd/>
            <a:tailEnd/>
          </a:ln>
        </p:spPr>
        <p:txBody>
          <a:bodyPr/>
          <a:lstStyle/>
          <a:p>
            <a:pPr algn="ctr" eaLnBrk="1" hangingPunct="1">
              <a:lnSpc>
                <a:spcPct val="80000"/>
              </a:lnSpc>
              <a:spcBef>
                <a:spcPct val="20000"/>
              </a:spcBef>
              <a:buClr>
                <a:schemeClr val="accent1"/>
              </a:buClr>
              <a:buFont typeface="Wingdings" pitchFamily="2" charset="2"/>
              <a:buNone/>
            </a:pPr>
            <a:r>
              <a:rPr lang="en-US"/>
              <a:t>Ada pemilahan antara Dependen &amp; Independen</a:t>
            </a:r>
          </a:p>
        </p:txBody>
      </p:sp>
      <p:sp>
        <p:nvSpPr>
          <p:cNvPr id="42009" name="Line 22"/>
          <p:cNvSpPr>
            <a:spLocks noChangeShapeType="1"/>
          </p:cNvSpPr>
          <p:nvPr/>
        </p:nvSpPr>
        <p:spPr bwMode="auto">
          <a:xfrm>
            <a:off x="6629400" y="3276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2010" name="Line 23"/>
          <p:cNvSpPr>
            <a:spLocks noChangeShapeType="1"/>
          </p:cNvSpPr>
          <p:nvPr/>
        </p:nvSpPr>
        <p:spPr bwMode="auto">
          <a:xfrm>
            <a:off x="2514600" y="3276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2011" name="Rectangle 4"/>
          <p:cNvSpPr>
            <a:spLocks noChangeArrowheads="1"/>
          </p:cNvSpPr>
          <p:nvPr/>
        </p:nvSpPr>
        <p:spPr bwMode="auto">
          <a:xfrm>
            <a:off x="1295400" y="3581400"/>
            <a:ext cx="2133600" cy="838200"/>
          </a:xfrm>
          <a:prstGeom prst="rect">
            <a:avLst/>
          </a:prstGeom>
          <a:solidFill>
            <a:srgbClr val="FFC000"/>
          </a:solidFill>
          <a:ln w="9525">
            <a:solidFill>
              <a:schemeClr val="tx1"/>
            </a:solidFill>
            <a:miter lim="800000"/>
            <a:headEnd/>
            <a:tailEnd/>
          </a:ln>
        </p:spPr>
        <p:txBody>
          <a:bodyPr/>
          <a:lstStyle/>
          <a:p>
            <a:pPr algn="ctr" eaLnBrk="1" hangingPunct="1">
              <a:lnSpc>
                <a:spcPct val="80000"/>
              </a:lnSpc>
              <a:spcBef>
                <a:spcPct val="20000"/>
              </a:spcBef>
              <a:buClr>
                <a:schemeClr val="accent1"/>
              </a:buClr>
              <a:buFont typeface="Wingdings" pitchFamily="2" charset="2"/>
              <a:buNone/>
            </a:pPr>
            <a:r>
              <a:rPr lang="en-US"/>
              <a:t>Ada pemilahan antara Dependen &amp; Independen</a:t>
            </a:r>
          </a:p>
        </p:txBody>
      </p:sp>
      <p:sp>
        <p:nvSpPr>
          <p:cNvPr id="42012" name="Rectangle 5"/>
          <p:cNvSpPr>
            <a:spLocks noChangeArrowheads="1"/>
          </p:cNvSpPr>
          <p:nvPr/>
        </p:nvSpPr>
        <p:spPr bwMode="auto">
          <a:xfrm>
            <a:off x="5067300" y="4953000"/>
            <a:ext cx="1219200" cy="312738"/>
          </a:xfrm>
          <a:prstGeom prst="rect">
            <a:avLst/>
          </a:prstGeom>
          <a:solidFill>
            <a:srgbClr val="92D050"/>
          </a:solidFill>
          <a:ln w="9525">
            <a:solidFill>
              <a:schemeClr val="tx1"/>
            </a:solidFill>
            <a:miter lim="800000"/>
            <a:headEnd/>
            <a:tailEnd/>
          </a:ln>
        </p:spPr>
        <p:txBody>
          <a:bodyPr/>
          <a:lstStyle/>
          <a:p>
            <a:pPr algn="ctr" eaLnBrk="1" hangingPunct="1">
              <a:lnSpc>
                <a:spcPct val="80000"/>
              </a:lnSpc>
              <a:spcBef>
                <a:spcPct val="20000"/>
              </a:spcBef>
              <a:buClr>
                <a:schemeClr val="accent1"/>
              </a:buClr>
              <a:buFont typeface="Wingdings" pitchFamily="2" charset="2"/>
              <a:buNone/>
            </a:pPr>
            <a:r>
              <a:rPr lang="en-US" sz="1600" b="1"/>
              <a:t>Ya</a:t>
            </a:r>
          </a:p>
        </p:txBody>
      </p:sp>
      <p:sp>
        <p:nvSpPr>
          <p:cNvPr id="42013" name="Rectangle 6"/>
          <p:cNvSpPr>
            <a:spLocks noChangeArrowheads="1"/>
          </p:cNvSpPr>
          <p:nvPr/>
        </p:nvSpPr>
        <p:spPr bwMode="auto">
          <a:xfrm>
            <a:off x="7518400" y="4965700"/>
            <a:ext cx="1066800" cy="236538"/>
          </a:xfrm>
          <a:prstGeom prst="rect">
            <a:avLst/>
          </a:prstGeom>
          <a:solidFill>
            <a:srgbClr val="92D050"/>
          </a:solidFill>
          <a:ln w="9525">
            <a:solidFill>
              <a:schemeClr val="tx1"/>
            </a:solidFill>
            <a:miter lim="800000"/>
            <a:headEnd/>
            <a:tailEnd/>
          </a:ln>
        </p:spPr>
        <p:txBody>
          <a:bodyPr/>
          <a:lstStyle/>
          <a:p>
            <a:pPr algn="ctr" eaLnBrk="1" hangingPunct="1">
              <a:lnSpc>
                <a:spcPct val="80000"/>
              </a:lnSpc>
              <a:spcBef>
                <a:spcPct val="20000"/>
              </a:spcBef>
              <a:buClr>
                <a:schemeClr val="accent1"/>
              </a:buClr>
              <a:buFont typeface="Wingdings" pitchFamily="2" charset="2"/>
              <a:buNone/>
            </a:pPr>
            <a:r>
              <a:rPr lang="en-US" sz="1600" b="1"/>
              <a:t>Tidak</a:t>
            </a:r>
            <a:endParaRPr lang="en-US" b="1"/>
          </a:p>
        </p:txBody>
      </p:sp>
    </p:spTree>
    <p:extLst>
      <p:ext uri="{BB962C8B-B14F-4D97-AF65-F5344CB8AC3E}">
        <p14:creationId xmlns:p14="http://schemas.microsoft.com/office/powerpoint/2010/main" val="99611062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74" y="-3942"/>
            <a:ext cx="9159199" cy="6861942"/>
          </a:xfrm>
          <a:prstGeom prst="rect">
            <a:avLst/>
          </a:prstGeom>
        </p:spPr>
      </p:pic>
    </p:spTree>
    <p:extLst>
      <p:ext uri="{BB962C8B-B14F-4D97-AF65-F5344CB8AC3E}">
        <p14:creationId xmlns:p14="http://schemas.microsoft.com/office/powerpoint/2010/main" val="1708546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pPr eaLnBrk="1" hangingPunct="1"/>
            <a:r>
              <a:rPr lang="en-US" sz="6700" smtClean="0"/>
              <a:t>2. </a:t>
            </a:r>
            <a:r>
              <a:rPr lang="en-US" sz="6700" b="1" smtClean="0"/>
              <a:t>Rigor</a:t>
            </a:r>
          </a:p>
        </p:txBody>
      </p:sp>
      <p:sp>
        <p:nvSpPr>
          <p:cNvPr id="35843" name="Rectangle 3"/>
          <p:cNvSpPr>
            <a:spLocks noGrp="1" noChangeArrowheads="1"/>
          </p:cNvSpPr>
          <p:nvPr>
            <p:ph type="body" sz="half" idx="1"/>
          </p:nvPr>
        </p:nvSpPr>
        <p:spPr>
          <a:xfrm>
            <a:off x="457200" y="1600200"/>
            <a:ext cx="8001000" cy="4495800"/>
          </a:xfrm>
        </p:spPr>
        <p:txBody>
          <a:bodyPr/>
          <a:lstStyle/>
          <a:p>
            <a:pPr eaLnBrk="1" hangingPunct="1"/>
            <a:r>
              <a:rPr lang="en-US" sz="2400" smtClean="0"/>
              <a:t>A good theoretical base and sound methodological design would add rigor to the purposive study.</a:t>
            </a:r>
          </a:p>
          <a:p>
            <a:pPr eaLnBrk="1" hangingPunct="1"/>
            <a:r>
              <a:rPr lang="en-US" sz="2400" smtClean="0"/>
              <a:t>Rigor adds carefulness, scrupulousness and the degree of exactitude in research.</a:t>
            </a:r>
          </a:p>
          <a:p>
            <a:pPr eaLnBrk="1" hangingPunct="1">
              <a:buFont typeface="Wingdings" pitchFamily="2" charset="2"/>
              <a:buNone/>
            </a:pPr>
            <a:r>
              <a:rPr lang="en-US" sz="2400" smtClean="0"/>
              <a:t>Example:</a:t>
            </a:r>
          </a:p>
          <a:p>
            <a:pPr eaLnBrk="1" hangingPunct="1">
              <a:buFont typeface="Wingdings" pitchFamily="2" charset="2"/>
              <a:buNone/>
            </a:pPr>
            <a:r>
              <a:rPr lang="en-US" sz="2400" smtClean="0"/>
              <a:t>    A manager asks 10-12 employees how to increase the level of commitment. If solely on the basis of their responses the manager reaches several conclusions on how employee commitment can be increases, the whole approach to the investigation would be unscientific. It would lack rigor for the following reasons:</a:t>
            </a:r>
            <a:endParaRPr lang="en-US" sz="2500" b="1" smtClean="0"/>
          </a:p>
        </p:txBody>
      </p:sp>
      <p:pic>
        <p:nvPicPr>
          <p:cNvPr id="19460" name="Picture 5" descr="Picture13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315200" y="5554663"/>
            <a:ext cx="1524000" cy="1227137"/>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5843">
                                            <p:txEl>
                                              <p:pRg st="3" end="3"/>
                                            </p:txEl>
                                          </p:spTgt>
                                        </p:tgtEl>
                                        <p:attrNameLst>
                                          <p:attrName>style.visibility</p:attrName>
                                        </p:attrNameLst>
                                      </p:cBhvr>
                                      <p:to>
                                        <p:strVal val="visible"/>
                                      </p:to>
                                    </p:set>
                                    <p:animEffect transition="in" filter="checkerboard(across)">
                                      <p:cBhvr>
                                        <p:cTn id="7" dur="500"/>
                                        <p:tgtEl>
                                          <p:spTgt spid="35843">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 calcmode="lin" valueType="num">
                                      <p:cBhvr additive="base">
                                        <p:cTn id="12"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5843">
                                            <p:txEl>
                                              <p:pRg st="0" end="0"/>
                                            </p:txEl>
                                          </p:spTgt>
                                        </p:tgtEl>
                                        <p:attrNameLst>
                                          <p:attrName>style.visibility</p:attrName>
                                        </p:attrNameLst>
                                      </p:cBhvr>
                                      <p:to>
                                        <p:strVal val="visible"/>
                                      </p:to>
                                    </p:set>
                                    <p:anim calcmode="lin" valueType="num">
                                      <p:cBhvr additive="base">
                                        <p:cTn id="18"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859012" y="764704"/>
            <a:ext cx="7383463" cy="609600"/>
          </a:xfrm>
        </p:spPr>
        <p:txBody>
          <a:bodyPr>
            <a:noAutofit/>
          </a:bodyPr>
          <a:lstStyle/>
          <a:p>
            <a:pPr eaLnBrk="1" hangingPunct="1"/>
            <a:r>
              <a:rPr lang="en-AU" b="1" dirty="0" smtClean="0"/>
              <a:t>UJI HIPOTESIS</a:t>
            </a:r>
          </a:p>
        </p:txBody>
      </p:sp>
      <p:sp>
        <p:nvSpPr>
          <p:cNvPr id="20483" name="Footer Placeholder 3"/>
          <p:cNvSpPr>
            <a:spLocks noGrp="1"/>
          </p:cNvSpPr>
          <p:nvPr>
            <p:ph type="ftr" sz="quarter" idx="11"/>
          </p:nvPr>
        </p:nvSpPr>
        <p:spPr>
          <a:xfrm>
            <a:off x="685800" y="6248400"/>
            <a:ext cx="1905000" cy="457200"/>
          </a:xfrm>
        </p:spPr>
        <p:txBody>
          <a:bodyPr/>
          <a:lstStyle/>
          <a:p>
            <a:pPr algn="l">
              <a:defRPr/>
            </a:pPr>
            <a:r>
              <a:rPr lang="en-US"/>
              <a:t>Statistics for Business and Economics, 6e © 2007 Pearson Education, Inc.</a:t>
            </a:r>
          </a:p>
        </p:txBody>
      </p:sp>
      <p:sp>
        <p:nvSpPr>
          <p:cNvPr id="20484" name="Slide Number Placeholder 4"/>
          <p:cNvSpPr>
            <a:spLocks noGrp="1"/>
          </p:cNvSpPr>
          <p:nvPr>
            <p:ph type="sldNum" sz="quarter" idx="12"/>
          </p:nvPr>
        </p:nvSpPr>
        <p:spPr>
          <a:xfrm>
            <a:off x="3124200" y="6248400"/>
            <a:ext cx="2895600" cy="457200"/>
          </a:xfrm>
        </p:spPr>
        <p:txBody>
          <a:bodyPr/>
          <a:lstStyle/>
          <a:p>
            <a:pPr algn="ctr">
              <a:defRPr/>
            </a:pPr>
            <a:r>
              <a:rPr lang="en-US"/>
              <a:t>Chap 1-</a:t>
            </a:r>
            <a:fld id="{91535B9B-C268-4682-AB30-428038EC89FD}" type="slidenum">
              <a:rPr lang="en-US"/>
              <a:pPr algn="ctr">
                <a:defRPr/>
              </a:pPr>
              <a:t>70</a:t>
            </a:fld>
            <a:endParaRPr lang="en-US"/>
          </a:p>
        </p:txBody>
      </p:sp>
      <p:pic>
        <p:nvPicPr>
          <p:cNvPr id="1126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7025" y="1600200"/>
            <a:ext cx="8435975" cy="4800600"/>
          </a:xfrm>
          <a:noFill/>
          <a:ln w="57150" cap="flat">
            <a:solidFill>
              <a:schemeClr val="tx1"/>
            </a:solidFill>
            <a:miter lim="800000"/>
            <a:headEnd type="none" w="med" len="med"/>
            <a:tailEnd type="none" w="med" len="med"/>
          </a:ln>
        </p:spPr>
      </p:pic>
      <p:sp>
        <p:nvSpPr>
          <p:cNvPr id="2" name="Rectangle 1"/>
          <p:cNvSpPr/>
          <p:nvPr/>
        </p:nvSpPr>
        <p:spPr>
          <a:xfrm flipH="1" flipV="1">
            <a:off x="410284" y="5112948"/>
            <a:ext cx="8280920" cy="1224136"/>
          </a:xfrm>
          <a:prstGeom prst="rect">
            <a:avLst/>
          </a:prstGeom>
          <a:solidFill>
            <a:srgbClr val="C0000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2712627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Assignment:</a:t>
            </a:r>
            <a:endParaRPr lang="en-US" b="1" dirty="0"/>
          </a:p>
        </p:txBody>
      </p:sp>
      <p:sp>
        <p:nvSpPr>
          <p:cNvPr id="3" name="Content Placeholder 2"/>
          <p:cNvSpPr>
            <a:spLocks noGrp="1"/>
          </p:cNvSpPr>
          <p:nvPr>
            <p:ph idx="1"/>
          </p:nvPr>
        </p:nvSpPr>
        <p:spPr>
          <a:xfrm>
            <a:off x="755576" y="1700808"/>
            <a:ext cx="7772400" cy="4133056"/>
          </a:xfrm>
        </p:spPr>
        <p:txBody>
          <a:bodyPr/>
          <a:lstStyle/>
          <a:p>
            <a:pPr marL="514350" indent="-514350">
              <a:buFont typeface="+mj-lt"/>
              <a:buAutoNum type="arabicPeriod"/>
            </a:pPr>
            <a:r>
              <a:rPr lang="en-ID" dirty="0" smtClean="0"/>
              <a:t>Find the right approach and type of research</a:t>
            </a:r>
            <a:endParaRPr lang="fi-FI" dirty="0"/>
          </a:p>
          <a:p>
            <a:pPr marL="514350" indent="-514350">
              <a:buFont typeface="+mj-lt"/>
              <a:buAutoNum type="arabicPeriod"/>
            </a:pPr>
            <a:r>
              <a:rPr lang="fi-FI" dirty="0" smtClean="0"/>
              <a:t>Determine time and place</a:t>
            </a:r>
            <a:endParaRPr lang="fi-FI" dirty="0"/>
          </a:p>
          <a:p>
            <a:pPr marL="514350" indent="-514350">
              <a:buFont typeface="+mj-lt"/>
              <a:buAutoNum type="arabicPeriod"/>
            </a:pPr>
            <a:r>
              <a:rPr lang="en-ID" dirty="0" smtClean="0"/>
              <a:t>Choose population and sample carefully</a:t>
            </a:r>
            <a:endParaRPr lang="en-US" dirty="0"/>
          </a:p>
          <a:p>
            <a:pPr marL="514350" indent="-514350">
              <a:buFont typeface="+mj-lt"/>
              <a:buAutoNum type="arabicPeriod"/>
            </a:pPr>
            <a:r>
              <a:rPr lang="en-US" dirty="0" smtClean="0"/>
              <a:t>Take the best data collection methods and instruments and their validation</a:t>
            </a:r>
          </a:p>
          <a:p>
            <a:pPr marL="514350" indent="-514350">
              <a:buFont typeface="+mj-lt"/>
              <a:buAutoNum type="arabicPeriod"/>
            </a:pPr>
            <a:r>
              <a:rPr lang="en-US" dirty="0" smtClean="0"/>
              <a:t>Find the fittest assumptions and analysis techniques for the data</a:t>
            </a:r>
          </a:p>
          <a:p>
            <a:pPr marL="514350" indent="-514350">
              <a:buFont typeface="+mj-lt"/>
              <a:buAutoNum type="arabicPeriod"/>
            </a:pPr>
            <a:r>
              <a:rPr lang="en-US" dirty="0" smtClean="0"/>
              <a:t>Declare the testing criteria</a:t>
            </a:r>
          </a:p>
          <a:p>
            <a:pPr marL="514350" indent="-514350">
              <a:buFont typeface="+mj-lt"/>
              <a:buAutoNum type="arabicPeriod"/>
            </a:pPr>
            <a:r>
              <a:rPr lang="en-ID" dirty="0" smtClean="0"/>
              <a:t>Present in the class and discuss with the class</a:t>
            </a:r>
            <a:endParaRPr lang="en-US" dirty="0"/>
          </a:p>
        </p:txBody>
      </p:sp>
    </p:spTree>
    <p:extLst>
      <p:ext uri="{BB962C8B-B14F-4D97-AF65-F5344CB8AC3E}">
        <p14:creationId xmlns:p14="http://schemas.microsoft.com/office/powerpoint/2010/main" val="40238002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7" descr="sleep-lear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47800"/>
            <a:ext cx="7400925"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ext Box 8"/>
          <p:cNvSpPr txBox="1">
            <a:spLocks noChangeArrowheads="1"/>
          </p:cNvSpPr>
          <p:nvPr/>
        </p:nvSpPr>
        <p:spPr bwMode="auto">
          <a:xfrm>
            <a:off x="838200" y="304800"/>
            <a:ext cx="7620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sz="5000" b="1">
                <a:solidFill>
                  <a:srgbClr val="FF0000"/>
                </a:solidFill>
                <a:latin typeface="Footlight MT Light" panose="0204060206030A020304" pitchFamily="18" charset="0"/>
              </a:rPr>
              <a:t>Finished!!!  You did it!!!</a:t>
            </a:r>
          </a:p>
        </p:txBody>
      </p:sp>
    </p:spTree>
    <p:extLst>
      <p:ext uri="{BB962C8B-B14F-4D97-AF65-F5344CB8AC3E}">
        <p14:creationId xmlns:p14="http://schemas.microsoft.com/office/powerpoint/2010/main" val="348496954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488" y="3286124"/>
            <a:ext cx="3223959" cy="923330"/>
          </a:xfrm>
          <a:prstGeom prst="rect">
            <a:avLst/>
          </a:prstGeom>
          <a:noFill/>
        </p:spPr>
        <p:txBody>
          <a:bodyPr wrap="none">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rPr>
              <a:t>THE END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pPr eaLnBrk="1" hangingPunct="1"/>
            <a:r>
              <a:rPr lang="en-US" sz="6000" b="1" smtClean="0"/>
              <a:t>3.</a:t>
            </a:r>
            <a:r>
              <a:rPr lang="en-US" sz="4800" smtClean="0"/>
              <a:t> </a:t>
            </a:r>
            <a:r>
              <a:rPr lang="en-US" sz="6000" b="1" smtClean="0"/>
              <a:t>Testability</a:t>
            </a:r>
          </a:p>
        </p:txBody>
      </p:sp>
      <p:sp>
        <p:nvSpPr>
          <p:cNvPr id="37891" name="Rectangle 3"/>
          <p:cNvSpPr>
            <a:spLocks noGrp="1" noChangeArrowheads="1"/>
          </p:cNvSpPr>
          <p:nvPr>
            <p:ph type="body" sz="half" idx="1"/>
          </p:nvPr>
        </p:nvSpPr>
        <p:spPr>
          <a:xfrm>
            <a:off x="457200" y="4114800"/>
            <a:ext cx="5943600" cy="1981200"/>
          </a:xfrm>
        </p:spPr>
        <p:txBody>
          <a:bodyPr/>
          <a:lstStyle/>
          <a:p>
            <a:pPr algn="just" eaLnBrk="1" hangingPunct="1">
              <a:lnSpc>
                <a:spcPct val="90000"/>
              </a:lnSpc>
              <a:buFont typeface="Wingdings" pitchFamily="2" charset="2"/>
              <a:buNone/>
            </a:pPr>
            <a:r>
              <a:rPr lang="en-US" sz="2400" smtClean="0"/>
              <a:t>	The researcher might hypothesize that those employees who perceive greater opportunities for participation in decision making would have a higher level of commitment.</a:t>
            </a:r>
          </a:p>
        </p:txBody>
      </p:sp>
      <p:pic>
        <p:nvPicPr>
          <p:cNvPr id="37893" name="Picture 5" descr="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515100" y="4038600"/>
            <a:ext cx="2628900" cy="2819400"/>
          </a:xfrm>
        </p:spPr>
      </p:pic>
      <p:sp>
        <p:nvSpPr>
          <p:cNvPr id="37895" name="Rectangle 7"/>
          <p:cNvSpPr>
            <a:spLocks noChangeArrowheads="1"/>
          </p:cNvSpPr>
          <p:nvPr/>
        </p:nvSpPr>
        <p:spPr bwMode="auto">
          <a:xfrm>
            <a:off x="609600" y="1752600"/>
            <a:ext cx="8153400" cy="2133600"/>
          </a:xfrm>
          <a:prstGeom prst="rect">
            <a:avLst/>
          </a:prstGeom>
          <a:noFill/>
          <a:ln w="9525">
            <a:noFill/>
            <a:miter lim="800000"/>
            <a:headEnd/>
            <a:tailEnd/>
          </a:ln>
          <a:effectLst/>
        </p:spPr>
        <p:txBody>
          <a:bodyPr/>
          <a:lstStyle/>
          <a:p>
            <a:pPr marL="342900" indent="-342900" algn="just">
              <a:lnSpc>
                <a:spcPct val="90000"/>
              </a:lnSpc>
              <a:spcBef>
                <a:spcPct val="20000"/>
              </a:spcBef>
              <a:buClr>
                <a:schemeClr val="hlink"/>
              </a:buClr>
              <a:buSzPct val="80000"/>
              <a:buFont typeface="Wingdings" pitchFamily="2" charset="2"/>
              <a:buNone/>
              <a:defRPr/>
            </a:pPr>
            <a:r>
              <a:rPr lang="en-US" sz="2000" dirty="0">
                <a:effectLst>
                  <a:outerShdw blurRad="38100" dist="38100" dir="2700000" algn="tl">
                    <a:srgbClr val="000000"/>
                  </a:outerShdw>
                </a:effectLst>
              </a:rPr>
              <a:t>	</a:t>
            </a:r>
            <a:r>
              <a:rPr lang="en-US" sz="2400" dirty="0">
                <a:solidFill>
                  <a:schemeClr val="tx2"/>
                </a:solidFill>
                <a:effectLst>
                  <a:outerShdw blurRad="38100" dist="38100" dir="2700000" algn="tl">
                    <a:srgbClr val="000000"/>
                  </a:outerShdw>
                </a:effectLst>
              </a:rPr>
              <a:t>After random selection manager and researcher develops certain hypothesis on how manager employee commitment can be enhanced, then these can be tested by applying certain statistical tests to the data collected for the purpose</a:t>
            </a:r>
            <a:r>
              <a:rPr lang="en-US" sz="2000" dirty="0">
                <a:solidFill>
                  <a:schemeClr val="tx2"/>
                </a:solidFill>
                <a:effectLst>
                  <a:outerShdw blurRad="38100" dist="38100" dir="2700000" algn="tl">
                    <a:srgbClr val="000000"/>
                  </a:outerShdw>
                </a:effectLst>
              </a:rPr>
              <a:t>.</a:t>
            </a:r>
            <a:endParaRPr lang="en-US" sz="2400" dirty="0">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895">
                                            <p:txEl>
                                              <p:pRg st="0" end="0"/>
                                            </p:txEl>
                                          </p:spTgt>
                                        </p:tgtEl>
                                        <p:attrNameLst>
                                          <p:attrName>style.visibility</p:attrName>
                                        </p:attrNameLst>
                                      </p:cBhvr>
                                      <p:to>
                                        <p:strVal val="visible"/>
                                      </p:to>
                                    </p:set>
                                    <p:anim calcmode="lin" valueType="num">
                                      <p:cBhvr additive="base">
                                        <p:cTn id="7" dur="500" fill="hold"/>
                                        <p:tgtEl>
                                          <p:spTgt spid="378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7891">
                                            <p:txEl>
                                              <p:pRg st="0" end="0"/>
                                            </p:txEl>
                                          </p:spTgt>
                                        </p:tgtEl>
                                        <p:attrNameLst>
                                          <p:attrName>style.visibility</p:attrName>
                                        </p:attrNameLst>
                                      </p:cBhvr>
                                      <p:to>
                                        <p:strVal val="visible"/>
                                      </p:to>
                                    </p:set>
                                    <p:anim calcmode="lin" valueType="num">
                                      <p:cBhvr additive="base">
                                        <p:cTn id="13"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37893"/>
                                        </p:tgtEl>
                                        <p:attrNameLst>
                                          <p:attrName>style.visibility</p:attrName>
                                        </p:attrNameLst>
                                      </p:cBhvr>
                                      <p:to>
                                        <p:strVal val="visible"/>
                                      </p:to>
                                    </p:set>
                                    <p:animEffect transition="in" filter="blinds(horizontal)">
                                      <p:cBhvr>
                                        <p:cTn id="19" dur="5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p:txBody>
          <a:bodyPr/>
          <a:lstStyle/>
          <a:p>
            <a:pPr eaLnBrk="1" hangingPunct="1">
              <a:lnSpc>
                <a:spcPct val="80000"/>
              </a:lnSpc>
              <a:buFont typeface="Wingdings" pitchFamily="2" charset="2"/>
              <a:buNone/>
            </a:pPr>
            <a:r>
              <a:rPr lang="en-US" b="1" smtClean="0"/>
              <a:t>	It means that it can be used again if similar circumstances prevails.</a:t>
            </a:r>
          </a:p>
          <a:p>
            <a:pPr eaLnBrk="1" hangingPunct="1">
              <a:lnSpc>
                <a:spcPct val="80000"/>
              </a:lnSpc>
              <a:buFont typeface="Wingdings" pitchFamily="2" charset="2"/>
              <a:buNone/>
            </a:pPr>
            <a:endParaRPr lang="en-US" sz="300" b="1" smtClean="0"/>
          </a:p>
          <a:p>
            <a:pPr eaLnBrk="1" hangingPunct="1">
              <a:lnSpc>
                <a:spcPct val="80000"/>
              </a:lnSpc>
              <a:buFont typeface="Wingdings" pitchFamily="2" charset="2"/>
              <a:buNone/>
            </a:pPr>
            <a:r>
              <a:rPr lang="en-US" b="1" smtClean="0"/>
              <a:t>	</a:t>
            </a:r>
          </a:p>
          <a:p>
            <a:pPr eaLnBrk="1" hangingPunct="1">
              <a:lnSpc>
                <a:spcPct val="80000"/>
              </a:lnSpc>
              <a:buFont typeface="Wingdings" pitchFamily="2" charset="2"/>
              <a:buNone/>
            </a:pPr>
            <a:r>
              <a:rPr lang="en-US" b="1" smtClean="0"/>
              <a:t>Example:</a:t>
            </a:r>
          </a:p>
          <a:p>
            <a:pPr algn="just" eaLnBrk="1" hangingPunct="1">
              <a:lnSpc>
                <a:spcPct val="80000"/>
              </a:lnSpc>
              <a:buFont typeface="Wingdings" pitchFamily="2" charset="2"/>
              <a:buNone/>
            </a:pPr>
            <a:r>
              <a:rPr lang="en-US" b="1" smtClean="0"/>
              <a:t>  </a:t>
            </a:r>
            <a:r>
              <a:rPr lang="en-US" b="1" i="1" smtClean="0"/>
              <a:t> The study concludes that participation in decision making is one of the most important factors that influences the commitment, we will place more faith and credence in these finding and apply in similar situations. To the extent that this does happen, we will gain confidence in the scientific nature of our research.</a:t>
            </a:r>
          </a:p>
        </p:txBody>
      </p:sp>
      <p:sp>
        <p:nvSpPr>
          <p:cNvPr id="21507" name="Rectangle 5"/>
          <p:cNvSpPr>
            <a:spLocks noGrp="1" noChangeArrowheads="1"/>
          </p:cNvSpPr>
          <p:nvPr>
            <p:ph type="title"/>
          </p:nvPr>
        </p:nvSpPr>
        <p:spPr/>
        <p:txBody>
          <a:bodyPr/>
          <a:lstStyle/>
          <a:p>
            <a:pPr eaLnBrk="1" hangingPunct="1"/>
            <a:r>
              <a:rPr lang="en-US" sz="4000" smtClean="0"/>
              <a:t>4. </a:t>
            </a:r>
            <a:r>
              <a:rPr lang="en-US" sz="4800" b="1" smtClean="0"/>
              <a:t>Replicability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8915">
                                            <p:txEl>
                                              <p:pRg st="4" end="4"/>
                                            </p:txEl>
                                          </p:spTgt>
                                        </p:tgtEl>
                                        <p:attrNameLst>
                                          <p:attrName>style.visibility</p:attrName>
                                        </p:attrNameLst>
                                      </p:cBhvr>
                                      <p:to>
                                        <p:strVal val="visible"/>
                                      </p:to>
                                    </p:set>
                                    <p:animEffect transition="in" filter="blinds(horizontal)">
                                      <p:cBhvr>
                                        <p:cTn id="7" dur="500"/>
                                        <p:tgtEl>
                                          <p:spTgt spid="389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Angsana New"/>
      </a:majorFont>
      <a:minorFont>
        <a:latin typeface="Arial"/>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Layers</Template>
  <TotalTime>3468</TotalTime>
  <Words>3216</Words>
  <Application>Microsoft Office PowerPoint</Application>
  <PresentationFormat>On-screen Show (4:3)</PresentationFormat>
  <Paragraphs>501</Paragraphs>
  <Slides>73</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73</vt:i4>
      </vt:variant>
    </vt:vector>
  </HeadingPairs>
  <TitlesOfParts>
    <vt:vector size="84" baseType="lpstr">
      <vt:lpstr>Angsana New</vt:lpstr>
      <vt:lpstr>Arial</vt:lpstr>
      <vt:lpstr>Bookman Old Style</vt:lpstr>
      <vt:lpstr>Calibri</vt:lpstr>
      <vt:lpstr>Century Gothic</vt:lpstr>
      <vt:lpstr>Footlight MT Light</vt:lpstr>
      <vt:lpstr>Tahoma</vt:lpstr>
      <vt:lpstr>Times New Roman</vt:lpstr>
      <vt:lpstr>Wingdings</vt:lpstr>
      <vt:lpstr>Wingdings 2</vt:lpstr>
      <vt:lpstr>Layers</vt:lpstr>
      <vt:lpstr>PowerPoint Presentation</vt:lpstr>
      <vt:lpstr>ISI PROPOSAL RISET KUANTITATIF</vt:lpstr>
      <vt:lpstr>ISI PROPOSAL RISET KUALITATIF</vt:lpstr>
      <vt:lpstr> </vt:lpstr>
      <vt:lpstr>The hallmarks of scientific research (positivist, kuantitatif, &amp; deductive)</vt:lpstr>
      <vt:lpstr>Hallmarks of Scientific Research</vt:lpstr>
      <vt:lpstr>2. Rigor</vt:lpstr>
      <vt:lpstr>3. Testability</vt:lpstr>
      <vt:lpstr>4. Replicability</vt:lpstr>
      <vt:lpstr>PowerPoint Presentation</vt:lpstr>
      <vt:lpstr>Confidence</vt:lpstr>
      <vt:lpstr>6. Objectivity</vt:lpstr>
      <vt:lpstr>7. Generalizability</vt:lpstr>
      <vt:lpstr>8. Parsimony</vt:lpstr>
      <vt:lpstr>AIMS OF RESEARCH</vt:lpstr>
      <vt:lpstr>The Building Blocks of Science in Research</vt:lpstr>
      <vt:lpstr>Deduction</vt:lpstr>
      <vt:lpstr>Induction</vt:lpstr>
      <vt:lpstr>JENIS-JENIS PENELITIAN MENURUT TUJUANNYA</vt:lpstr>
      <vt:lpstr>PENELITIAN TINGKAT EKSPLANASI</vt:lpstr>
      <vt:lpstr>Aktivitas Research</vt:lpstr>
      <vt:lpstr>Quali and Quanti</vt:lpstr>
      <vt:lpstr>PROSES PENELITIAN KUALITATIF</vt:lpstr>
      <vt:lpstr>PROSES PENELITIAN KUANTITATIF</vt:lpstr>
      <vt:lpstr>PowerPoint Presentation</vt:lpstr>
      <vt:lpstr>Where Do We Begin?</vt:lpstr>
      <vt:lpstr>PowerPoint Presentation</vt:lpstr>
      <vt:lpstr>Judul Penelitian</vt:lpstr>
      <vt:lpstr>Judul Penelitian</vt:lpstr>
      <vt:lpstr>Focusing from Area to Topic</vt:lpstr>
      <vt:lpstr>Length of Project Vs Number or Sources</vt:lpstr>
      <vt:lpstr>PowerPoint Presentation</vt:lpstr>
      <vt:lpstr>Criteria for a good research topic</vt:lpstr>
      <vt:lpstr>PowerPoint Presentation</vt:lpstr>
      <vt:lpstr>Finding a research topic</vt:lpstr>
      <vt:lpstr>Assignment:</vt:lpstr>
      <vt:lpstr>Latar Belakang Masalah:</vt:lpstr>
      <vt:lpstr>Model peta jalan Penelitian</vt:lpstr>
      <vt:lpstr>Apa itu Peta Jalan Penelitian</vt:lpstr>
      <vt:lpstr>Assignment:</vt:lpstr>
      <vt:lpstr>Rumusan Masalah</vt:lpstr>
      <vt:lpstr>Literature Review</vt:lpstr>
      <vt:lpstr>Vids TO LitRev</vt:lpstr>
      <vt:lpstr>PowerPoint Presentation</vt:lpstr>
      <vt:lpstr>Theory and Models</vt:lpstr>
      <vt:lpstr>PowerPoint Presentation</vt:lpstr>
      <vt:lpstr>Concepts, Constructs &amp; Definition</vt:lpstr>
      <vt:lpstr>Variables (Vary + Able)</vt:lpstr>
      <vt:lpstr>Kerangka Berpikir (Research Paradigm)</vt:lpstr>
      <vt:lpstr>PowerPoint Presentation</vt:lpstr>
      <vt:lpstr>PowerPoint Presentation</vt:lpstr>
      <vt:lpstr>Ciri-Ciri Hipotesis Yang Baik:</vt:lpstr>
      <vt:lpstr>The Role of Hypotheses</vt:lpstr>
      <vt:lpstr>PowerPoint Presentation</vt:lpstr>
      <vt:lpstr>PowerPoint Presentation</vt:lpstr>
      <vt:lpstr>DALAM SEBUAH PENELITIAN HIPOTESIS DAPAT DINYATAKAN DALAM BEBERAPA BENTUK</vt:lpstr>
      <vt:lpstr>PowerPoint Presentation</vt:lpstr>
      <vt:lpstr>PowerPoint Presentation</vt:lpstr>
      <vt:lpstr>PowerPoint Presentation</vt:lpstr>
      <vt:lpstr>PowerPoint Presentation</vt:lpstr>
      <vt:lpstr>PowerPoint Presentation</vt:lpstr>
      <vt:lpstr>Assignment:</vt:lpstr>
      <vt:lpstr>Research Methods</vt:lpstr>
      <vt:lpstr>PowerPoint Presentation</vt:lpstr>
      <vt:lpstr>Research Methods</vt:lpstr>
      <vt:lpstr>Research Methods</vt:lpstr>
      <vt:lpstr>A Classification of Univariate Techniques</vt:lpstr>
      <vt:lpstr>A Classification of Bivariate Techniques</vt:lpstr>
      <vt:lpstr>PowerPoint Presentation</vt:lpstr>
      <vt:lpstr>UJI HIPOTESIS</vt:lpstr>
      <vt:lpstr>Assignment:</vt:lpstr>
      <vt:lpstr>PowerPoint Presentation</vt:lpstr>
      <vt:lpstr>PowerPoint Presentation</vt:lpstr>
    </vt:vector>
  </TitlesOfParts>
  <Company>iLLUSiON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Research</dc:title>
  <dc:creator>iLLUSiON</dc:creator>
  <cp:lastModifiedBy>SDS</cp:lastModifiedBy>
  <cp:revision>250</cp:revision>
  <dcterms:created xsi:type="dcterms:W3CDTF">2008-04-28T06:33:14Z</dcterms:created>
  <dcterms:modified xsi:type="dcterms:W3CDTF">2020-09-19T23:08:30Z</dcterms:modified>
</cp:coreProperties>
</file>