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0C2383F-D79D-46CF-B372-BF88D30ECD9B}" type="datetimeFigureOut">
              <a:rPr lang="en-US" smtClean="0"/>
              <a:pPr/>
              <a:t>2/15/2012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3C66816-8F31-4154-9EED-5B2F00AB12E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C2383F-D79D-46CF-B372-BF88D30ECD9B}" type="datetimeFigureOut">
              <a:rPr lang="en-US" smtClean="0"/>
              <a:pPr/>
              <a:t>2/15/2012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66816-8F31-4154-9EED-5B2F00AB12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C2383F-D79D-46CF-B372-BF88D30ECD9B}" type="datetimeFigureOut">
              <a:rPr lang="en-US" smtClean="0"/>
              <a:pPr/>
              <a:t>2/15/2012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66816-8F31-4154-9EED-5B2F00AB12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0C2383F-D79D-46CF-B372-BF88D30ECD9B}" type="datetimeFigureOut">
              <a:rPr lang="en-US" smtClean="0"/>
              <a:pPr/>
              <a:t>2/15/2012</a:t>
            </a:fld>
            <a:endParaRPr lang="en-US"/>
          </a:p>
        </p:txBody>
      </p:sp>
      <p:sp>
        <p:nvSpPr>
          <p:cNvPr id="9" name="Slide Number Placeholder 8"/>
          <p:cNvSpPr>
            <a:spLocks noGrp="1"/>
          </p:cNvSpPr>
          <p:nvPr>
            <p:ph type="sldNum" sz="quarter" idx="15"/>
          </p:nvPr>
        </p:nvSpPr>
        <p:spPr/>
        <p:txBody>
          <a:bodyPr rtlCol="0"/>
          <a:lstStyle/>
          <a:p>
            <a:fld id="{A3C66816-8F31-4154-9EED-5B2F00AB12E5}"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0C2383F-D79D-46CF-B372-BF88D30ECD9B}" type="datetimeFigureOut">
              <a:rPr lang="en-US" smtClean="0"/>
              <a:pPr/>
              <a:t>2/15/2012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3C66816-8F31-4154-9EED-5B2F00AB12E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0C2383F-D79D-46CF-B372-BF88D30ECD9B}" type="datetimeFigureOut">
              <a:rPr lang="en-US" smtClean="0"/>
              <a:pPr/>
              <a:t>2/15/2012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C66816-8F31-4154-9EED-5B2F00AB12E5}"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0C2383F-D79D-46CF-B372-BF88D30ECD9B}" type="datetimeFigureOut">
              <a:rPr lang="en-US" smtClean="0"/>
              <a:pPr/>
              <a:t>2/15/2012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C66816-8F31-4154-9EED-5B2F00AB12E5}"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0C2383F-D79D-46CF-B372-BF88D30ECD9B}" type="datetimeFigureOut">
              <a:rPr lang="en-US" smtClean="0"/>
              <a:pPr/>
              <a:t>2/15/2012</a:t>
            </a:fld>
            <a:endParaRPr lang="en-US"/>
          </a:p>
        </p:txBody>
      </p:sp>
      <p:sp>
        <p:nvSpPr>
          <p:cNvPr id="7" name="Slide Number Placeholder 6"/>
          <p:cNvSpPr>
            <a:spLocks noGrp="1"/>
          </p:cNvSpPr>
          <p:nvPr>
            <p:ph type="sldNum" sz="quarter" idx="11"/>
          </p:nvPr>
        </p:nvSpPr>
        <p:spPr/>
        <p:txBody>
          <a:bodyPr rtlCol="0"/>
          <a:lstStyle/>
          <a:p>
            <a:fld id="{A3C66816-8F31-4154-9EED-5B2F00AB12E5}"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C2383F-D79D-46CF-B372-BF88D30ECD9B}" type="datetimeFigureOut">
              <a:rPr lang="en-US" smtClean="0"/>
              <a:pPr/>
              <a:t>2/15/2012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C66816-8F31-4154-9EED-5B2F00AB12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0C2383F-D79D-46CF-B372-BF88D30ECD9B}" type="datetimeFigureOut">
              <a:rPr lang="en-US" smtClean="0"/>
              <a:pPr/>
              <a:t>2/15/2012</a:t>
            </a:fld>
            <a:endParaRPr lang="en-US"/>
          </a:p>
        </p:txBody>
      </p:sp>
      <p:sp>
        <p:nvSpPr>
          <p:cNvPr id="22" name="Slide Number Placeholder 21"/>
          <p:cNvSpPr>
            <a:spLocks noGrp="1"/>
          </p:cNvSpPr>
          <p:nvPr>
            <p:ph type="sldNum" sz="quarter" idx="15"/>
          </p:nvPr>
        </p:nvSpPr>
        <p:spPr/>
        <p:txBody>
          <a:bodyPr rtlCol="0"/>
          <a:lstStyle/>
          <a:p>
            <a:fld id="{A3C66816-8F31-4154-9EED-5B2F00AB12E5}"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0C2383F-D79D-46CF-B372-BF88D30ECD9B}" type="datetimeFigureOut">
              <a:rPr lang="en-US" smtClean="0"/>
              <a:pPr/>
              <a:t>2/15/2012</a:t>
            </a:fld>
            <a:endParaRPr lang="en-US"/>
          </a:p>
        </p:txBody>
      </p:sp>
      <p:sp>
        <p:nvSpPr>
          <p:cNvPr id="18" name="Slide Number Placeholder 17"/>
          <p:cNvSpPr>
            <a:spLocks noGrp="1"/>
          </p:cNvSpPr>
          <p:nvPr>
            <p:ph type="sldNum" sz="quarter" idx="11"/>
          </p:nvPr>
        </p:nvSpPr>
        <p:spPr/>
        <p:txBody>
          <a:bodyPr rtlCol="0"/>
          <a:lstStyle/>
          <a:p>
            <a:fld id="{A3C66816-8F31-4154-9EED-5B2F00AB12E5}"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0C2383F-D79D-46CF-B372-BF88D30ECD9B}" type="datetimeFigureOut">
              <a:rPr lang="en-US" smtClean="0"/>
              <a:pPr/>
              <a:t>2/15/2012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3C66816-8F31-4154-9EED-5B2F00AB12E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5656" y="1890144"/>
            <a:ext cx="7406640" cy="1472184"/>
          </a:xfrm>
        </p:spPr>
        <p:txBody>
          <a:bodyPr>
            <a:normAutofit fontScale="90000"/>
          </a:bodyPr>
          <a:lstStyle/>
          <a:p>
            <a:r>
              <a:rPr lang="en-US" dirty="0" smtClean="0"/>
              <a:t>Strategic Human Resources </a:t>
            </a:r>
            <a:r>
              <a:rPr lang="en-US" dirty="0" smtClean="0"/>
              <a:t>Management</a:t>
            </a:r>
            <a:br>
              <a:rPr lang="en-US" dirty="0" smtClean="0"/>
            </a:br>
            <a:r>
              <a:rPr lang="en-US" dirty="0" smtClean="0"/>
              <a:t/>
            </a:r>
            <a:br>
              <a:rPr lang="en-US" dirty="0" smtClean="0"/>
            </a:br>
            <a:r>
              <a:rPr lang="en-US" sz="7300" dirty="0" smtClean="0"/>
              <a:t>Global Views</a:t>
            </a:r>
            <a:endParaRPr lang="en-US" dirty="0"/>
          </a:p>
        </p:txBody>
      </p:sp>
      <p:sp>
        <p:nvSpPr>
          <p:cNvPr id="3" name="Subtitle 2"/>
          <p:cNvSpPr>
            <a:spLocks noGrp="1"/>
          </p:cNvSpPr>
          <p:nvPr>
            <p:ph type="subTitle" idx="1"/>
          </p:nvPr>
        </p:nvSpPr>
        <p:spPr>
          <a:xfrm>
            <a:off x="1428728" y="4437112"/>
            <a:ext cx="7406640" cy="1080120"/>
          </a:xfrm>
        </p:spPr>
        <p:txBody>
          <a:bodyPr>
            <a:normAutofit/>
          </a:bodyPr>
          <a:lstStyle/>
          <a:p>
            <a:pPr algn="r"/>
            <a:r>
              <a:rPr lang="en-US" dirty="0" smtClean="0"/>
              <a:t>Fakultas Ekonomi</a:t>
            </a:r>
          </a:p>
          <a:p>
            <a:pPr algn="r"/>
            <a:r>
              <a:rPr lang="en-US" dirty="0" smtClean="0"/>
              <a:t>Universitas Negeri Yogyakarta</a:t>
            </a:r>
          </a:p>
          <a:p>
            <a:pPr algn="r"/>
            <a:r>
              <a:rPr lang="en-US" dirty="0" smtClean="0"/>
              <a:t>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Views OF SHRM</a:t>
            </a:r>
            <a:endParaRPr lang="en-US" dirty="0"/>
          </a:p>
        </p:txBody>
      </p:sp>
      <p:sp>
        <p:nvSpPr>
          <p:cNvPr id="3" name="Content Placeholder 2"/>
          <p:cNvSpPr>
            <a:spLocks noGrp="1"/>
          </p:cNvSpPr>
          <p:nvPr>
            <p:ph sz="quarter" idx="1"/>
          </p:nvPr>
        </p:nvSpPr>
        <p:spPr/>
        <p:txBody>
          <a:bodyPr>
            <a:normAutofit fontScale="62500" lnSpcReduction="20000"/>
          </a:bodyPr>
          <a:lstStyle/>
          <a:p>
            <a:r>
              <a:rPr lang="en-US" b="1" cap="all" dirty="0" smtClean="0"/>
              <a:t>HR STRATEGY</a:t>
            </a:r>
            <a:r>
              <a:rPr lang="en-US" dirty="0" smtClean="0"/>
              <a:t> Yesterday we received an HR Tip request from a reader about HR Strategy. Our reader writes, “Please help me on how to design and plan an HR strategy for an organization.” We love it when our readers reach out to us with questions or seek advice, so here is the answer to your great request:</a:t>
            </a:r>
          </a:p>
          <a:p>
            <a:r>
              <a:rPr lang="en-US" dirty="0" smtClean="0"/>
              <a:t>In short, when designing or planning an organization’s HR Strategy, there has to be a strong emphasis on the company’s employees and a way to track the performance of employees over time. Strategic HR thinkers see employees as human assets that have as much, if not more, value to an organization as its physical and capital assets. To strategic HR thinkers employees are a valuable source of sustainable competitive advantage, particularly as required skills become less manual and more knowledge-based. As key talent becomes hard to recruit in the coming years due to the retirement of Baby Boomers, an appropriate, integrated, strategy-consistent approach is needed to ensure that HR strategies are aligned with the overall organizational strategy.</a:t>
            </a:r>
          </a:p>
          <a:p>
            <a:r>
              <a:rPr lang="en-US" dirty="0" smtClean="0"/>
              <a:t>But here lies a dilemma: investing in talent is expensive and may not have an immediate payback. It is also risky. Investing in machinery or buildings is much more predictable—at least they can’t quit and walk out of the door. But failure to invest in employees causes inefficiency and a weakening of organization’s competitive position. Human assets are risky investment and require extra effort to ensure that they are not lost</a:t>
            </a:r>
            <a:r>
              <a:rPr lang="en-US" dirty="0" smtClean="0"/>
              <a:t>.</a:t>
            </a: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Views OF SHRM</a:t>
            </a:r>
            <a:endParaRPr lang="en-US" dirty="0"/>
          </a:p>
        </p:txBody>
      </p:sp>
      <p:sp>
        <p:nvSpPr>
          <p:cNvPr id="3" name="Content Placeholder 2"/>
          <p:cNvSpPr>
            <a:spLocks noGrp="1"/>
          </p:cNvSpPr>
          <p:nvPr>
            <p:ph sz="quarter" idx="1"/>
          </p:nvPr>
        </p:nvSpPr>
        <p:spPr/>
        <p:txBody>
          <a:bodyPr>
            <a:normAutofit fontScale="92500"/>
          </a:bodyPr>
          <a:lstStyle/>
          <a:p>
            <a:r>
              <a:rPr lang="en-US" dirty="0" smtClean="0"/>
              <a:t>The </a:t>
            </a:r>
            <a:r>
              <a:rPr lang="en-US" dirty="0" smtClean="0"/>
              <a:t>payoffs, however, can be big. Studies have shown that an integrated HR strategy of the management of human capital can result in 47% increase in market value of an organization and the top 10% of organizations studied experienced a 391% return on investment in management of human capital.</a:t>
            </a:r>
          </a:p>
          <a:p>
            <a:r>
              <a:rPr lang="en-US" dirty="0" smtClean="0"/>
              <a:t>The human capital value chain it as follows:</a:t>
            </a:r>
          </a:p>
          <a:p>
            <a:pPr lvl="1"/>
            <a:r>
              <a:rPr lang="en-US" dirty="0" smtClean="0"/>
              <a:t>Employee outcomes (attitudes and behaviors) lead to…</a:t>
            </a:r>
          </a:p>
          <a:p>
            <a:pPr lvl="1"/>
            <a:r>
              <a:rPr lang="en-US" dirty="0" smtClean="0"/>
              <a:t>Organizational outcomes (productivity and quality) that in turn lead to…</a:t>
            </a:r>
          </a:p>
          <a:p>
            <a:pPr lvl="1"/>
            <a:r>
              <a:rPr lang="en-US" dirty="0" smtClean="0"/>
              <a:t>Financial outcomes (lower costs, higher revenues, higher profitability) that in turn lead to…</a:t>
            </a:r>
          </a:p>
          <a:p>
            <a:pPr lvl="1"/>
            <a:r>
              <a:rPr lang="en-US" dirty="0" smtClean="0"/>
              <a:t>Market based outcomes (higher stock price</a:t>
            </a:r>
            <a:r>
              <a:rPr lang="en-US" dirty="0" smtClean="0"/>
              <a:t>)</a:t>
            </a: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Views OF SHRM</a:t>
            </a:r>
            <a:endParaRPr lang="en-US" dirty="0"/>
          </a:p>
        </p:txBody>
      </p:sp>
      <p:sp>
        <p:nvSpPr>
          <p:cNvPr id="3" name="Content Placeholder 2"/>
          <p:cNvSpPr>
            <a:spLocks noGrp="1"/>
          </p:cNvSpPr>
          <p:nvPr>
            <p:ph sz="quarter" idx="1"/>
          </p:nvPr>
        </p:nvSpPr>
        <p:spPr/>
        <p:txBody>
          <a:bodyPr>
            <a:normAutofit fontScale="70000" lnSpcReduction="20000"/>
          </a:bodyPr>
          <a:lstStyle/>
          <a:p>
            <a:endParaRPr lang="en-US" dirty="0" smtClean="0"/>
          </a:p>
          <a:p>
            <a:r>
              <a:rPr lang="en-US" dirty="0" smtClean="0"/>
              <a:t>Wall </a:t>
            </a:r>
            <a:r>
              <a:rPr lang="en-US" dirty="0" smtClean="0"/>
              <a:t>Street analysts still generally fail to acknowledge human capital in assessing the value of an organization and the effect that human resources can have on stock price. This is rooted in the fact that there are no “standard” metrics or measures of human capital, much as there are for other organizational assets. But metrics have been developed and are used by forward looking organizations to evaluate the value of their capital assets. Such metrics include:</a:t>
            </a:r>
          </a:p>
          <a:p>
            <a:pPr lvl="1"/>
            <a:r>
              <a:rPr lang="en-US" dirty="0" smtClean="0"/>
              <a:t>Human Capital ROI</a:t>
            </a:r>
          </a:p>
          <a:p>
            <a:pPr lvl="1"/>
            <a:r>
              <a:rPr lang="en-US" dirty="0" smtClean="0"/>
              <a:t>Profit per employee</a:t>
            </a:r>
          </a:p>
          <a:p>
            <a:pPr lvl="1"/>
            <a:r>
              <a:rPr lang="en-US" dirty="0" smtClean="0"/>
              <a:t>HR Expense Factor</a:t>
            </a:r>
          </a:p>
          <a:p>
            <a:pPr lvl="1"/>
            <a:r>
              <a:rPr lang="en-US" dirty="0" smtClean="0"/>
              <a:t>Human Capital Value Added</a:t>
            </a:r>
          </a:p>
          <a:p>
            <a:pPr lvl="1"/>
            <a:r>
              <a:rPr lang="en-US" dirty="0" smtClean="0"/>
              <a:t>Turnover Rate</a:t>
            </a:r>
          </a:p>
          <a:p>
            <a:r>
              <a:rPr lang="en-US" dirty="0" smtClean="0"/>
              <a:t>To recap, here is today’s HR Tip: Start to develop a strategic view of your human resources assets by initiating metrics that demonstrate how your HR assets add value to the organization and track these metrics over time—it may surprise you (and your senior management) just how big an asset your human assets really are</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fontScale="92500" lnSpcReduction="10000"/>
          </a:bodyPr>
          <a:lstStyle/>
          <a:p>
            <a:r>
              <a:rPr lang="en-US" b="1" dirty="0" smtClean="0"/>
              <a:t>There is a growing awareness that traditional strategic international human resource management (SIHRM), which is narrowly descriptive of the impact of environment change, requires effective strategic global human resource management (SGHRM). </a:t>
            </a:r>
            <a:r>
              <a:rPr lang="en-US" b="1" dirty="0" smtClean="0"/>
              <a:t>A </a:t>
            </a:r>
            <a:r>
              <a:rPr lang="en-US" b="1" dirty="0" smtClean="0"/>
              <a:t>model of the </a:t>
            </a:r>
            <a:r>
              <a:rPr lang="en-US" dirty="0" smtClean="0"/>
              <a:t>SGHRM </a:t>
            </a:r>
            <a:r>
              <a:rPr lang="en-US" b="1" dirty="0" smtClean="0"/>
              <a:t>system</a:t>
            </a:r>
            <a:r>
              <a:rPr lang="en-US" b="1" dirty="0" smtClean="0"/>
              <a:t>, developed from a combined knowledge-based view and relational contracting theoretical perspectives, is proposed for empirical research and practical use in global </a:t>
            </a:r>
            <a:r>
              <a:rPr lang="en-US" b="1" dirty="0" err="1" smtClean="0"/>
              <a:t>organisations</a:t>
            </a:r>
            <a:r>
              <a:rPr lang="en-US" b="1" dirty="0" smtClean="0"/>
              <a:t>. </a:t>
            </a:r>
            <a:r>
              <a:rPr lang="en-US" b="1" dirty="0" smtClean="0"/>
              <a:t>There are identified the </a:t>
            </a:r>
            <a:r>
              <a:rPr lang="en-US" b="1" dirty="0" smtClean="0"/>
              <a:t>specific barriers and competencies, associated with role transformation of human resource managers in global </a:t>
            </a:r>
            <a:r>
              <a:rPr lang="en-US" b="1" dirty="0" err="1" smtClean="0"/>
              <a:t>organisational</a:t>
            </a:r>
            <a:r>
              <a:rPr lang="en-US" b="1" dirty="0" smtClean="0"/>
              <a:t> </a:t>
            </a:r>
            <a:r>
              <a:rPr lang="en-US" b="1" dirty="0" smtClean="0"/>
              <a:t>networks.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0000" lnSpcReduction="20000"/>
          </a:bodyPr>
          <a:lstStyle/>
          <a:p>
            <a:r>
              <a:rPr lang="en-US" dirty="0" smtClean="0"/>
              <a:t>The dramatic and discontinuous changes taking place in the global environment have contributed to the evolution of traditional multinational corporations (MNCs) into global </a:t>
            </a:r>
            <a:r>
              <a:rPr lang="en-US" dirty="0" err="1" smtClean="0"/>
              <a:t>organisations</a:t>
            </a:r>
            <a:r>
              <a:rPr lang="en-US" dirty="0" smtClean="0"/>
              <a:t> that are more of a network nature (</a:t>
            </a:r>
            <a:r>
              <a:rPr lang="en-US" dirty="0" err="1" smtClean="0"/>
              <a:t>Gimeno</a:t>
            </a:r>
            <a:r>
              <a:rPr lang="en-US" dirty="0" smtClean="0"/>
              <a:t> &amp; Woo 1996, Wolf 1997, </a:t>
            </a:r>
            <a:r>
              <a:rPr lang="en-US" dirty="0" err="1" smtClean="0"/>
              <a:t>Galunic</a:t>
            </a:r>
            <a:r>
              <a:rPr lang="en-US" dirty="0" smtClean="0"/>
              <a:t> &amp; </a:t>
            </a:r>
            <a:r>
              <a:rPr lang="en-US" dirty="0" err="1" smtClean="0"/>
              <a:t>Rodan</a:t>
            </a:r>
            <a:r>
              <a:rPr lang="en-US" dirty="0" smtClean="0"/>
              <a:t> 1998, </a:t>
            </a:r>
            <a:r>
              <a:rPr lang="en-US" dirty="0" err="1" smtClean="0"/>
              <a:t>Westney</a:t>
            </a:r>
            <a:r>
              <a:rPr lang="en-US" dirty="0" smtClean="0"/>
              <a:t> 1999). The global network form of </a:t>
            </a:r>
            <a:r>
              <a:rPr lang="en-US" dirty="0" err="1" smtClean="0"/>
              <a:t>organising</a:t>
            </a:r>
            <a:r>
              <a:rPr lang="en-US" dirty="0" smtClean="0"/>
              <a:t> roles and activities infuses into the firm a heightened need for cross-functional interdependence, which in turn, can increase role ambiguity for a human resource manager (Grimm &amp; Smith 1997). On the one hand, an important function of a global human resource manager is to shape a culture of developing external linkages (i.e., to local </a:t>
            </a:r>
            <a:r>
              <a:rPr lang="en-US" dirty="0" err="1" smtClean="0"/>
              <a:t>organisations</a:t>
            </a:r>
            <a:r>
              <a:rPr lang="en-US" dirty="0" smtClean="0"/>
              <a:t> and critical stakeholders) for a global </a:t>
            </a:r>
            <a:r>
              <a:rPr lang="en-US" dirty="0" err="1" smtClean="0"/>
              <a:t>organisation</a:t>
            </a:r>
            <a:r>
              <a:rPr lang="en-US" dirty="0" smtClean="0"/>
              <a:t>. On the other hand, it is vital the global human resource manager facilitates the integration of internal functional (i.e., international human resource management) and </a:t>
            </a:r>
            <a:r>
              <a:rPr lang="en-US" dirty="0" err="1" smtClean="0"/>
              <a:t>crossfunctional</a:t>
            </a:r>
            <a:r>
              <a:rPr lang="en-US" dirty="0" smtClean="0"/>
              <a:t> (i.e., global marketing, R&amp;D and operations) relationships within the various competency </a:t>
            </a:r>
            <a:r>
              <a:rPr lang="en-US" dirty="0" err="1" smtClean="0"/>
              <a:t>centres</a:t>
            </a:r>
            <a:r>
              <a:rPr lang="en-US" dirty="0" smtClean="0"/>
              <a:t> of the global </a:t>
            </a:r>
            <a:r>
              <a:rPr lang="en-US" dirty="0" err="1" smtClean="0"/>
              <a:t>organisation</a:t>
            </a:r>
            <a:r>
              <a:rPr lang="en-US" dirty="0" smtClean="0"/>
              <a:t> (</a:t>
            </a:r>
            <a:r>
              <a:rPr lang="en-US" dirty="0" err="1" smtClean="0"/>
              <a:t>Mudambi</a:t>
            </a:r>
            <a:r>
              <a:rPr lang="en-US" dirty="0" smtClean="0"/>
              <a:t> &amp; Helper 1998). Moreover, the expanded number of relationships needed in both the internal and external global network settings further increases the complexity of establishing an appropriate global human resource system (</a:t>
            </a:r>
            <a:r>
              <a:rPr lang="en-US" dirty="0" err="1" smtClean="0"/>
              <a:t>Zucker</a:t>
            </a:r>
            <a:r>
              <a:rPr lang="en-US" dirty="0" smtClean="0"/>
              <a:t> 1987).</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Conceptualisation</a:t>
            </a:r>
            <a:r>
              <a:rPr lang="en-US" b="1" dirty="0" smtClean="0"/>
              <a:t> of the Changing Role of Human Resource Managers within Global </a:t>
            </a:r>
            <a:r>
              <a:rPr lang="en-US" b="1" dirty="0" err="1" smtClean="0"/>
              <a:t>Organisations</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Global </a:t>
            </a:r>
            <a:r>
              <a:rPr lang="en-US" dirty="0" err="1" smtClean="0"/>
              <a:t>organisational</a:t>
            </a:r>
            <a:r>
              <a:rPr lang="en-US" dirty="0" smtClean="0"/>
              <a:t> networks are viewed as dependency structures among geographically dispersed </a:t>
            </a:r>
            <a:r>
              <a:rPr lang="en-US" dirty="0" err="1" smtClean="0"/>
              <a:t>organisations</a:t>
            </a:r>
            <a:r>
              <a:rPr lang="en-US" dirty="0" smtClean="0"/>
              <a:t> that are interrelated through both formal and informal ties across varying levels of ownership. This broad definition reflects a holistic or systemic approach consistent with the integrated view of the formation of relationships across borders and the flow of goods and services to the global market place. By </a:t>
            </a:r>
            <a:r>
              <a:rPr lang="en-US" dirty="0" err="1" smtClean="0"/>
              <a:t>conceptualising</a:t>
            </a:r>
            <a:r>
              <a:rPr lang="en-US" dirty="0" smtClean="0"/>
              <a:t> a cross-border inter-</a:t>
            </a:r>
            <a:r>
              <a:rPr lang="en-US" dirty="0" err="1" smtClean="0"/>
              <a:t>organisational</a:t>
            </a:r>
            <a:r>
              <a:rPr lang="en-US" dirty="0" smtClean="0"/>
              <a:t> network beyond a set of functional and relational activities performed by downstream and upstream stakeholders in the global </a:t>
            </a:r>
            <a:r>
              <a:rPr lang="en-US" dirty="0" err="1" smtClean="0"/>
              <a:t>organisation</a:t>
            </a:r>
            <a:r>
              <a:rPr lang="en-US" dirty="0" smtClean="0"/>
              <a:t>, it can be proposed that a definition of an integrated global </a:t>
            </a:r>
            <a:r>
              <a:rPr lang="en-US" dirty="0" err="1" smtClean="0"/>
              <a:t>organisation</a:t>
            </a:r>
            <a:r>
              <a:rPr lang="en-US" dirty="0" smtClean="0"/>
              <a:t> encompasses the global network of facilities, activities, and social relationships that performs a multitude of integrated value-adding functions. Therefore, the global network construct can be used to examine not only the tangible network design elements of the global </a:t>
            </a:r>
            <a:r>
              <a:rPr lang="en-US" dirty="0" err="1" smtClean="0"/>
              <a:t>organisation</a:t>
            </a:r>
            <a:r>
              <a:rPr lang="en-US" dirty="0" smtClean="0"/>
              <a:t> (i.e., webs of facilities and product development ties and activities) (</a:t>
            </a:r>
            <a:r>
              <a:rPr lang="en-US" dirty="0" err="1" smtClean="0"/>
              <a:t>Mabert</a:t>
            </a:r>
            <a:r>
              <a:rPr lang="en-US" dirty="0" smtClean="0"/>
              <a:t> &amp; </a:t>
            </a:r>
            <a:r>
              <a:rPr lang="en-US" dirty="0" err="1" smtClean="0"/>
              <a:t>Venktarmanan</a:t>
            </a:r>
            <a:r>
              <a:rPr lang="en-US" dirty="0" smtClean="0"/>
              <a:t> 1998), but also to </a:t>
            </a:r>
            <a:r>
              <a:rPr lang="en-US" dirty="0" err="1" smtClean="0"/>
              <a:t>emphasise</a:t>
            </a:r>
            <a:r>
              <a:rPr lang="en-US" dirty="0" smtClean="0"/>
              <a:t> the social infrastructure and human activities and relations envisioned, built and maintained by global human resource managers.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55000" lnSpcReduction="20000"/>
          </a:bodyPr>
          <a:lstStyle/>
          <a:p>
            <a:r>
              <a:rPr lang="en-US" dirty="0" smtClean="0"/>
              <a:t>Global human resource managers are required to enact HRM systems within socially rich cross-border network structures (Welch &amp; Welch 1993, Tung 1994, Stroh &amp; </a:t>
            </a:r>
            <a:r>
              <a:rPr lang="en-US" dirty="0" err="1" smtClean="0"/>
              <a:t>Caligiuri</a:t>
            </a:r>
            <a:r>
              <a:rPr lang="en-US" dirty="0" smtClean="0"/>
              <a:t> 1998). The primary activities of a global human resource manager involve selecting appropriate global human resource strategies, influencing the operating context of the global </a:t>
            </a:r>
            <a:r>
              <a:rPr lang="en-US" dirty="0" err="1" smtClean="0"/>
              <a:t>organisation</a:t>
            </a:r>
            <a:r>
              <a:rPr lang="en-US" dirty="0" smtClean="0"/>
              <a:t>, and providing a leadership role in the cultural change of the </a:t>
            </a:r>
            <a:r>
              <a:rPr lang="en-US" dirty="0" err="1" smtClean="0"/>
              <a:t>organisation</a:t>
            </a:r>
            <a:r>
              <a:rPr lang="en-US" dirty="0" smtClean="0"/>
              <a:t> under conditions of accelerating strategic ambiguity. When enacting </a:t>
            </a:r>
            <a:r>
              <a:rPr lang="en-US" dirty="0" err="1" smtClean="0"/>
              <a:t>aHRM</a:t>
            </a:r>
            <a:r>
              <a:rPr lang="en-US" dirty="0" smtClean="0"/>
              <a:t> system, human resource managers within global </a:t>
            </a:r>
            <a:r>
              <a:rPr lang="en-US" dirty="0" err="1" smtClean="0"/>
              <a:t>organisations</a:t>
            </a:r>
            <a:r>
              <a:rPr lang="en-US" dirty="0" smtClean="0"/>
              <a:t> are obliged to manage collaboratively while maintaining their discretion and responsibility for human resource function within their individual </a:t>
            </a:r>
            <a:r>
              <a:rPr lang="en-US" dirty="0" err="1" smtClean="0"/>
              <a:t>organisations</a:t>
            </a:r>
            <a:r>
              <a:rPr lang="en-US" dirty="0" smtClean="0"/>
              <a:t>. Such a global network model of management and </a:t>
            </a:r>
            <a:r>
              <a:rPr lang="en-US" dirty="0" err="1" smtClean="0"/>
              <a:t>organisation</a:t>
            </a:r>
            <a:r>
              <a:rPr lang="en-US" dirty="0" smtClean="0"/>
              <a:t> of a firm’s global human resource systems facilitates operating flexibility, capacity for innovation, and development of a unique and valuable relational capability (Schneider 1988, </a:t>
            </a:r>
            <a:r>
              <a:rPr lang="en-US" dirty="0" err="1" smtClean="0"/>
              <a:t>Lusch</a:t>
            </a:r>
            <a:r>
              <a:rPr lang="en-US" dirty="0" smtClean="0"/>
              <a:t> &amp; Brown 1996).</a:t>
            </a:r>
          </a:p>
          <a:p>
            <a:r>
              <a:rPr lang="en-US" dirty="0" smtClean="0"/>
              <a:t>To sustain the culture of a dynamic global network, global human resource managers are required to possess multiple competencies that are both relational and contingent in nature (Henderson &amp; </a:t>
            </a:r>
            <a:r>
              <a:rPr lang="en-US" dirty="0" err="1" smtClean="0"/>
              <a:t>Clockburn</a:t>
            </a:r>
            <a:r>
              <a:rPr lang="en-US" dirty="0" smtClean="0"/>
              <a:t> 1995). Moreover, because of the need for a quick diffusion of information across different sources and domains of knowledge within a global network, the global human resource manager is encouraged to promote a spirit of multicultural interpersonal and </a:t>
            </a:r>
            <a:r>
              <a:rPr lang="en-US" dirty="0" err="1" smtClean="0"/>
              <a:t>interorganisational</a:t>
            </a:r>
            <a:r>
              <a:rPr lang="en-US" dirty="0" smtClean="0"/>
              <a:t> trust, within which members of the networked </a:t>
            </a:r>
            <a:r>
              <a:rPr lang="en-US" dirty="0" err="1" smtClean="0"/>
              <a:t>organisations</a:t>
            </a:r>
            <a:r>
              <a:rPr lang="en-US" dirty="0" smtClean="0"/>
              <a:t> can learn to cooperate (Barney &amp; Hansen 1994). While the problems of managing intercultural, </a:t>
            </a:r>
            <a:r>
              <a:rPr lang="en-US" dirty="0" err="1" smtClean="0"/>
              <a:t>crossfunctional</a:t>
            </a:r>
            <a:r>
              <a:rPr lang="en-US" dirty="0" smtClean="0"/>
              <a:t> and </a:t>
            </a:r>
            <a:r>
              <a:rPr lang="en-US" dirty="0" err="1" smtClean="0"/>
              <a:t>interorganisational</a:t>
            </a:r>
            <a:r>
              <a:rPr lang="en-US" dirty="0" smtClean="0"/>
              <a:t> dependencies and orientations has always been a challenging task dimension for the traditional international human resource manager, the transformation of these requirements into a network perspective poses a set of unique and ambiguous opportunities and challenges to the global human resource managers.</a:t>
            </a:r>
          </a:p>
          <a:p>
            <a:r>
              <a:rPr lang="en-US" dirty="0" smtClean="0"/>
              <a:t>Global </a:t>
            </a:r>
            <a:r>
              <a:rPr lang="en-US" dirty="0" err="1" smtClean="0"/>
              <a:t>organisations</a:t>
            </a:r>
            <a:r>
              <a:rPr lang="en-US" dirty="0" smtClean="0"/>
              <a:t> necessitate modifying the traditional human resource manager’s role frequently found in more bureaucratic international human resource management </a:t>
            </a:r>
            <a:r>
              <a:rPr lang="en-US" dirty="0" err="1" smtClean="0"/>
              <a:t>organisations</a:t>
            </a:r>
            <a:r>
              <a:rPr lang="en-US" dirty="0" smtClean="0"/>
              <a:t>. Specifically, new dimensions of the human resource leadership role are required, some of which relate to managing conflict, power, influence and control, as well as commitment and trust building both within and beyond the firm boundary.</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Role of Strategic Global Human Resource Management within Global </a:t>
            </a:r>
            <a:r>
              <a:rPr lang="en-US" b="1" dirty="0" smtClean="0"/>
              <a:t>Networks</a:t>
            </a:r>
            <a:endParaRPr lang="en-US" dirty="0"/>
          </a:p>
        </p:txBody>
      </p:sp>
      <p:sp>
        <p:nvSpPr>
          <p:cNvPr id="3" name="Content Placeholder 2"/>
          <p:cNvSpPr>
            <a:spLocks noGrp="1"/>
          </p:cNvSpPr>
          <p:nvPr>
            <p:ph sz="quarter" idx="1"/>
          </p:nvPr>
        </p:nvSpPr>
        <p:spPr/>
        <p:txBody>
          <a:bodyPr>
            <a:noAutofit/>
          </a:bodyPr>
          <a:lstStyle/>
          <a:p>
            <a:r>
              <a:rPr lang="en-US" sz="1200" dirty="0" smtClean="0"/>
              <a:t>Rapid </a:t>
            </a:r>
            <a:r>
              <a:rPr lang="en-US" sz="1200" dirty="0" err="1" smtClean="0"/>
              <a:t>globalisation</a:t>
            </a:r>
            <a:r>
              <a:rPr lang="en-US" sz="1200" dirty="0" smtClean="0"/>
              <a:t>, turbulent technological revolution and increasing deregulation have profiled a new competitive landscape in the global context (Lei, </a:t>
            </a:r>
            <a:r>
              <a:rPr lang="en-US" sz="1200" dirty="0" err="1" smtClean="0"/>
              <a:t>Hitt</a:t>
            </a:r>
            <a:r>
              <a:rPr lang="en-US" sz="1200" dirty="0" smtClean="0"/>
              <a:t> &amp; </a:t>
            </a:r>
            <a:r>
              <a:rPr lang="en-US" sz="1200" dirty="0" err="1" smtClean="0"/>
              <a:t>Bettis</a:t>
            </a:r>
            <a:r>
              <a:rPr lang="en-US" sz="1200" dirty="0" smtClean="0"/>
              <a:t> 1996). This new hypercompetitive environment requires strategic flexibility of an MNC and its global partners (</a:t>
            </a:r>
            <a:r>
              <a:rPr lang="en-US" sz="1200" dirty="0" err="1" smtClean="0"/>
              <a:t>Zander</a:t>
            </a:r>
            <a:r>
              <a:rPr lang="en-US" sz="1200" dirty="0" smtClean="0"/>
              <a:t> &amp; </a:t>
            </a:r>
            <a:r>
              <a:rPr lang="en-US" sz="1200" dirty="0" err="1" smtClean="0"/>
              <a:t>Kogut</a:t>
            </a:r>
            <a:r>
              <a:rPr lang="en-US" sz="1200" dirty="0" smtClean="0"/>
              <a:t> 1995). Global strategic flexibility augments the importance of resource flexibility, where the critical resources encompass strategic leadership, human capital, technological and manufacturing advances and cooperative synergies between </a:t>
            </a:r>
            <a:r>
              <a:rPr lang="en-US" sz="1200" dirty="0" err="1" smtClean="0"/>
              <a:t>organisational</a:t>
            </a:r>
            <a:r>
              <a:rPr lang="en-US" sz="1200" dirty="0" smtClean="0"/>
              <a:t> culture and structure (Lei et al. 1996). As such, an adaptive global </a:t>
            </a:r>
            <a:r>
              <a:rPr lang="en-US" sz="1200" dirty="0" err="1" smtClean="0"/>
              <a:t>organisation</a:t>
            </a:r>
            <a:r>
              <a:rPr lang="en-US" sz="1200" dirty="0" smtClean="0"/>
              <a:t> should be oriented toward dynamic and anticipatory strategic flexibility as one of its primary core competencies. Strategic flexibility imposes the demand for strategic leadership that influences the development of the </a:t>
            </a:r>
            <a:r>
              <a:rPr lang="en-US" sz="1200" dirty="0" err="1" smtClean="0"/>
              <a:t>organisational</a:t>
            </a:r>
            <a:r>
              <a:rPr lang="en-US" sz="1200" dirty="0" smtClean="0"/>
              <a:t> relational capability (Dyer &amp; Singh 1998) for cultural change conducive to formation of global networks with other companies in the new competitive landscape.</a:t>
            </a:r>
          </a:p>
          <a:p>
            <a:r>
              <a:rPr lang="en-US" sz="1200" dirty="0" smtClean="0"/>
              <a:t>As a result of the turbulent and almost sequenced changes taking place in the global competitive landscape, MNCs are increasingly modifying their opportunity boundaries by pursuing cooperative commitments (i.e., webs of strategic alliances). This allows an </a:t>
            </a:r>
            <a:r>
              <a:rPr lang="en-US" sz="1200" dirty="0" err="1" smtClean="0"/>
              <a:t>organisation</a:t>
            </a:r>
            <a:r>
              <a:rPr lang="en-US" sz="1200" dirty="0" smtClean="0"/>
              <a:t> to maintain a degree of flexibility in its structure and culture, and permits feasible restructuring of strategic relationships within various global networks on an on-going basis (</a:t>
            </a:r>
            <a:r>
              <a:rPr lang="en-US" sz="1200" dirty="0" err="1" smtClean="0"/>
              <a:t>Poppo</a:t>
            </a:r>
            <a:r>
              <a:rPr lang="en-US" sz="1200" dirty="0" smtClean="0"/>
              <a:t> 1995). The resulting relational flexibility imposes unique demands upon human resource managers to design flexible human resource systems responsive to the dynamic contractual relationships with globally dispersed customers, suppliers, and competitors. These increased demands are challenging because the benefits of flexible contract design in global network management are associated with the issues of varying exchange duration, uncertain temporal orientation and </a:t>
            </a:r>
            <a:r>
              <a:rPr lang="en-US" sz="1200" dirty="0" err="1" smtClean="0"/>
              <a:t>synchronisation</a:t>
            </a:r>
            <a:r>
              <a:rPr lang="en-US" sz="1200" dirty="0" smtClean="0"/>
              <a:t> of multiple relationships, and the issues of subsidiary-subsidiary and supplier-supplier interdependencies (Mohr &amp; </a:t>
            </a:r>
            <a:r>
              <a:rPr lang="en-US" sz="1200" dirty="0" err="1" smtClean="0"/>
              <a:t>Spekman</a:t>
            </a:r>
            <a:r>
              <a:rPr lang="en-US" sz="1200" dirty="0" smtClean="0"/>
              <a:t> 1994, </a:t>
            </a:r>
            <a:r>
              <a:rPr lang="en-US" sz="1200" dirty="0" err="1" smtClean="0"/>
              <a:t>Zaheer</a:t>
            </a:r>
            <a:r>
              <a:rPr lang="en-US" sz="1200" dirty="0" smtClean="0"/>
              <a:t> &amp; </a:t>
            </a:r>
            <a:r>
              <a:rPr lang="en-US" sz="1200" dirty="0" err="1" smtClean="0"/>
              <a:t>Venkataraman</a:t>
            </a:r>
            <a:r>
              <a:rPr lang="en-US" sz="1200" dirty="0" smtClean="0"/>
              <a:t> 1995). In turn, these issues affect the varying demand for fit and flexibility in global human resource system design. As a result, these challenging issues require both attention and agile action by the global human resource managers who are responsible for HR effectiveness within global networks. The most challenging issue is to enact an evolutionary transformation of the traditional hierarchical SIHRM models into a </a:t>
            </a:r>
            <a:r>
              <a:rPr lang="en-US" sz="1200" dirty="0" err="1" smtClean="0"/>
              <a:t>heterarchical</a:t>
            </a:r>
            <a:r>
              <a:rPr lang="en-US" sz="1200" dirty="0" smtClean="0"/>
              <a:t> </a:t>
            </a:r>
            <a:r>
              <a:rPr lang="en-US" sz="1200" dirty="0" err="1" smtClean="0"/>
              <a:t>SGHRMsystem</a:t>
            </a:r>
            <a:r>
              <a:rPr lang="en-US" sz="1200" dirty="0" smtClean="0"/>
              <a:t>.</a:t>
            </a:r>
          </a:p>
          <a:p>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Autofit/>
          </a:bodyPr>
          <a:lstStyle/>
          <a:p>
            <a:r>
              <a:rPr lang="en-US" sz="900" dirty="0" smtClean="0"/>
              <a:t>The traditional SIHRM models have been developed to capture the influence of HR programs (policies, practices, and issues) on a multinational </a:t>
            </a:r>
            <a:r>
              <a:rPr lang="en-US" sz="900" dirty="0" err="1" smtClean="0"/>
              <a:t>organisation’s</a:t>
            </a:r>
            <a:r>
              <a:rPr lang="en-US" sz="900" dirty="0" smtClean="0"/>
              <a:t> outcomes and vice versa. The most cited models take either a contingency perspective </a:t>
            </a:r>
            <a:r>
              <a:rPr lang="en-US" sz="900" dirty="0" err="1" smtClean="0"/>
              <a:t>emphasising</a:t>
            </a:r>
            <a:r>
              <a:rPr lang="en-US" sz="900" dirty="0" smtClean="0"/>
              <a:t> consistency between HRM and the </a:t>
            </a:r>
            <a:r>
              <a:rPr lang="en-US" sz="900" dirty="0" err="1" smtClean="0"/>
              <a:t>organisation’s</a:t>
            </a:r>
            <a:r>
              <a:rPr lang="en-US" sz="900" dirty="0" smtClean="0"/>
              <a:t> strategy (Schuler et al. 1993), or an universalistic perspective </a:t>
            </a:r>
            <a:r>
              <a:rPr lang="en-US" sz="900" dirty="0" err="1" smtClean="0"/>
              <a:t>emphasising</a:t>
            </a:r>
            <a:r>
              <a:rPr lang="en-US" sz="900" dirty="0" smtClean="0"/>
              <a:t> complementarily between HRM and strategy (Taylor et al. 1996). The SIHRM models seem to be appropriate under the conditions of strategic stability supported by the hierarchical structure and strong </a:t>
            </a:r>
            <a:r>
              <a:rPr lang="en-US" sz="900" dirty="0" err="1" smtClean="0"/>
              <a:t>organisational</a:t>
            </a:r>
            <a:r>
              <a:rPr lang="en-US" sz="900" dirty="0" smtClean="0"/>
              <a:t> culture. In these models, it is assumed multinational </a:t>
            </a:r>
            <a:r>
              <a:rPr lang="en-US" sz="900" dirty="0" err="1" smtClean="0"/>
              <a:t>organisations</a:t>
            </a:r>
            <a:r>
              <a:rPr lang="en-US" sz="900" dirty="0" smtClean="0"/>
              <a:t> compete primarily under low ambiguity and within clearly defined geographic and industry boundaries. In other words, it is assumed slow-cycle pressures for </a:t>
            </a:r>
            <a:r>
              <a:rPr lang="en-US" sz="900" dirty="0" err="1" smtClean="0"/>
              <a:t>organisational</a:t>
            </a:r>
            <a:r>
              <a:rPr lang="en-US" sz="900" dirty="0" smtClean="0"/>
              <a:t> renewal and corporate restructuring are salient. In such an environment, </a:t>
            </a:r>
            <a:r>
              <a:rPr lang="en-US" sz="900" dirty="0" err="1" smtClean="0"/>
              <a:t>organisations</a:t>
            </a:r>
            <a:r>
              <a:rPr lang="en-US" sz="900" dirty="0" smtClean="0"/>
              <a:t> are assumed to compete for economic surplus to achieve a structural competitive advantage by aligning their competencies with these activities. In most SIHRM models international variables are dominant like national culture (contingency) or employment systems (complementarily) (</a:t>
            </a:r>
            <a:r>
              <a:rPr lang="en-US" sz="900" dirty="0" err="1" smtClean="0"/>
              <a:t>Boxall</a:t>
            </a:r>
            <a:r>
              <a:rPr lang="en-US" sz="900" dirty="0" smtClean="0"/>
              <a:t> &amp; Purcell 2000). However, De </a:t>
            </a:r>
            <a:r>
              <a:rPr lang="en-US" sz="900" dirty="0" err="1" smtClean="0"/>
              <a:t>Cieri</a:t>
            </a:r>
            <a:r>
              <a:rPr lang="en-US" sz="900" dirty="0" smtClean="0"/>
              <a:t> and Dowling (1999) argue against further development of specific inter-national models. Moreover, Dowling, Welch and Schuler (1999) argue that the SIHRM models fail to capture HR effectiveness within global networks. Rather, models encompassing the evolution process </a:t>
            </a:r>
            <a:r>
              <a:rPr lang="en-US" sz="900" dirty="0" err="1" smtClean="0"/>
              <a:t>fromSIHRM</a:t>
            </a:r>
            <a:r>
              <a:rPr lang="en-US" sz="900" dirty="0" smtClean="0"/>
              <a:t> to an SGHRM system need to be developed as </a:t>
            </a:r>
            <a:r>
              <a:rPr lang="en-US" sz="900" dirty="0" err="1" smtClean="0"/>
              <a:t>organisations</a:t>
            </a:r>
            <a:r>
              <a:rPr lang="en-US" sz="900" dirty="0" smtClean="0"/>
              <a:t> </a:t>
            </a:r>
            <a:r>
              <a:rPr lang="en-US" sz="900" dirty="0" err="1" smtClean="0"/>
              <a:t>globalise</a:t>
            </a:r>
            <a:r>
              <a:rPr lang="en-US" sz="900" dirty="0" smtClean="0"/>
              <a:t> their operations (Paul 2000).</a:t>
            </a:r>
          </a:p>
          <a:p>
            <a:r>
              <a:rPr lang="en-US" sz="900" dirty="0" smtClean="0"/>
              <a:t>The shift from a SIHRM to an SGHRM system is crucial to occur for the evolution of these processes and mechanisms found in HRM system to match the personnel needs of global </a:t>
            </a:r>
            <a:r>
              <a:rPr lang="en-US" sz="900" dirty="0" err="1" smtClean="0"/>
              <a:t>organisations</a:t>
            </a:r>
            <a:r>
              <a:rPr lang="en-US" sz="900" dirty="0" smtClean="0"/>
              <a:t>. The SGHRM system shapes </a:t>
            </a:r>
            <a:r>
              <a:rPr lang="en-US" sz="900" dirty="0" err="1" smtClean="0"/>
              <a:t>organisational</a:t>
            </a:r>
            <a:r>
              <a:rPr lang="en-US" sz="900" dirty="0" smtClean="0"/>
              <a:t> culture in terms of cooperative traits and practices (i.e., content) rather than in values and attitudes (Gates 1994). Also, this influence is reflected in terms of the extent to which </a:t>
            </a:r>
            <a:r>
              <a:rPr lang="en-US" sz="900" dirty="0" err="1" smtClean="0"/>
              <a:t>organisational</a:t>
            </a:r>
            <a:r>
              <a:rPr lang="en-US" sz="900" dirty="0" smtClean="0"/>
              <a:t> culture is shaped across the </a:t>
            </a:r>
            <a:r>
              <a:rPr lang="en-US" sz="900" dirty="0" err="1" smtClean="0"/>
              <a:t>organisational</a:t>
            </a:r>
            <a:r>
              <a:rPr lang="en-US" sz="900" dirty="0" smtClean="0"/>
              <a:t> units (i.e., strength). The extent to which the content and strength of </a:t>
            </a:r>
            <a:r>
              <a:rPr lang="en-US" sz="900" dirty="0" err="1" smtClean="0"/>
              <a:t>organisational</a:t>
            </a:r>
            <a:r>
              <a:rPr lang="en-US" sz="900" dirty="0" smtClean="0"/>
              <a:t> culture are shaped by the shift to the SGHRM system is influenced by the managerial global leadership mindset. If this influence is significant, the </a:t>
            </a:r>
            <a:r>
              <a:rPr lang="en-US" sz="900" dirty="0" err="1" smtClean="0"/>
              <a:t>organisation’s</a:t>
            </a:r>
            <a:r>
              <a:rPr lang="en-US" sz="900" dirty="0" smtClean="0"/>
              <a:t> global performance is likely to be improved.</a:t>
            </a:r>
          </a:p>
          <a:p>
            <a:r>
              <a:rPr lang="en-US" sz="900" dirty="0" smtClean="0"/>
              <a:t>The SGHRM view goes beyond the SIHRM view by </a:t>
            </a:r>
            <a:r>
              <a:rPr lang="en-US" sz="900" dirty="0" err="1" smtClean="0"/>
              <a:t>emphasising</a:t>
            </a:r>
            <a:r>
              <a:rPr lang="en-US" sz="900" dirty="0" smtClean="0"/>
              <a:t> that HR effectiveness arises not only from the aggregate talent of the </a:t>
            </a:r>
            <a:r>
              <a:rPr lang="en-US" sz="900" dirty="0" err="1" smtClean="0"/>
              <a:t>organisation’s</a:t>
            </a:r>
            <a:r>
              <a:rPr lang="en-US" sz="900" dirty="0" smtClean="0"/>
              <a:t> employees, but also from the coordinated deployment of this talent across the global </a:t>
            </a:r>
            <a:r>
              <a:rPr lang="en-US" sz="900" dirty="0" err="1" smtClean="0"/>
              <a:t>organisation’s</a:t>
            </a:r>
            <a:r>
              <a:rPr lang="en-US" sz="900" dirty="0" smtClean="0"/>
              <a:t> network of relationships. The efficiency of this type of relational coordination is in turn a function of the global </a:t>
            </a:r>
            <a:r>
              <a:rPr lang="en-US" sz="900" dirty="0" err="1" smtClean="0"/>
              <a:t>organisation’s</a:t>
            </a:r>
            <a:r>
              <a:rPr lang="en-US" sz="900" dirty="0" smtClean="0"/>
              <a:t> cultural context (Beer &amp; </a:t>
            </a:r>
            <a:r>
              <a:rPr lang="en-US" sz="900" dirty="0" err="1" smtClean="0"/>
              <a:t>Eisenstat</a:t>
            </a:r>
            <a:r>
              <a:rPr lang="en-US" sz="900" dirty="0" smtClean="0"/>
              <a:t> 1996). For the global HR manager to develop the leadership role modes/options and influence the major transformation of the </a:t>
            </a:r>
            <a:r>
              <a:rPr lang="en-US" sz="900" dirty="0" err="1" smtClean="0"/>
              <a:t>organisation’s</a:t>
            </a:r>
            <a:r>
              <a:rPr lang="en-US" sz="900" dirty="0" smtClean="0"/>
              <a:t> cultural context, the role of human resource management is to be refocused from the “traditional HR focus on attracting, selecting, and developing individuals to a new focus on developing an </a:t>
            </a:r>
            <a:r>
              <a:rPr lang="en-US" sz="900" dirty="0" err="1" smtClean="0"/>
              <a:t>organisational</a:t>
            </a:r>
            <a:r>
              <a:rPr lang="en-US" sz="900" dirty="0" smtClean="0"/>
              <a:t> context which will attract and develop leaders as well as facilitate teamwork” (Beer &amp; </a:t>
            </a:r>
            <a:r>
              <a:rPr lang="en-US" sz="900" dirty="0" err="1" smtClean="0"/>
              <a:t>Eisenstat</a:t>
            </a:r>
            <a:r>
              <a:rPr lang="en-US" sz="900" dirty="0" smtClean="0"/>
              <a:t> 1996: 53). This new global leadership focus of HR encompasses new approaches to decision making, as well as innovative approaches to </a:t>
            </a:r>
            <a:r>
              <a:rPr lang="en-US" sz="900" dirty="0" err="1" smtClean="0"/>
              <a:t>organising</a:t>
            </a:r>
            <a:r>
              <a:rPr lang="en-US" sz="900" dirty="0" smtClean="0"/>
              <a:t> and managing people within global networks (i.e., global team-based management, high involvement of diverse employees, and effective and meaningful communication across cultures). In other words, the innovative global HR leadership can succeed in changing the </a:t>
            </a:r>
            <a:r>
              <a:rPr lang="en-US" sz="900" dirty="0" err="1" smtClean="0"/>
              <a:t>organisation’s</a:t>
            </a:r>
            <a:r>
              <a:rPr lang="en-US" sz="900" dirty="0" smtClean="0"/>
              <a:t> culture only by focusing more on the new strategic task within global networks and less on modifying traditional HRM programs. The focus on the new global strategic task requires both an effective leadership by the global HR manager and an efficient design of </a:t>
            </a:r>
            <a:r>
              <a:rPr lang="en-US" sz="900" dirty="0" err="1" smtClean="0"/>
              <a:t>theSGHRM</a:t>
            </a:r>
            <a:r>
              <a:rPr lang="en-US" sz="900" dirty="0" smtClean="0"/>
              <a:t> system. Specifically, the HR manager’s role transformation toward leadership within a global network is contingent upon an efficient SGHRM system design. To yield an efficient SGHRM system, the HRM processes necessitate seamless interfaces across a variety of dynamic relationships within a global network.</a:t>
            </a:r>
          </a:p>
          <a:p>
            <a:r>
              <a:rPr lang="en-US" sz="900" dirty="0" smtClean="0"/>
              <a:t>The purpose of the seamless interfaces is to mitigate different risks and uncertainties arising due to the interaction among members within the global network. These human resource processes must also contribute to the </a:t>
            </a:r>
            <a:r>
              <a:rPr lang="en-US" sz="900" dirty="0" err="1" smtClean="0"/>
              <a:t>optimisation</a:t>
            </a:r>
            <a:r>
              <a:rPr lang="en-US" sz="900" dirty="0" smtClean="0"/>
              <a:t> of knowledge integration within the global network (</a:t>
            </a:r>
            <a:r>
              <a:rPr lang="en-US" sz="900" dirty="0" err="1" smtClean="0"/>
              <a:t>Salbu</a:t>
            </a:r>
            <a:r>
              <a:rPr lang="en-US" sz="900" dirty="0" smtClean="0"/>
              <a:t> 1991). Therefore, it is proposed in this paper that the architecture of the SGHRM system depends upon the scope of the MNC strategic orientation relative to network members and the extent of the dynamics in the global network environment. By using the theoretical perspectives of relational contracting (</a:t>
            </a:r>
            <a:r>
              <a:rPr lang="en-US" sz="900" dirty="0" err="1" smtClean="0"/>
              <a:t>Macneil</a:t>
            </a:r>
            <a:r>
              <a:rPr lang="en-US" sz="900" dirty="0" smtClean="0"/>
              <a:t> 1974, 1978, 1980, 1985), and the </a:t>
            </a:r>
            <a:r>
              <a:rPr lang="en-US" sz="900" dirty="0" err="1" smtClean="0"/>
              <a:t>knowledgebased</a:t>
            </a:r>
            <a:r>
              <a:rPr lang="en-US" sz="900" dirty="0" smtClean="0"/>
              <a:t> view of the firm (Grant 1996), a theoretical framework for an efficient SGHRM system design supporting global HR manager’s leadership can be developed for global </a:t>
            </a:r>
            <a:r>
              <a:rPr lang="en-US" sz="900" dirty="0" err="1" smtClean="0"/>
              <a:t>organisations</a:t>
            </a:r>
            <a:r>
              <a:rPr lang="en-US" sz="900" dirty="0" smtClean="0"/>
              <a:t>.</a:t>
            </a:r>
          </a:p>
          <a:p>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Barriers to Strategic Human Resource Management in Global </a:t>
            </a:r>
            <a:r>
              <a:rPr lang="en-US" b="1" dirty="0" smtClean="0"/>
              <a:t>Networks</a:t>
            </a:r>
            <a:endParaRPr lang="en-US" dirty="0"/>
          </a:p>
        </p:txBody>
      </p:sp>
      <p:sp>
        <p:nvSpPr>
          <p:cNvPr id="3" name="Content Placeholder 2"/>
          <p:cNvSpPr>
            <a:spLocks noGrp="1"/>
          </p:cNvSpPr>
          <p:nvPr>
            <p:ph sz="quarter" idx="1"/>
          </p:nvPr>
        </p:nvSpPr>
        <p:spPr>
          <a:xfrm>
            <a:off x="467544" y="1412776"/>
            <a:ext cx="7467600" cy="4873752"/>
          </a:xfrm>
        </p:spPr>
        <p:txBody>
          <a:bodyPr>
            <a:noAutofit/>
          </a:bodyPr>
          <a:lstStyle/>
          <a:p>
            <a:pPr>
              <a:buNone/>
            </a:pPr>
            <a:r>
              <a:rPr lang="en-US" sz="1400" dirty="0" smtClean="0"/>
              <a:t>The demands for shared norms and values within a global </a:t>
            </a:r>
            <a:r>
              <a:rPr lang="en-US" sz="1400" dirty="0" smtClean="0"/>
              <a:t>network pose </a:t>
            </a:r>
            <a:r>
              <a:rPr lang="en-US" sz="1400" dirty="0" smtClean="0"/>
              <a:t>a myriad of simultaneous challenges for development of SGHRM systems: </a:t>
            </a:r>
            <a:endParaRPr lang="en-US" sz="1400" dirty="0" smtClean="0"/>
          </a:p>
          <a:p>
            <a:r>
              <a:rPr lang="en-US" sz="1400" dirty="0" smtClean="0"/>
              <a:t>(</a:t>
            </a:r>
            <a:r>
              <a:rPr lang="en-US" sz="1400" dirty="0" smtClean="0"/>
              <a:t>1) frequent ambiguity about human resource management authority, </a:t>
            </a:r>
            <a:endParaRPr lang="en-US" sz="1400" dirty="0" smtClean="0"/>
          </a:p>
          <a:p>
            <a:r>
              <a:rPr lang="en-US" sz="1400" dirty="0" smtClean="0"/>
              <a:t>(</a:t>
            </a:r>
            <a:r>
              <a:rPr lang="en-US" sz="1400" dirty="0" smtClean="0"/>
              <a:t>2) multiple interdependencies among subsidiaries, </a:t>
            </a:r>
            <a:endParaRPr lang="en-US" sz="1400" dirty="0" smtClean="0"/>
          </a:p>
          <a:p>
            <a:r>
              <a:rPr lang="en-US" sz="1400" dirty="0" smtClean="0"/>
              <a:t>(</a:t>
            </a:r>
            <a:r>
              <a:rPr lang="en-US" sz="1400" dirty="0" smtClean="0"/>
              <a:t>3) increased uncertainty about sustainability of network flexibility and efficiency, </a:t>
            </a:r>
            <a:endParaRPr lang="en-US" sz="1400" dirty="0" smtClean="0"/>
          </a:p>
          <a:p>
            <a:r>
              <a:rPr lang="en-US" sz="1400" dirty="0" smtClean="0"/>
              <a:t>(</a:t>
            </a:r>
            <a:r>
              <a:rPr lang="en-US" sz="1400" dirty="0" smtClean="0"/>
              <a:t>4) possible discontinuities in securing top level support for changes in human resource management systems, and </a:t>
            </a:r>
            <a:endParaRPr lang="en-US" sz="1400" dirty="0" smtClean="0"/>
          </a:p>
          <a:p>
            <a:r>
              <a:rPr lang="en-US" sz="1400" dirty="0" smtClean="0"/>
              <a:t>(</a:t>
            </a:r>
            <a:r>
              <a:rPr lang="en-US" sz="1400" dirty="0" smtClean="0"/>
              <a:t>5) difficulties in acquiring the multiplicity of skills and competencies required for effective SGHRM in knowledge sharing (</a:t>
            </a:r>
            <a:r>
              <a:rPr lang="en-US" sz="1400" dirty="0" err="1" smtClean="0"/>
              <a:t>Nonaka</a:t>
            </a:r>
            <a:r>
              <a:rPr lang="en-US" sz="1400" dirty="0" smtClean="0"/>
              <a:t> 1990, Ring &amp; Van den </a:t>
            </a:r>
            <a:r>
              <a:rPr lang="en-US" sz="1400" dirty="0" err="1" smtClean="0"/>
              <a:t>Ven</a:t>
            </a:r>
            <a:r>
              <a:rPr lang="en-US" sz="1400" dirty="0" smtClean="0"/>
              <a:t> 1992, 1994). </a:t>
            </a:r>
            <a:endParaRPr lang="en-US" sz="1400" dirty="0" smtClean="0"/>
          </a:p>
          <a:p>
            <a:pPr>
              <a:buNone/>
            </a:pPr>
            <a:r>
              <a:rPr lang="en-US" sz="1400" dirty="0" smtClean="0"/>
              <a:t>Which </a:t>
            </a:r>
            <a:r>
              <a:rPr lang="en-US" sz="1400" dirty="0" smtClean="0"/>
              <a:t>combination of these challenges will be most salient at a particular time period or for a specific network configuration will depend upon which aspect dominates the relational content in the global network: those being, </a:t>
            </a:r>
            <a:endParaRPr lang="en-US" sz="1400" dirty="0" smtClean="0"/>
          </a:p>
          <a:p>
            <a:r>
              <a:rPr lang="en-US" sz="1400" dirty="0" smtClean="0"/>
              <a:t>(</a:t>
            </a:r>
            <a:r>
              <a:rPr lang="en-US" sz="1400" dirty="0" smtClean="0"/>
              <a:t>1) communicating aspect, </a:t>
            </a:r>
            <a:endParaRPr lang="en-US" sz="1400" dirty="0" smtClean="0"/>
          </a:p>
          <a:p>
            <a:r>
              <a:rPr lang="en-US" sz="1400" dirty="0" smtClean="0"/>
              <a:t>(</a:t>
            </a:r>
            <a:r>
              <a:rPr lang="en-US" sz="1400" dirty="0" smtClean="0"/>
              <a:t>2) exchange aspect, or </a:t>
            </a:r>
            <a:endParaRPr lang="en-US" sz="1400" dirty="0" smtClean="0"/>
          </a:p>
          <a:p>
            <a:r>
              <a:rPr lang="en-US" sz="1400" dirty="0" smtClean="0"/>
              <a:t>(</a:t>
            </a:r>
            <a:r>
              <a:rPr lang="en-US" sz="1400" dirty="0" smtClean="0"/>
              <a:t>3) normative aspect. The communicating aspect of relational content in a global network refers to the human resource management-related information apprehension among network members. The exchange aspect is related to operating human resource management aspects supporting the flow of goods and/or services. Whereas, the normative aspect reflects shared expectations that network members have of one another based on some social feature (i.e., culture) (Aldrich &amp; </a:t>
            </a:r>
            <a:r>
              <a:rPr lang="en-US" sz="1400" dirty="0" err="1" smtClean="0"/>
              <a:t>Whetten</a:t>
            </a:r>
            <a:r>
              <a:rPr lang="en-US" sz="1400" dirty="0" smtClean="0"/>
              <a:t> 1981).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potential barriers within global networks that strategic global human resource management must overcome:</a:t>
            </a:r>
            <a:endParaRPr lang="en-US" dirty="0"/>
          </a:p>
        </p:txBody>
      </p:sp>
      <p:sp>
        <p:nvSpPr>
          <p:cNvPr id="3" name="Content Placeholder 2"/>
          <p:cNvSpPr>
            <a:spLocks noGrp="1"/>
          </p:cNvSpPr>
          <p:nvPr>
            <p:ph sz="quarter" idx="1"/>
          </p:nvPr>
        </p:nvSpPr>
        <p:spPr/>
        <p:txBody>
          <a:bodyPr>
            <a:normAutofit fontScale="92500"/>
          </a:bodyPr>
          <a:lstStyle/>
          <a:p>
            <a:r>
              <a:rPr lang="en-US" dirty="0" smtClean="0"/>
              <a:t>1. Multiplicity of network units</a:t>
            </a:r>
            <a:r>
              <a:rPr lang="en-US" dirty="0" smtClean="0"/>
              <a:t>:</a:t>
            </a:r>
            <a:endParaRPr lang="en-US" dirty="0" smtClean="0"/>
          </a:p>
          <a:p>
            <a:r>
              <a:rPr lang="en-US" dirty="0" smtClean="0"/>
              <a:t>2. Global network </a:t>
            </a:r>
            <a:r>
              <a:rPr lang="en-US" dirty="0" smtClean="0"/>
              <a:t>instability</a:t>
            </a:r>
            <a:endParaRPr lang="en-US" dirty="0" smtClean="0"/>
          </a:p>
          <a:p>
            <a:r>
              <a:rPr lang="en-US" dirty="0" smtClean="0"/>
              <a:t>3. Discontinuities in internal </a:t>
            </a:r>
            <a:r>
              <a:rPr lang="en-US" dirty="0" err="1" smtClean="0"/>
              <a:t>organisational</a:t>
            </a:r>
            <a:r>
              <a:rPr lang="en-US" dirty="0" smtClean="0"/>
              <a:t> support</a:t>
            </a:r>
            <a:r>
              <a:rPr lang="en-US" dirty="0" smtClean="0"/>
              <a:t>:</a:t>
            </a:r>
            <a:endParaRPr lang="en-US" dirty="0" smtClean="0"/>
          </a:p>
          <a:p>
            <a:r>
              <a:rPr lang="en-US" dirty="0" smtClean="0"/>
              <a:t>4. Multi-dimensionality of strategic human resource leadership </a:t>
            </a:r>
            <a:r>
              <a:rPr lang="en-US" dirty="0" smtClean="0"/>
              <a:t>task</a:t>
            </a:r>
            <a:endParaRPr lang="en-US" dirty="0" smtClean="0"/>
          </a:p>
          <a:p>
            <a:r>
              <a:rPr lang="en-US" dirty="0" smtClean="0"/>
              <a:t>5. Multi-skill leadership demands for global network human resource management: </a:t>
            </a:r>
            <a:endParaRPr lang="en-US" dirty="0" smtClean="0"/>
          </a:p>
          <a:p>
            <a:pPr lvl="1"/>
            <a:r>
              <a:rPr lang="en-US" dirty="0" smtClean="0"/>
              <a:t>(</a:t>
            </a:r>
            <a:r>
              <a:rPr lang="en-US" dirty="0" smtClean="0"/>
              <a:t>1) agile and decisive leadership </a:t>
            </a:r>
            <a:endParaRPr lang="en-US" dirty="0" smtClean="0"/>
          </a:p>
          <a:p>
            <a:pPr lvl="1"/>
            <a:r>
              <a:rPr lang="en-US" dirty="0" smtClean="0"/>
              <a:t>(</a:t>
            </a:r>
            <a:r>
              <a:rPr lang="en-US" dirty="0" smtClean="0"/>
              <a:t>2) ability to identify, </a:t>
            </a:r>
            <a:endParaRPr lang="en-US" dirty="0" smtClean="0"/>
          </a:p>
          <a:p>
            <a:pPr lvl="1"/>
            <a:r>
              <a:rPr lang="en-US" dirty="0" smtClean="0"/>
              <a:t>(</a:t>
            </a:r>
            <a:r>
              <a:rPr lang="en-US" dirty="0" smtClean="0"/>
              <a:t>3) capability to formulate mutual benefits </a:t>
            </a:r>
            <a:endParaRPr lang="en-US" dirty="0" smtClean="0"/>
          </a:p>
          <a:p>
            <a:pPr lvl="1"/>
            <a:r>
              <a:rPr lang="en-US" dirty="0" smtClean="0"/>
              <a:t>(</a:t>
            </a:r>
            <a:r>
              <a:rPr lang="en-US" dirty="0" smtClean="0"/>
              <a:t>4) building trust with the stakeholders </a:t>
            </a:r>
            <a:endParaRPr lang="en-US" dirty="0" smtClean="0"/>
          </a:p>
          <a:p>
            <a:pPr lvl="1"/>
            <a:r>
              <a:rPr lang="en-US" dirty="0" smtClean="0"/>
              <a:t>(</a:t>
            </a:r>
            <a:r>
              <a:rPr lang="en-US" dirty="0" smtClean="0"/>
              <a:t>5) multilevel coordination </a:t>
            </a:r>
            <a:endParaRPr lang="en-US" dirty="0" smtClean="0"/>
          </a:p>
          <a:p>
            <a:pPr lvl="1"/>
            <a:r>
              <a:rPr lang="en-US" dirty="0" smtClean="0"/>
              <a:t>(</a:t>
            </a:r>
            <a:r>
              <a:rPr lang="en-US" dirty="0" smtClean="0"/>
              <a:t>6) trans-disciplinary </a:t>
            </a:r>
            <a:r>
              <a:rPr lang="en-US" dirty="0" smtClean="0"/>
              <a:t>competence</a:t>
            </a: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65</TotalTime>
  <Words>874</Words>
  <Application>Microsoft Office PowerPoint</Application>
  <PresentationFormat>On-screen Show (4:3)</PresentationFormat>
  <Paragraphs>62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Oriel</vt:lpstr>
      <vt:lpstr>Strategic Human Resources Management  Global Views</vt:lpstr>
      <vt:lpstr>introduction</vt:lpstr>
      <vt:lpstr>Slide 3</vt:lpstr>
      <vt:lpstr>Conceptualisation of the Changing Role of Human Resource Managers within Global Organisations</vt:lpstr>
      <vt:lpstr>Slide 5</vt:lpstr>
      <vt:lpstr>The Role of Strategic Global Human Resource Management within Global Networks</vt:lpstr>
      <vt:lpstr>Slide 7</vt:lpstr>
      <vt:lpstr>Barriers to Strategic Human Resource Management in Global Networks</vt:lpstr>
      <vt:lpstr>potential barriers within global networks that strategic global human resource management must overcome:</vt:lpstr>
      <vt:lpstr>Traditional Views OF SHRM</vt:lpstr>
      <vt:lpstr>Traditional Views OF SHRM</vt:lpstr>
      <vt:lpstr>Traditional Views OF SHRM</vt:lpstr>
    </vt:vector>
  </TitlesOfParts>
  <Company>UNY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Human Resources Management</dc:title>
  <dc:creator>UNY</dc:creator>
  <cp:lastModifiedBy>user</cp:lastModifiedBy>
  <cp:revision>28</cp:revision>
  <dcterms:created xsi:type="dcterms:W3CDTF">2012-02-15T07:07:05Z</dcterms:created>
  <dcterms:modified xsi:type="dcterms:W3CDTF">2012-02-15T10:12:54Z</dcterms:modified>
</cp:coreProperties>
</file>