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70" r:id="rId6"/>
    <p:sldId id="283" r:id="rId7"/>
    <p:sldId id="284" r:id="rId8"/>
    <p:sldId id="285" r:id="rId9"/>
    <p:sldId id="265" r:id="rId10"/>
    <p:sldId id="266" r:id="rId11"/>
    <p:sldId id="271" r:id="rId12"/>
    <p:sldId id="261" r:id="rId13"/>
    <p:sldId id="286" r:id="rId14"/>
    <p:sldId id="262" r:id="rId15"/>
    <p:sldId id="287" r:id="rId16"/>
    <p:sldId id="273" r:id="rId17"/>
    <p:sldId id="267" r:id="rId18"/>
    <p:sldId id="268" r:id="rId19"/>
    <p:sldId id="272" r:id="rId20"/>
    <p:sldId id="274" r:id="rId21"/>
    <p:sldId id="275" r:id="rId22"/>
    <p:sldId id="288" r:id="rId23"/>
    <p:sldId id="276" r:id="rId24"/>
    <p:sldId id="277" r:id="rId25"/>
    <p:sldId id="278" r:id="rId26"/>
    <p:sldId id="279" r:id="rId27"/>
    <p:sldId id="280" r:id="rId28"/>
    <p:sldId id="282" r:id="rId2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ADFF2"/>
    <a:srgbClr val="F09456"/>
    <a:srgbClr val="EEAA72"/>
    <a:srgbClr val="E8B46E"/>
    <a:srgbClr val="FF9966"/>
    <a:srgbClr val="F7EBA3"/>
    <a:srgbClr val="FF33CC"/>
    <a:srgbClr val="FF99FF"/>
    <a:srgbClr val="F27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350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70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974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77040"/>
          <a:stretch/>
        </p:blipFill>
        <p:spPr>
          <a:xfrm>
            <a:off x="1" y="0"/>
            <a:ext cx="17890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20417" y="0"/>
            <a:ext cx="11171584" cy="6858000"/>
          </a:xfrm>
          <a:prstGeom prst="rect">
            <a:avLst/>
          </a:prstGeom>
          <a:solidFill>
            <a:srgbClr val="D3D3D3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 userDrawn="1"/>
        </p:nvSpPr>
        <p:spPr>
          <a:xfrm>
            <a:off x="742122" y="365125"/>
            <a:ext cx="11449879" cy="11853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1020417" y="607831"/>
            <a:ext cx="735495" cy="6999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611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813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25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622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899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59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516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F96-1634-485F-8387-403A94344EF7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823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3F96-1634-485F-8387-403A94344EF7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5E94-F491-49ED-BD6E-DC01C44549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559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10668000" cy="6858000"/>
          </a:xfrm>
          <a:prstGeom prst="rect">
            <a:avLst/>
          </a:prstGeom>
          <a:solidFill>
            <a:schemeClr val="bg1">
              <a:lumMod val="85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971800" cy="6858000"/>
          </a:xfrm>
          <a:prstGeom prst="rect">
            <a:avLst/>
          </a:prstGeom>
          <a:solidFill>
            <a:srgbClr val="3270B4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208" y="583410"/>
            <a:ext cx="7616740" cy="2326342"/>
          </a:xfrm>
        </p:spPr>
        <p:txBody>
          <a:bodyPr>
            <a:normAutofit fontScale="90000"/>
          </a:bodyPr>
          <a:lstStyle/>
          <a:p>
            <a:r>
              <a:rPr lang="id-ID" sz="5400" b="1" dirty="0" smtClean="0"/>
              <a:t>MENGGAMBAR PONDASI </a:t>
            </a:r>
            <a:r>
              <a:rPr lang="id-ID" sz="5400" dirty="0" smtClean="0"/>
              <a:t/>
            </a:r>
            <a:br>
              <a:rPr lang="id-ID" sz="5400" dirty="0" smtClean="0"/>
            </a:br>
            <a:r>
              <a:rPr lang="id-ID" sz="5400" dirty="0" smtClean="0"/>
              <a:t>BATU KALI</a:t>
            </a:r>
            <a:br>
              <a:rPr lang="id-ID" sz="5400" dirty="0" smtClean="0"/>
            </a:br>
            <a:r>
              <a:rPr lang="id-ID" sz="5400" dirty="0" smtClean="0"/>
              <a:t>PADA BANGUNAN 1 LANTAI</a:t>
            </a:r>
            <a:endParaRPr lang="id-ID" sz="5400" dirty="0"/>
          </a:p>
        </p:txBody>
      </p:sp>
      <p:sp>
        <p:nvSpPr>
          <p:cNvPr id="4" name="Rectangle 3"/>
          <p:cNvSpPr/>
          <p:nvPr/>
        </p:nvSpPr>
        <p:spPr>
          <a:xfrm>
            <a:off x="465845" y="1543248"/>
            <a:ext cx="3878363" cy="4762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078" y="4350951"/>
            <a:ext cx="5440945" cy="553793"/>
          </a:xfrm>
        </p:spPr>
        <p:txBody>
          <a:bodyPr/>
          <a:lstStyle/>
          <a:p>
            <a:r>
              <a:rPr lang="id-ID" dirty="0" smtClean="0"/>
              <a:t>Oleh: Ikhwanuddin, MT &amp; TIM</a:t>
            </a:r>
            <a:endParaRPr lang="id-ID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5845" y="1422603"/>
            <a:ext cx="3878363" cy="4846714"/>
            <a:chOff x="465845" y="1422603"/>
            <a:chExt cx="3878363" cy="48467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93"/>
            <a:stretch/>
          </p:blipFill>
          <p:spPr>
            <a:xfrm>
              <a:off x="465845" y="1422603"/>
              <a:ext cx="3878363" cy="2827046"/>
            </a:xfrm>
            <a:prstGeom prst="rect">
              <a:avLst/>
            </a:prstGeom>
          </p:spPr>
        </p:pic>
        <p:pic>
          <p:nvPicPr>
            <p:cNvPr id="17" name="Picture 16" descr="renc pondasi 3d edit1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432643">
              <a:off x="1482363" y="4198117"/>
              <a:ext cx="2715365" cy="2071200"/>
            </a:xfrm>
            <a:prstGeom prst="rect">
              <a:avLst/>
            </a:prstGeom>
            <a:scene3d>
              <a:camera prst="orthographicFront">
                <a:rot lat="21599907" lon="21594000" rev="1042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28442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174" y="365125"/>
            <a:ext cx="9560626" cy="132556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PONDASI DANGKAL-01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446" y="2291669"/>
            <a:ext cx="6564335" cy="212943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b="1" dirty="0" smtClean="0"/>
              <a:t>2 Jenis pondasi dangkal</a:t>
            </a:r>
            <a:r>
              <a:rPr lang="id-ID" dirty="0" smtClean="0"/>
              <a:t>:</a:t>
            </a:r>
          </a:p>
          <a:p>
            <a:pPr marL="0" indent="0">
              <a:buNone/>
            </a:pPr>
            <a:r>
              <a:rPr lang="id-ID" dirty="0" smtClean="0"/>
              <a:t>1a) Pondasi setempat (individual footing)</a:t>
            </a:r>
          </a:p>
          <a:p>
            <a:pPr marL="0" indent="0">
              <a:buNone/>
            </a:pPr>
            <a:r>
              <a:rPr lang="id-ID" dirty="0" smtClean="0"/>
              <a:t>       - Konstruksi  dinding: kayu</a:t>
            </a:r>
          </a:p>
          <a:p>
            <a:pPr marL="0" indent="0" defTabSz="538163">
              <a:buNone/>
            </a:pPr>
            <a:r>
              <a:rPr lang="id-ID" dirty="0" smtClean="0"/>
              <a:t>	- beban: ringan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94804" y="3833935"/>
            <a:ext cx="3171041" cy="58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2400" dirty="0" smtClean="0"/>
              <a:t>1b. Pondasi Umpak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d-ID" dirty="0"/>
          </a:p>
        </p:txBody>
      </p:sp>
      <p:grpSp>
        <p:nvGrpSpPr>
          <p:cNvPr id="23" name="Group 22"/>
          <p:cNvGrpSpPr/>
          <p:nvPr/>
        </p:nvGrpSpPr>
        <p:grpSpPr>
          <a:xfrm>
            <a:off x="8933089" y="1826171"/>
            <a:ext cx="2458989" cy="2001550"/>
            <a:chOff x="8825513" y="1826171"/>
            <a:chExt cx="2458989" cy="2001550"/>
          </a:xfrm>
        </p:grpSpPr>
        <p:sp>
          <p:nvSpPr>
            <p:cNvPr id="6" name="Rectangle 5"/>
            <p:cNvSpPr/>
            <p:nvPr/>
          </p:nvSpPr>
          <p:spPr>
            <a:xfrm>
              <a:off x="8825513" y="3381864"/>
              <a:ext cx="2458989" cy="445857"/>
            </a:xfrm>
            <a:prstGeom prst="rect">
              <a:avLst/>
            </a:prstGeom>
            <a:solidFill>
              <a:srgbClr val="F094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Trapezoid 6"/>
            <p:cNvSpPr/>
            <p:nvPr/>
          </p:nvSpPr>
          <p:spPr>
            <a:xfrm>
              <a:off x="9532643" y="2424590"/>
              <a:ext cx="970569" cy="957274"/>
            </a:xfrm>
            <a:prstGeom prst="trapezoid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12208" y="1826171"/>
              <a:ext cx="199979" cy="59841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8664156" y="6317047"/>
            <a:ext cx="3527844" cy="628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400" dirty="0" smtClean="0"/>
              <a:t>1a. Pondasi Telapak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807383" y="4895219"/>
            <a:ext cx="6693293" cy="14515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dirty="0" smtClean="0"/>
              <a:t>1b) Pondasi Setempat  (</a:t>
            </a:r>
            <a:r>
              <a:rPr lang="id-ID" i="1" dirty="0" smtClean="0"/>
              <a:t>individual footing)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i="1" dirty="0" smtClean="0"/>
              <a:t>       - konstruksi dinding: batu bata</a:t>
            </a:r>
            <a:r>
              <a:rPr lang="id-ID" dirty="0" smtClean="0"/>
              <a:t>)</a:t>
            </a:r>
          </a:p>
          <a:p>
            <a:pPr marL="0" indent="0" defTabSz="538163">
              <a:buFont typeface="Arial" panose="020B0604020202020204" pitchFamily="34" charset="0"/>
              <a:buNone/>
            </a:pPr>
            <a:r>
              <a:rPr lang="id-ID" dirty="0" smtClean="0"/>
              <a:t>       - beban: berat</a:t>
            </a:r>
            <a:endParaRPr lang="id-ID" dirty="0"/>
          </a:p>
        </p:txBody>
      </p:sp>
      <p:grpSp>
        <p:nvGrpSpPr>
          <p:cNvPr id="22" name="Group 21"/>
          <p:cNvGrpSpPr/>
          <p:nvPr/>
        </p:nvGrpSpPr>
        <p:grpSpPr>
          <a:xfrm>
            <a:off x="8684268" y="4421101"/>
            <a:ext cx="2959092" cy="1925710"/>
            <a:chOff x="8684268" y="4421101"/>
            <a:chExt cx="2959092" cy="1925710"/>
          </a:xfrm>
        </p:grpSpPr>
        <p:sp>
          <p:nvSpPr>
            <p:cNvPr id="9" name="Rectangle 8"/>
            <p:cNvSpPr/>
            <p:nvPr/>
          </p:nvSpPr>
          <p:spPr>
            <a:xfrm>
              <a:off x="8684268" y="4942541"/>
              <a:ext cx="2959092" cy="140427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335745" y="4421101"/>
              <a:ext cx="1656137" cy="1635303"/>
              <a:chOff x="9335745" y="4421101"/>
              <a:chExt cx="1656137" cy="163530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9335745" y="5814347"/>
                <a:ext cx="1656137" cy="24205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050144" y="4421101"/>
                <a:ext cx="191093" cy="52144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981176" y="4942541"/>
                <a:ext cx="329028" cy="85555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031374" y="4939546"/>
                <a:ext cx="233859" cy="29259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40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3174" y="365125"/>
            <a:ext cx="9560626" cy="132556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PONDASI DANGKAL-2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44446" y="2291669"/>
            <a:ext cx="6331365" cy="612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dirty="0" smtClean="0"/>
              <a:t>..... 2 Jenis pondasi dangkal (lanjutan):</a:t>
            </a:r>
          </a:p>
          <a:p>
            <a:pPr marL="0" indent="0">
              <a:buNone/>
            </a:pPr>
            <a:r>
              <a:rPr lang="id-ID" dirty="0"/>
              <a:t>	</a:t>
            </a:r>
            <a:endParaRPr lang="id-ID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174" y="3218088"/>
            <a:ext cx="6067156" cy="31558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dirty="0" smtClean="0"/>
              <a:t>2) </a:t>
            </a:r>
            <a:r>
              <a:rPr lang="id-ID" b="1" dirty="0" smtClean="0"/>
              <a:t>Pondasi menerus  </a:t>
            </a:r>
            <a:r>
              <a:rPr lang="id-ID" dirty="0" smtClean="0"/>
              <a:t>(</a:t>
            </a:r>
            <a:r>
              <a:rPr lang="id-ID" i="1" dirty="0" smtClean="0"/>
              <a:t>continous footing</a:t>
            </a:r>
            <a:r>
              <a:rPr lang="id-ID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dirty="0" smtClean="0"/>
              <a:t>     </a:t>
            </a:r>
            <a:r>
              <a:rPr lang="id-ID" i="1" dirty="0" smtClean="0"/>
              <a:t>Persyaratan:</a:t>
            </a:r>
          </a:p>
          <a:p>
            <a:pPr marL="363538" indent="174625" defTabSz="712788"/>
            <a:r>
              <a:rPr lang="id-ID" dirty="0"/>
              <a:t> </a:t>
            </a:r>
            <a:r>
              <a:rPr lang="id-ID" sz="2400" dirty="0" smtClean="0"/>
              <a:t>Kondisi tanah baik &gt; 2 kg/cm2</a:t>
            </a:r>
          </a:p>
          <a:p>
            <a:pPr marL="363538" indent="174625" defTabSz="712788"/>
            <a:r>
              <a:rPr lang="id-ID" sz="2400" dirty="0"/>
              <a:t> </a:t>
            </a:r>
            <a:r>
              <a:rPr lang="id-ID" sz="2400" dirty="0" smtClean="0"/>
              <a:t>Kedalaman maks: 1,5 m</a:t>
            </a:r>
          </a:p>
          <a:p>
            <a:pPr marL="363538" lvl="1" indent="174625" defTabSz="712788"/>
            <a:r>
              <a:rPr lang="id-ID" dirty="0"/>
              <a:t> </a:t>
            </a:r>
            <a:r>
              <a:rPr lang="id-ID" dirty="0" smtClean="0"/>
              <a:t>Muka air tanah: cukup dalam</a:t>
            </a:r>
          </a:p>
          <a:p>
            <a:pPr marL="363538" lvl="1" indent="174625" defTabSz="712788"/>
            <a:r>
              <a:rPr lang="id-ID" dirty="0"/>
              <a:t> </a:t>
            </a:r>
            <a:r>
              <a:rPr lang="id-ID" dirty="0" smtClean="0"/>
              <a:t>Cocok untuk: bangunan 1 lantai</a:t>
            </a:r>
            <a:endParaRPr lang="id-ID" dirty="0"/>
          </a:p>
        </p:txBody>
      </p:sp>
      <p:grpSp>
        <p:nvGrpSpPr>
          <p:cNvPr id="16" name="Group 15"/>
          <p:cNvGrpSpPr/>
          <p:nvPr/>
        </p:nvGrpSpPr>
        <p:grpSpPr>
          <a:xfrm>
            <a:off x="8196508" y="3025588"/>
            <a:ext cx="3045372" cy="2189202"/>
            <a:chOff x="8196508" y="3025588"/>
            <a:chExt cx="3045372" cy="2189202"/>
          </a:xfrm>
        </p:grpSpPr>
        <p:sp>
          <p:nvSpPr>
            <p:cNvPr id="9" name="Rectangle 8"/>
            <p:cNvSpPr/>
            <p:nvPr/>
          </p:nvSpPr>
          <p:spPr>
            <a:xfrm>
              <a:off x="8196508" y="3618376"/>
              <a:ext cx="3045372" cy="159641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853794" y="3025588"/>
              <a:ext cx="1704426" cy="1859058"/>
              <a:chOff x="7884460" y="2138082"/>
              <a:chExt cx="1398494" cy="138953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884460" y="2581154"/>
                <a:ext cx="1398494" cy="946458"/>
                <a:chOff x="7884460" y="2581154"/>
                <a:chExt cx="1398494" cy="94645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7884460" y="3321934"/>
                  <a:ext cx="1398494" cy="205678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>
                  <a:off x="8208071" y="2581154"/>
                  <a:ext cx="786145" cy="740780"/>
                </a:xfrm>
                <a:prstGeom prst="trapezoid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8498541" y="2138082"/>
                <a:ext cx="219839" cy="44307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8287730" y="5300425"/>
            <a:ext cx="3066070" cy="44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400" dirty="0"/>
              <a:t>2</a:t>
            </a:r>
            <a:r>
              <a:rPr lang="id-ID" sz="2400" dirty="0" smtClean="0"/>
              <a:t>. Pondasi Menerus</a:t>
            </a:r>
          </a:p>
        </p:txBody>
      </p:sp>
    </p:spTree>
    <p:extLst>
      <p:ext uri="{BB962C8B-B14F-4D97-AF65-F5344CB8AC3E}">
        <p14:creationId xmlns:p14="http://schemas.microsoft.com/office/powerpoint/2010/main" val="205701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564" y="365125"/>
            <a:ext cx="10430435" cy="1325563"/>
          </a:xfrm>
        </p:spPr>
        <p:txBody>
          <a:bodyPr/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PONDASI MENERUS</a:t>
            </a:r>
            <a:br>
              <a:rPr lang="id-ID" sz="4000" dirty="0" smtClean="0">
                <a:solidFill>
                  <a:schemeClr val="bg1"/>
                </a:solidFill>
              </a:rPr>
            </a:br>
            <a:r>
              <a:rPr lang="id-ID" sz="3200" i="1" dirty="0" smtClean="0">
                <a:solidFill>
                  <a:schemeClr val="bg1"/>
                </a:solidFill>
              </a:rPr>
              <a:t>(Continous Footing)</a:t>
            </a:r>
            <a:endParaRPr lang="id-ID" sz="32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565" y="1892394"/>
            <a:ext cx="8861612" cy="4351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id-ID" b="1" dirty="0" smtClean="0"/>
              <a:t>Pemanfaatan	</a:t>
            </a:r>
            <a:r>
              <a:rPr lang="id-ID" dirty="0" smtClean="0"/>
              <a:t>: untuk bangunan tidak bertingkat</a:t>
            </a:r>
          </a:p>
          <a:p>
            <a:r>
              <a:rPr lang="id-ID" b="1" dirty="0" smtClean="0"/>
              <a:t>Fungsi		</a:t>
            </a:r>
            <a:r>
              <a:rPr lang="id-ID" dirty="0" smtClean="0"/>
              <a:t>: menahan beban dinding</a:t>
            </a:r>
          </a:p>
          <a:p>
            <a:r>
              <a:rPr lang="id-ID" b="1" dirty="0" smtClean="0"/>
              <a:t>Posisi		</a:t>
            </a:r>
            <a:r>
              <a:rPr lang="id-ID" dirty="0" smtClean="0"/>
              <a:t>: dibawah dinding dan kolom  					bangunan/ruang</a:t>
            </a:r>
          </a:p>
          <a:p>
            <a:r>
              <a:rPr lang="id-ID" b="1" dirty="0" smtClean="0"/>
              <a:t>Bentuk		: </a:t>
            </a:r>
            <a:r>
              <a:rPr lang="id-ID" dirty="0" smtClean="0"/>
              <a:t>menerus sepanjang dinding</a:t>
            </a:r>
          </a:p>
          <a:p>
            <a:endParaRPr lang="id-ID" dirty="0" smtClean="0"/>
          </a:p>
          <a:p>
            <a:r>
              <a:rPr lang="id-ID" b="1" dirty="0"/>
              <a:t>Bahan </a:t>
            </a:r>
            <a:r>
              <a:rPr lang="id-ID" b="1" dirty="0" smtClean="0"/>
              <a:t>konstruksi</a:t>
            </a:r>
            <a:r>
              <a:rPr lang="id-ID" dirty="0" smtClean="0"/>
              <a:t>: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b="1" dirty="0"/>
              <a:t>Batu bata</a:t>
            </a:r>
            <a:r>
              <a:rPr lang="id-ID" dirty="0"/>
              <a:t>, batu kali, batu cetak (batako), plat beton</a:t>
            </a:r>
          </a:p>
          <a:p>
            <a:pPr marL="914400" lvl="2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021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8116" y="365126"/>
            <a:ext cx="9605683" cy="1108320"/>
          </a:xfrm>
        </p:spPr>
        <p:txBody>
          <a:bodyPr>
            <a:norm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PONDASI MENERUS BATU KALI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31257" y="1994732"/>
            <a:ext cx="6944621" cy="37471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i="1" dirty="0" smtClean="0"/>
              <a:t>Kelebihan:</a:t>
            </a:r>
          </a:p>
          <a:p>
            <a:pPr marL="0" indent="0">
              <a:buNone/>
            </a:pPr>
            <a:endParaRPr lang="id-ID" dirty="0"/>
          </a:p>
          <a:p>
            <a:pPr marL="457200" indent="-457200">
              <a:buAutoNum type="arabicPeriod"/>
            </a:pPr>
            <a:r>
              <a:rPr lang="id-ID" dirty="0" smtClean="0"/>
              <a:t>Kuat dan awet, tidak terpengaruh oleh air</a:t>
            </a:r>
          </a:p>
          <a:p>
            <a:pPr marL="457200" indent="-457200">
              <a:buAutoNum type="arabicPeriod"/>
            </a:pPr>
            <a:r>
              <a:rPr lang="id-ID" dirty="0" smtClean="0"/>
              <a:t>Dalam bentuk terbelah, memiliki permukaan yang kasar &gt; baik untuk perekatan oleh spesi</a:t>
            </a:r>
          </a:p>
          <a:p>
            <a:pPr marL="457200" indent="-457200">
              <a:buAutoNum type="arabicPeriod"/>
            </a:pPr>
            <a:r>
              <a:rPr lang="id-ID" dirty="0" smtClean="0"/>
              <a:t>Dalam bentuk utuh memiliki kepadatan tinggi (kekuatan tekan tinggi)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2" name="Rectangle 1"/>
          <p:cNvSpPr/>
          <p:nvPr/>
        </p:nvSpPr>
        <p:spPr>
          <a:xfrm>
            <a:off x="9117106" y="1994732"/>
            <a:ext cx="3074894" cy="374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93" descr="det pond 3d 01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068">
            <a:off x="9428717" y="2629011"/>
            <a:ext cx="2451670" cy="247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195240" lon="319146" rev="109016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598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16" y="365126"/>
            <a:ext cx="9605683" cy="110832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KONSTRUKSI PONDASI BATU KALI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598" y="1690688"/>
            <a:ext cx="6944621" cy="497905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/>
              <a:t>     Dimensi Komponen Pondasi </a:t>
            </a:r>
            <a:r>
              <a:rPr lang="id-ID" b="1" dirty="0"/>
              <a:t>B</a:t>
            </a:r>
            <a:r>
              <a:rPr lang="id-ID" b="1" dirty="0" smtClean="0"/>
              <a:t>atu Kali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1390" r="2698" b="12140"/>
          <a:stretch/>
        </p:blipFill>
        <p:spPr>
          <a:xfrm>
            <a:off x="8133026" y="2151529"/>
            <a:ext cx="3847605" cy="366515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107675"/>
              </p:ext>
            </p:extLst>
          </p:nvPr>
        </p:nvGraphicFramePr>
        <p:xfrm>
          <a:off x="1588674" y="2177935"/>
          <a:ext cx="5838468" cy="438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0837"/>
                <a:gridCol w="3774932"/>
                <a:gridCol w="1452699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No.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Elemen Konstruksi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Tinggi/</a:t>
                      </a:r>
                    </a:p>
                    <a:p>
                      <a:r>
                        <a:rPr lang="id-ID" sz="2000" dirty="0" smtClean="0"/>
                        <a:t>Lebar (cm)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Pasir Urug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T: 10 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Lantai kerja</a:t>
                      </a:r>
                      <a:r>
                        <a:rPr lang="id-ID" sz="2000" baseline="0" dirty="0" smtClean="0"/>
                        <a:t> (</a:t>
                      </a:r>
                      <a:r>
                        <a:rPr lang="id-ID" sz="2000" dirty="0" smtClean="0"/>
                        <a:t>Aanstamping)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T: 15-20 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Pasangan batu pecah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T: 60-70</a:t>
                      </a:r>
                    </a:p>
                    <a:p>
                      <a:r>
                        <a:rPr lang="id-ID" sz="2000" dirty="0" smtClean="0"/>
                        <a:t>L</a:t>
                      </a:r>
                      <a:r>
                        <a:rPr lang="id-ID" sz="2000" baseline="0" dirty="0" smtClean="0"/>
                        <a:t> atas: 30</a:t>
                      </a:r>
                    </a:p>
                    <a:p>
                      <a:r>
                        <a:rPr lang="id-ID" sz="2000" baseline="0" dirty="0" smtClean="0"/>
                        <a:t>L bawah: 60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Spesi: 1 PC: 3 Kp: 10 Ps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Spesi utk 20cm atas: 1 PC: 3 Ps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Sloof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15x 20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Tanah urug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s/d tanah</a:t>
                      </a:r>
                      <a:r>
                        <a:rPr lang="id-ID" sz="2000" baseline="0" dirty="0" smtClean="0"/>
                        <a:t> asli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35953" y="6033929"/>
            <a:ext cx="34417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Gbr. Konstruksi Pondasi Batu Kali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95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8116" y="365126"/>
            <a:ext cx="9605683" cy="110832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KONSTRUKSI PONDASI BATU KALI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35598" y="1690688"/>
            <a:ext cx="6980246" cy="49790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/>
              <a:t>     Fungsi Komponen Pondasi </a:t>
            </a:r>
            <a:r>
              <a:rPr lang="id-ID" b="1" dirty="0"/>
              <a:t>B</a:t>
            </a:r>
            <a:r>
              <a:rPr lang="id-ID" b="1" dirty="0" smtClean="0"/>
              <a:t>atu Kali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1390" r="2698" b="12140"/>
          <a:stretch/>
        </p:blipFill>
        <p:spPr>
          <a:xfrm>
            <a:off x="8133026" y="2151529"/>
            <a:ext cx="3847605" cy="366515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87148"/>
              </p:ext>
            </p:extLst>
          </p:nvPr>
        </p:nvGraphicFramePr>
        <p:xfrm>
          <a:off x="1118726" y="2151529"/>
          <a:ext cx="6780811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4390"/>
                <a:gridCol w="3016333"/>
                <a:gridCol w="323008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No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Elemen Konstruksi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Fungsi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Pasir Urug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Drainase air sekitar pondasi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Lantai kerja ( anstamping); tanpa spesi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Landasan (lantai</a:t>
                      </a:r>
                      <a:r>
                        <a:rPr lang="id-ID" sz="2000" baseline="0" dirty="0" smtClean="0"/>
                        <a:t> kerja); tempat pasangan batu pecah disusun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Pasangan batu pecah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Meneruskan beban ke atas tanah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Sloof (15x20)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Meratakan</a:t>
                      </a:r>
                      <a:r>
                        <a:rPr lang="id-ID" sz="2000" baseline="0" dirty="0" smtClean="0"/>
                        <a:t> beban vertikal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Pasir Urug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meratakan</a:t>
                      </a:r>
                      <a:r>
                        <a:rPr lang="id-ID" sz="2000" baseline="0" dirty="0" smtClean="0"/>
                        <a:t> beban, meredam gaya geser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6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Tanah Urug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Menutup galian; meninggikan lantai bangunan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72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584377" cy="116784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LEBAR TELAPAK PONDASI 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BATU KALI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049" y="1887251"/>
            <a:ext cx="6025272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d-ID" sz="2800" b="1" dirty="0" smtClean="0"/>
              <a:t>Ukuran Telapak Pondasi</a:t>
            </a:r>
          </a:p>
          <a:p>
            <a:endParaRPr lang="id-ID" sz="2800" b="1" dirty="0" smtClean="0"/>
          </a:p>
          <a:p>
            <a:r>
              <a:rPr lang="id-ID" sz="2800" b="1" dirty="0" smtClean="0"/>
              <a:t>1. Dinding batu bata:</a:t>
            </a:r>
          </a:p>
          <a:p>
            <a:r>
              <a:rPr lang="id-ID" sz="2800" dirty="0" smtClean="0"/>
              <a:t>Lebar telapak </a:t>
            </a:r>
            <a:r>
              <a:rPr lang="id-ID" sz="2800" b="1" dirty="0" smtClean="0"/>
              <a:t>atas: </a:t>
            </a:r>
            <a:r>
              <a:rPr lang="id-ID" sz="2800" dirty="0" smtClean="0"/>
              <a:t>25-30 cm</a:t>
            </a:r>
          </a:p>
          <a:p>
            <a:r>
              <a:rPr lang="id-ID" sz="2800" dirty="0" smtClean="0"/>
              <a:t>Lebar </a:t>
            </a:r>
            <a:r>
              <a:rPr lang="id-ID" sz="2800" dirty="0"/>
              <a:t>telapak </a:t>
            </a:r>
            <a:r>
              <a:rPr lang="id-ID" sz="2800" b="1" dirty="0"/>
              <a:t>bawah</a:t>
            </a:r>
            <a:r>
              <a:rPr lang="id-ID" sz="2800" dirty="0"/>
              <a:t>: </a:t>
            </a:r>
          </a:p>
          <a:p>
            <a:r>
              <a:rPr lang="id-ID" sz="2800" dirty="0"/>
              <a:t>	pasangan ½ bata: 60 cm – 80 cm</a:t>
            </a:r>
          </a:p>
          <a:p>
            <a:r>
              <a:rPr lang="id-ID" sz="2800" dirty="0"/>
              <a:t>	pasangan 1 bata: 80 cm – 100 </a:t>
            </a:r>
            <a:r>
              <a:rPr lang="id-ID" sz="2800" dirty="0" smtClean="0"/>
              <a:t>cm</a:t>
            </a:r>
          </a:p>
          <a:p>
            <a:endParaRPr lang="id-ID" sz="2800" dirty="0"/>
          </a:p>
          <a:p>
            <a:r>
              <a:rPr lang="id-ID" sz="2800" b="1" dirty="0" smtClean="0"/>
              <a:t>2. Dinding batu kali:</a:t>
            </a:r>
          </a:p>
          <a:p>
            <a:r>
              <a:rPr lang="id-ID" sz="2800" dirty="0" smtClean="0"/>
              <a:t>Lebar </a:t>
            </a:r>
            <a:r>
              <a:rPr lang="id-ID" sz="2800" dirty="0"/>
              <a:t>telapak </a:t>
            </a:r>
            <a:r>
              <a:rPr lang="id-ID" sz="2800" b="1" dirty="0" smtClean="0"/>
              <a:t>bawah:</a:t>
            </a:r>
          </a:p>
          <a:p>
            <a:r>
              <a:rPr lang="id-ID" sz="2800" b="1" dirty="0"/>
              <a:t> </a:t>
            </a:r>
            <a:r>
              <a:rPr lang="id-ID" sz="2800" b="1" dirty="0" smtClean="0"/>
              <a:t>          </a:t>
            </a:r>
            <a:r>
              <a:rPr lang="id-ID" sz="2800" dirty="0" smtClean="0"/>
              <a:t>2 </a:t>
            </a:r>
            <a:r>
              <a:rPr lang="id-ID" sz="2800" dirty="0"/>
              <a:t>½  x lebar dinding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30353" y="2326341"/>
            <a:ext cx="4661647" cy="4061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5634319" y="1690143"/>
            <a:ext cx="6804211" cy="5029200"/>
            <a:chOff x="5593977" y="1532966"/>
            <a:chExt cx="6804211" cy="5029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981" t="-26587" r="-12178" b="-16880"/>
            <a:stretch/>
          </p:blipFill>
          <p:spPr>
            <a:xfrm>
              <a:off x="5593977" y="1532966"/>
              <a:ext cx="6804211" cy="50292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7705166" y="3859306"/>
              <a:ext cx="4208928" cy="2111188"/>
              <a:chOff x="7705166" y="3859306"/>
              <a:chExt cx="4208928" cy="2111188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7705166" y="4182034"/>
                <a:ext cx="1007830" cy="1788459"/>
              </a:xfrm>
              <a:custGeom>
                <a:avLst/>
                <a:gdLst>
                  <a:gd name="connsiteX0" fmla="*/ 1089211 w 1089211"/>
                  <a:gd name="connsiteY0" fmla="*/ 0 h 2084294"/>
                  <a:gd name="connsiteX1" fmla="*/ 1089211 w 1089211"/>
                  <a:gd name="connsiteY1" fmla="*/ 0 h 2084294"/>
                  <a:gd name="connsiteX2" fmla="*/ 0 w 1089211"/>
                  <a:gd name="connsiteY2" fmla="*/ 13447 h 2084294"/>
                  <a:gd name="connsiteX3" fmla="*/ 26894 w 1089211"/>
                  <a:gd name="connsiteY3" fmla="*/ 2084294 h 2084294"/>
                  <a:gd name="connsiteX4" fmla="*/ 255494 w 1089211"/>
                  <a:gd name="connsiteY4" fmla="*/ 2084294 h 2084294"/>
                  <a:gd name="connsiteX5" fmla="*/ 242047 w 1089211"/>
                  <a:gd name="connsiteY5" fmla="*/ 1855694 h 2084294"/>
                  <a:gd name="connsiteX6" fmla="*/ 416859 w 1089211"/>
                  <a:gd name="connsiteY6" fmla="*/ 1869141 h 2084294"/>
                  <a:gd name="connsiteX7" fmla="*/ 941294 w 1089211"/>
                  <a:gd name="connsiteY7" fmla="*/ 26894 h 2084294"/>
                  <a:gd name="connsiteX8" fmla="*/ 927847 w 1089211"/>
                  <a:gd name="connsiteY8" fmla="*/ 26894 h 2084294"/>
                  <a:gd name="connsiteX0" fmla="*/ 1089211 w 1089211"/>
                  <a:gd name="connsiteY0" fmla="*/ 0 h 2084294"/>
                  <a:gd name="connsiteX1" fmla="*/ 1089211 w 1089211"/>
                  <a:gd name="connsiteY1" fmla="*/ 0 h 2084294"/>
                  <a:gd name="connsiteX2" fmla="*/ 0 w 1089211"/>
                  <a:gd name="connsiteY2" fmla="*/ 13447 h 2084294"/>
                  <a:gd name="connsiteX3" fmla="*/ 26894 w 1089211"/>
                  <a:gd name="connsiteY3" fmla="*/ 2084294 h 2084294"/>
                  <a:gd name="connsiteX4" fmla="*/ 255494 w 1089211"/>
                  <a:gd name="connsiteY4" fmla="*/ 2084294 h 2084294"/>
                  <a:gd name="connsiteX5" fmla="*/ 242047 w 1089211"/>
                  <a:gd name="connsiteY5" fmla="*/ 1855694 h 2084294"/>
                  <a:gd name="connsiteX6" fmla="*/ 460458 w 1089211"/>
                  <a:gd name="connsiteY6" fmla="*/ 1790785 h 2084294"/>
                  <a:gd name="connsiteX7" fmla="*/ 941294 w 1089211"/>
                  <a:gd name="connsiteY7" fmla="*/ 26894 h 2084294"/>
                  <a:gd name="connsiteX8" fmla="*/ 927847 w 1089211"/>
                  <a:gd name="connsiteY8" fmla="*/ 26894 h 2084294"/>
                  <a:gd name="connsiteX0" fmla="*/ 1089211 w 1089211"/>
                  <a:gd name="connsiteY0" fmla="*/ 0 h 2084294"/>
                  <a:gd name="connsiteX1" fmla="*/ 1089211 w 1089211"/>
                  <a:gd name="connsiteY1" fmla="*/ 0 h 2084294"/>
                  <a:gd name="connsiteX2" fmla="*/ 0 w 1089211"/>
                  <a:gd name="connsiteY2" fmla="*/ 13447 h 2084294"/>
                  <a:gd name="connsiteX3" fmla="*/ 26894 w 1089211"/>
                  <a:gd name="connsiteY3" fmla="*/ 2084294 h 2084294"/>
                  <a:gd name="connsiteX4" fmla="*/ 255494 w 1089211"/>
                  <a:gd name="connsiteY4" fmla="*/ 2084294 h 2084294"/>
                  <a:gd name="connsiteX5" fmla="*/ 242047 w 1089211"/>
                  <a:gd name="connsiteY5" fmla="*/ 1808680 h 2084294"/>
                  <a:gd name="connsiteX6" fmla="*/ 460458 w 1089211"/>
                  <a:gd name="connsiteY6" fmla="*/ 1790785 h 2084294"/>
                  <a:gd name="connsiteX7" fmla="*/ 941294 w 1089211"/>
                  <a:gd name="connsiteY7" fmla="*/ 26894 h 2084294"/>
                  <a:gd name="connsiteX8" fmla="*/ 927847 w 1089211"/>
                  <a:gd name="connsiteY8" fmla="*/ 26894 h 2084294"/>
                  <a:gd name="connsiteX0" fmla="*/ 1089211 w 1089211"/>
                  <a:gd name="connsiteY0" fmla="*/ 0 h 2084294"/>
                  <a:gd name="connsiteX1" fmla="*/ 1089211 w 1089211"/>
                  <a:gd name="connsiteY1" fmla="*/ 0 h 2084294"/>
                  <a:gd name="connsiteX2" fmla="*/ 0 w 1089211"/>
                  <a:gd name="connsiteY2" fmla="*/ 13447 h 2084294"/>
                  <a:gd name="connsiteX3" fmla="*/ 26894 w 1089211"/>
                  <a:gd name="connsiteY3" fmla="*/ 2084294 h 2084294"/>
                  <a:gd name="connsiteX4" fmla="*/ 255494 w 1089211"/>
                  <a:gd name="connsiteY4" fmla="*/ 2084294 h 2084294"/>
                  <a:gd name="connsiteX5" fmla="*/ 242047 w 1089211"/>
                  <a:gd name="connsiteY5" fmla="*/ 1808680 h 2084294"/>
                  <a:gd name="connsiteX6" fmla="*/ 474991 w 1089211"/>
                  <a:gd name="connsiteY6" fmla="*/ 1837799 h 2084294"/>
                  <a:gd name="connsiteX7" fmla="*/ 941294 w 1089211"/>
                  <a:gd name="connsiteY7" fmla="*/ 26894 h 2084294"/>
                  <a:gd name="connsiteX8" fmla="*/ 927847 w 1089211"/>
                  <a:gd name="connsiteY8" fmla="*/ 26894 h 2084294"/>
                  <a:gd name="connsiteX0" fmla="*/ 1089211 w 1089211"/>
                  <a:gd name="connsiteY0" fmla="*/ 0 h 2084294"/>
                  <a:gd name="connsiteX1" fmla="*/ 900283 w 1089211"/>
                  <a:gd name="connsiteY1" fmla="*/ 15671 h 2084294"/>
                  <a:gd name="connsiteX2" fmla="*/ 0 w 1089211"/>
                  <a:gd name="connsiteY2" fmla="*/ 13447 h 2084294"/>
                  <a:gd name="connsiteX3" fmla="*/ 26894 w 1089211"/>
                  <a:gd name="connsiteY3" fmla="*/ 2084294 h 2084294"/>
                  <a:gd name="connsiteX4" fmla="*/ 255494 w 1089211"/>
                  <a:gd name="connsiteY4" fmla="*/ 2084294 h 2084294"/>
                  <a:gd name="connsiteX5" fmla="*/ 242047 w 1089211"/>
                  <a:gd name="connsiteY5" fmla="*/ 1808680 h 2084294"/>
                  <a:gd name="connsiteX6" fmla="*/ 474991 w 1089211"/>
                  <a:gd name="connsiteY6" fmla="*/ 1837799 h 2084294"/>
                  <a:gd name="connsiteX7" fmla="*/ 941294 w 1089211"/>
                  <a:gd name="connsiteY7" fmla="*/ 26894 h 2084294"/>
                  <a:gd name="connsiteX8" fmla="*/ 927847 w 1089211"/>
                  <a:gd name="connsiteY8" fmla="*/ 26894 h 2084294"/>
                  <a:gd name="connsiteX0" fmla="*/ 1089211 w 1089211"/>
                  <a:gd name="connsiteY0" fmla="*/ 0 h 2084294"/>
                  <a:gd name="connsiteX1" fmla="*/ 900283 w 1089211"/>
                  <a:gd name="connsiteY1" fmla="*/ 15671 h 2084294"/>
                  <a:gd name="connsiteX2" fmla="*/ 0 w 1089211"/>
                  <a:gd name="connsiteY2" fmla="*/ 13447 h 2084294"/>
                  <a:gd name="connsiteX3" fmla="*/ 26894 w 1089211"/>
                  <a:gd name="connsiteY3" fmla="*/ 2084294 h 2084294"/>
                  <a:gd name="connsiteX4" fmla="*/ 255494 w 1089211"/>
                  <a:gd name="connsiteY4" fmla="*/ 2084294 h 2084294"/>
                  <a:gd name="connsiteX5" fmla="*/ 242047 w 1089211"/>
                  <a:gd name="connsiteY5" fmla="*/ 1808680 h 2084294"/>
                  <a:gd name="connsiteX6" fmla="*/ 474991 w 1089211"/>
                  <a:gd name="connsiteY6" fmla="*/ 1837799 h 2084294"/>
                  <a:gd name="connsiteX7" fmla="*/ 941294 w 1089211"/>
                  <a:gd name="connsiteY7" fmla="*/ 26894 h 2084294"/>
                  <a:gd name="connsiteX8" fmla="*/ 927847 w 1089211"/>
                  <a:gd name="connsiteY8" fmla="*/ 26894 h 2084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211" h="2084294">
                    <a:moveTo>
                      <a:pt x="1089211" y="0"/>
                    </a:moveTo>
                    <a:cubicBezTo>
                      <a:pt x="1026235" y="5224"/>
                      <a:pt x="963475" y="15937"/>
                      <a:pt x="900283" y="15671"/>
                    </a:cubicBezTo>
                    <a:cubicBezTo>
                      <a:pt x="449145" y="13769"/>
                      <a:pt x="999788" y="13447"/>
                      <a:pt x="0" y="13447"/>
                    </a:cubicBezTo>
                    <a:lnTo>
                      <a:pt x="26894" y="2084294"/>
                    </a:lnTo>
                    <a:lnTo>
                      <a:pt x="255494" y="2084294"/>
                    </a:lnTo>
                    <a:lnTo>
                      <a:pt x="242047" y="1808680"/>
                    </a:lnTo>
                    <a:lnTo>
                      <a:pt x="474991" y="1837799"/>
                    </a:lnTo>
                    <a:lnTo>
                      <a:pt x="941294" y="26894"/>
                    </a:lnTo>
                    <a:lnTo>
                      <a:pt x="927847" y="26894"/>
                    </a:lnTo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0031506" y="4182034"/>
                <a:ext cx="1882588" cy="1788460"/>
              </a:xfrm>
              <a:custGeom>
                <a:avLst/>
                <a:gdLst>
                  <a:gd name="connsiteX0" fmla="*/ 13447 w 1196788"/>
                  <a:gd name="connsiteY0" fmla="*/ 0 h 2097741"/>
                  <a:gd name="connsiteX1" fmla="*/ 0 w 1196788"/>
                  <a:gd name="connsiteY1" fmla="*/ 2097741 h 2097741"/>
                  <a:gd name="connsiteX2" fmla="*/ 1196788 w 1196788"/>
                  <a:gd name="connsiteY2" fmla="*/ 2084294 h 2097741"/>
                  <a:gd name="connsiteX3" fmla="*/ 1196788 w 1196788"/>
                  <a:gd name="connsiteY3" fmla="*/ 13447 h 2097741"/>
                  <a:gd name="connsiteX4" fmla="*/ 13447 w 1196788"/>
                  <a:gd name="connsiteY4" fmla="*/ 0 h 209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6788" h="2097741">
                    <a:moveTo>
                      <a:pt x="13447" y="0"/>
                    </a:moveTo>
                    <a:cubicBezTo>
                      <a:pt x="8965" y="699247"/>
                      <a:pt x="4482" y="1398494"/>
                      <a:pt x="0" y="2097741"/>
                    </a:cubicBezTo>
                    <a:lnTo>
                      <a:pt x="1196788" y="2084294"/>
                    </a:lnTo>
                    <a:lnTo>
                      <a:pt x="1196788" y="13447"/>
                    </a:lnTo>
                    <a:lnTo>
                      <a:pt x="13447" y="0"/>
                    </a:ln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7960659" y="4182034"/>
                <a:ext cx="604768" cy="1573307"/>
              </a:xfrm>
              <a:custGeom>
                <a:avLst/>
                <a:gdLst>
                  <a:gd name="connsiteX0" fmla="*/ 0 w 685800"/>
                  <a:gd name="connsiteY0" fmla="*/ 1828800 h 1855694"/>
                  <a:gd name="connsiteX1" fmla="*/ 13447 w 685800"/>
                  <a:gd name="connsiteY1" fmla="*/ 0 h 1855694"/>
                  <a:gd name="connsiteX2" fmla="*/ 685800 w 685800"/>
                  <a:gd name="connsiteY2" fmla="*/ 13447 h 1855694"/>
                  <a:gd name="connsiteX3" fmla="*/ 174812 w 685800"/>
                  <a:gd name="connsiteY3" fmla="*/ 1855694 h 1855694"/>
                  <a:gd name="connsiteX4" fmla="*/ 0 w 685800"/>
                  <a:gd name="connsiteY4" fmla="*/ 1828800 h 185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0" h="1855694">
                    <a:moveTo>
                      <a:pt x="0" y="1828800"/>
                    </a:moveTo>
                    <a:cubicBezTo>
                      <a:pt x="4482" y="1219200"/>
                      <a:pt x="8965" y="609600"/>
                      <a:pt x="13447" y="0"/>
                    </a:cubicBezTo>
                    <a:lnTo>
                      <a:pt x="685800" y="13447"/>
                    </a:lnTo>
                    <a:lnTo>
                      <a:pt x="174812" y="1855694"/>
                    </a:lnTo>
                    <a:lnTo>
                      <a:pt x="0" y="1828800"/>
                    </a:lnTo>
                    <a:close/>
                  </a:path>
                </a:pathLst>
              </a:custGeom>
              <a:blipFill>
                <a:blip r:embed="rId4"/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9224683" y="3872753"/>
                <a:ext cx="821260" cy="1855694"/>
              </a:xfrm>
              <a:custGeom>
                <a:avLst/>
                <a:gdLst>
                  <a:gd name="connsiteX0" fmla="*/ 0 w 833718"/>
                  <a:gd name="connsiteY0" fmla="*/ 0 h 1855694"/>
                  <a:gd name="connsiteX1" fmla="*/ 591671 w 833718"/>
                  <a:gd name="connsiteY1" fmla="*/ 1855694 h 1855694"/>
                  <a:gd name="connsiteX2" fmla="*/ 833718 w 833718"/>
                  <a:gd name="connsiteY2" fmla="*/ 1842247 h 1855694"/>
                  <a:gd name="connsiteX3" fmla="*/ 820271 w 833718"/>
                  <a:gd name="connsiteY3" fmla="*/ 26894 h 1855694"/>
                  <a:gd name="connsiteX4" fmla="*/ 0 w 833718"/>
                  <a:gd name="connsiteY4" fmla="*/ 0 h 1855694"/>
                  <a:gd name="connsiteX0" fmla="*/ 0 w 835410"/>
                  <a:gd name="connsiteY0" fmla="*/ 0 h 1855694"/>
                  <a:gd name="connsiteX1" fmla="*/ 591671 w 835410"/>
                  <a:gd name="connsiteY1" fmla="*/ 1855694 h 1855694"/>
                  <a:gd name="connsiteX2" fmla="*/ 833718 w 835410"/>
                  <a:gd name="connsiteY2" fmla="*/ 1842247 h 1855694"/>
                  <a:gd name="connsiteX3" fmla="*/ 834166 w 835410"/>
                  <a:gd name="connsiteY3" fmla="*/ 13447 h 1855694"/>
                  <a:gd name="connsiteX4" fmla="*/ 0 w 835410"/>
                  <a:gd name="connsiteY4" fmla="*/ 0 h 1855694"/>
                  <a:gd name="connsiteX0" fmla="*/ 0 w 848636"/>
                  <a:gd name="connsiteY0" fmla="*/ 0 h 1855694"/>
                  <a:gd name="connsiteX1" fmla="*/ 591671 w 848636"/>
                  <a:gd name="connsiteY1" fmla="*/ 1855694 h 1855694"/>
                  <a:gd name="connsiteX2" fmla="*/ 833718 w 848636"/>
                  <a:gd name="connsiteY2" fmla="*/ 1842247 h 1855694"/>
                  <a:gd name="connsiteX3" fmla="*/ 848061 w 848636"/>
                  <a:gd name="connsiteY3" fmla="*/ 0 h 1855694"/>
                  <a:gd name="connsiteX4" fmla="*/ 0 w 848636"/>
                  <a:gd name="connsiteY4" fmla="*/ 0 h 185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8636" h="1855694">
                    <a:moveTo>
                      <a:pt x="0" y="0"/>
                    </a:moveTo>
                    <a:lnTo>
                      <a:pt x="591671" y="1855694"/>
                    </a:lnTo>
                    <a:lnTo>
                      <a:pt x="833718" y="1842247"/>
                    </a:lnTo>
                    <a:cubicBezTo>
                      <a:pt x="829236" y="1237129"/>
                      <a:pt x="852543" y="605118"/>
                      <a:pt x="84806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tile tx="0" ty="0" sx="100000" sy="100000" flip="none" algn="tl"/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031506" y="3886200"/>
                <a:ext cx="1881890" cy="295834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9224682" y="3859306"/>
                <a:ext cx="2675965" cy="1882588"/>
              </a:xfrm>
              <a:custGeom>
                <a:avLst/>
                <a:gdLst>
                  <a:gd name="connsiteX0" fmla="*/ 2675965 w 2675965"/>
                  <a:gd name="connsiteY0" fmla="*/ 0 h 1882588"/>
                  <a:gd name="connsiteX1" fmla="*/ 2675965 w 2675965"/>
                  <a:gd name="connsiteY1" fmla="*/ 336176 h 1882588"/>
                  <a:gd name="connsiteX2" fmla="*/ 820271 w 2675965"/>
                  <a:gd name="connsiteY2" fmla="*/ 295835 h 1882588"/>
                  <a:gd name="connsiteX3" fmla="*/ 806824 w 2675965"/>
                  <a:gd name="connsiteY3" fmla="*/ 1882588 h 1882588"/>
                  <a:gd name="connsiteX4" fmla="*/ 578224 w 2675965"/>
                  <a:gd name="connsiteY4" fmla="*/ 1869141 h 1882588"/>
                  <a:gd name="connsiteX5" fmla="*/ 0 w 2675965"/>
                  <a:gd name="connsiteY5" fmla="*/ 26894 h 1882588"/>
                  <a:gd name="connsiteX6" fmla="*/ 2675965 w 2675965"/>
                  <a:gd name="connsiteY6" fmla="*/ 0 h 188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965" h="1882588">
                    <a:moveTo>
                      <a:pt x="2675965" y="0"/>
                    </a:moveTo>
                    <a:lnTo>
                      <a:pt x="2675965" y="336176"/>
                    </a:lnTo>
                    <a:lnTo>
                      <a:pt x="820271" y="295835"/>
                    </a:lnTo>
                    <a:lnTo>
                      <a:pt x="806824" y="1882588"/>
                    </a:lnTo>
                    <a:lnTo>
                      <a:pt x="578224" y="1869141"/>
                    </a:lnTo>
                    <a:lnTo>
                      <a:pt x="0" y="26894"/>
                    </a:lnTo>
                    <a:lnTo>
                      <a:pt x="2675965" y="0"/>
                    </a:lnTo>
                    <a:close/>
                  </a:path>
                </a:pathLst>
              </a:custGeom>
              <a:blipFill>
                <a:blip r:embed="rId4"/>
                <a:tile tx="0" ty="0" sx="100000" sy="100000" flip="none" algn="tl"/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79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821943" cy="116784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PERHITUNGAN TINGGI PONDASI BATU KALI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904" y="1721224"/>
            <a:ext cx="9584378" cy="4894729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A. Standar Pembenanan:</a:t>
            </a:r>
          </a:p>
          <a:p>
            <a:pPr marL="514350" indent="-514350">
              <a:buAutoNum type="arabicPeriod"/>
            </a:pPr>
            <a:r>
              <a:rPr lang="id-ID" dirty="0"/>
              <a:t>G</a:t>
            </a:r>
            <a:r>
              <a:rPr lang="id-ID" dirty="0" smtClean="0"/>
              <a:t>enting+reng+usuk+gording 		= 110 kg/m2</a:t>
            </a:r>
          </a:p>
          <a:p>
            <a:pPr marL="514350" indent="-514350">
              <a:buAutoNum type="arabicPeriod"/>
            </a:pPr>
            <a:r>
              <a:rPr lang="id-ID" dirty="0" smtClean="0"/>
              <a:t>Kuda-kuda 				= 60 kg/m’</a:t>
            </a:r>
          </a:p>
          <a:p>
            <a:pPr marL="514350" indent="-514350">
              <a:buAutoNum type="arabicPeriod"/>
            </a:pPr>
            <a:r>
              <a:rPr lang="id-ID" dirty="0" smtClean="0"/>
              <a:t>Plafond eternit+penggantung		= 20 kg/m2</a:t>
            </a:r>
          </a:p>
          <a:p>
            <a:pPr marL="514350" indent="-514350">
              <a:buAutoNum type="arabicPeriod"/>
            </a:pPr>
            <a:r>
              <a:rPr lang="id-ID" dirty="0" smtClean="0"/>
              <a:t>Pasangan ½ bata, spesi: 1 Pc: 5 Ps	= 1.600 kg/m2</a:t>
            </a:r>
          </a:p>
          <a:p>
            <a:pPr marL="514350" indent="-514350">
              <a:buAutoNum type="arabicPeriod"/>
            </a:pPr>
            <a:r>
              <a:rPr lang="id-ID" dirty="0" smtClean="0"/>
              <a:t>Sloof dan balok ring			= 2.400 kg/m3</a:t>
            </a:r>
          </a:p>
          <a:p>
            <a:pPr marL="514350" indent="-514350">
              <a:buAutoNum type="arabicPeriod"/>
            </a:pPr>
            <a:r>
              <a:rPr lang="id-ID" dirty="0" smtClean="0"/>
              <a:t>Pasangan batu kali pecah			= 2.200 kg/m3</a:t>
            </a:r>
          </a:p>
          <a:p>
            <a:pPr marL="514350" indent="-514350">
              <a:buAutoNum type="arabicPeriod"/>
            </a:pPr>
            <a:r>
              <a:rPr lang="id-ID" dirty="0" smtClean="0"/>
              <a:t>Tanah urug = pasir basah			= 2.000 kg/m3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</a:t>
            </a:r>
          </a:p>
          <a:p>
            <a:pPr marL="0" indent="0">
              <a:buNone/>
            </a:pPr>
            <a:r>
              <a:rPr lang="id-ID" b="1" dirty="0" smtClean="0"/>
              <a:t>Catatan: 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- Beban dihitung untuk menentukan lebar ambang bawah</a:t>
            </a:r>
          </a:p>
          <a:p>
            <a:pPr marL="0" indent="0">
              <a:buNone/>
            </a:pPr>
            <a:r>
              <a:rPr lang="id-ID" dirty="0" smtClean="0"/>
              <a:t> 	- panjang pondasi diambil tiap 1m</a:t>
            </a:r>
          </a:p>
          <a:p>
            <a:pPr marL="514350" indent="-514350"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7743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584377" cy="116784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PERHITUNGAN DIMENSI BATU KALI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0235" y="1825625"/>
            <a:ext cx="5284694" cy="228917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id-ID" dirty="0"/>
              <a:t>B</a:t>
            </a:r>
            <a:r>
              <a:rPr lang="id-ID" dirty="0" smtClean="0"/>
              <a:t>. Daya dukung tanah (τ </a:t>
            </a:r>
            <a:r>
              <a:rPr lang="id-ID" sz="2000" dirty="0" smtClean="0"/>
              <a:t>tanah</a:t>
            </a:r>
            <a:r>
              <a:rPr lang="id-ID" dirty="0" smtClean="0"/>
              <a:t>):</a:t>
            </a:r>
          </a:p>
          <a:p>
            <a:pPr marL="514350" indent="-514350">
              <a:buAutoNum type="arabicPeriod"/>
            </a:pPr>
            <a:r>
              <a:rPr lang="id-ID" sz="2600" dirty="0" smtClean="0"/>
              <a:t>Jika tidak dilakukan penyelidikan tanah, asumsikan:</a:t>
            </a:r>
          </a:p>
          <a:p>
            <a:pPr marL="0" indent="0">
              <a:buNone/>
            </a:pPr>
            <a:r>
              <a:rPr lang="id-ID" sz="2600" dirty="0" smtClean="0"/>
              <a:t>       Daya dukung tanah = 	 1 kg/cm2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40306"/>
              </p:ext>
            </p:extLst>
          </p:nvPr>
        </p:nvGraphicFramePr>
        <p:xfrm>
          <a:off x="6844554" y="3172908"/>
          <a:ext cx="4921626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542"/>
                <a:gridCol w="3230290"/>
                <a:gridCol w="1142794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No.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KATEGORI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τ </a:t>
                      </a:r>
                      <a:r>
                        <a:rPr lang="id-ID" sz="1800" dirty="0" smtClean="0"/>
                        <a:t>tanah</a:t>
                      </a:r>
                    </a:p>
                    <a:p>
                      <a:r>
                        <a:rPr lang="id-ID" sz="1800" dirty="0" smtClean="0"/>
                        <a:t>(kg/cm</a:t>
                      </a:r>
                      <a:r>
                        <a:rPr lang="id-ID" sz="1600" dirty="0" smtClean="0"/>
                        <a:t>2)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Sangat Lembek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0,0 - 0,3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Lembek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0,3 – 0,6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Sedang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0,6 – 1,2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Keras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1,2 – 2,4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Sangat Keras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2,4 – 4,8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Keras</a:t>
                      </a:r>
                      <a:r>
                        <a:rPr lang="id-ID" baseline="0" dirty="0" smtClean="0"/>
                        <a:t> Sekali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&gt; 4,8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871448" y="1825624"/>
            <a:ext cx="4940106" cy="10654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600" dirty="0" smtClean="0"/>
              <a:t>2. Jika berdasarkan uji sondir (</a:t>
            </a:r>
            <a:r>
              <a:rPr lang="id-ID" sz="2600" i="1" dirty="0" smtClean="0"/>
              <a:t>SPT-Standard Penetration Test</a:t>
            </a:r>
            <a:r>
              <a:rPr lang="id-ID" sz="2600" dirty="0" smtClean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44149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584377" cy="116784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CONTOH PERHITUNGAN PONDASI BATU KALI</a:t>
            </a:r>
            <a:endParaRPr lang="id-ID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03056" y="1960095"/>
                <a:ext cx="8109132" cy="3526305"/>
              </a:xfrm>
              <a:solidFill>
                <a:schemeClr val="bg1"/>
              </a:solidFill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id-ID" dirty="0" smtClean="0"/>
                  <a:t>Misal:</a:t>
                </a:r>
              </a:p>
              <a:p>
                <a:pPr marL="514350" indent="-514350">
                  <a:buAutoNum type="arabicPeriod"/>
                </a:pPr>
                <a:r>
                  <a:rPr lang="id-ID" sz="2600" dirty="0" smtClean="0"/>
                  <a:t>Beban tiap m’ pondasi 			=  6.000 kg/m’</a:t>
                </a:r>
              </a:p>
              <a:p>
                <a:pPr marL="514350" indent="-514350">
                  <a:buAutoNum type="arabicPeriod"/>
                </a:pPr>
                <a:r>
                  <a:rPr lang="id-ID" sz="2600" dirty="0" smtClean="0"/>
                  <a:t>Daya dukung tanah yang diijinkan	= 0,9 kg/cm2</a:t>
                </a:r>
              </a:p>
              <a:p>
                <a:pPr marL="514350" indent="-514350">
                  <a:buAutoNum type="arabicPeriod"/>
                </a:pPr>
                <a:r>
                  <a:rPr lang="id-ID" sz="2600" dirty="0" smtClean="0"/>
                  <a:t>Gaya (F) pondasi =</a:t>
                </a:r>
              </a:p>
              <a:p>
                <a:pPr marL="0" indent="0">
                  <a:buNone/>
                </a:pPr>
                <a:r>
                  <a:rPr lang="id-ID" sz="2600" dirty="0" smtClean="0"/>
                  <a:t>	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id-ID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𝑖𝑗𝑖𝑛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id-ID" sz="2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6.000 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0,9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id-ID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d-ID" sz="2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6.000</m:t>
                        </m:r>
                      </m:num>
                      <m:den>
                        <m:r>
                          <a:rPr lang="id-ID" sz="2600" b="0" i="1" smtClean="0">
                            <a:latin typeface="Cambria Math" panose="02040503050406030204" pitchFamily="18" charset="0"/>
                          </a:rPr>
                          <m:t>9.000</m:t>
                        </m:r>
                      </m:den>
                    </m:f>
                  </m:oMath>
                </a14:m>
                <a:r>
                  <a:rPr lang="id-ID" sz="2600" dirty="0" smtClean="0"/>
                  <a:t> = 0,67 m</a:t>
                </a:r>
              </a:p>
              <a:p>
                <a:pPr marL="0" indent="0">
                  <a:buNone/>
                </a:pPr>
                <a:endParaRPr lang="id-ID" sz="2600" dirty="0"/>
              </a:p>
              <a:p>
                <a:pPr marL="0" indent="0">
                  <a:buNone/>
                </a:pPr>
                <a:r>
                  <a:rPr lang="id-ID" sz="2600" dirty="0" smtClean="0"/>
                  <a:t>	Jadi lebar pondasi= 0,67 m = 70 cm (dibulatkan keatas)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3056" y="1960095"/>
                <a:ext cx="8109132" cy="3526305"/>
              </a:xfrm>
              <a:blipFill rotWithShape="0">
                <a:blip r:embed="rId2"/>
                <a:stretch>
                  <a:fillRect l="-1353" t="-276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12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0" y="244101"/>
            <a:ext cx="10376649" cy="1325563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>PENGERTIAN PONDASI-01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350" y="2507032"/>
            <a:ext cx="9735674" cy="2330822"/>
          </a:xfrm>
        </p:spPr>
        <p:txBody>
          <a:bodyPr>
            <a:normAutofit/>
          </a:bodyPr>
          <a:lstStyle/>
          <a:p>
            <a:r>
              <a:rPr lang="id-ID" sz="3200" dirty="0" smtClean="0">
                <a:solidFill>
                  <a:schemeClr val="accent6">
                    <a:lumMod val="75000"/>
                  </a:schemeClr>
                </a:solidFill>
              </a:rPr>
              <a:t>Pondasi:</a:t>
            </a:r>
            <a:r>
              <a:rPr lang="id-ID" sz="3200" dirty="0" smtClean="0"/>
              <a:t>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bagian bangunan </a:t>
            </a:r>
            <a:r>
              <a:rPr lang="id-ID" sz="3200" dirty="0" smtClean="0"/>
              <a:t>yang berfungsi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meletakkan</a:t>
            </a:r>
            <a:r>
              <a:rPr lang="id-ID" sz="3200" dirty="0" smtClean="0"/>
              <a:t> bangunan dan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meneruskan beban </a:t>
            </a:r>
            <a:r>
              <a:rPr lang="id-ID" sz="3200" dirty="0" smtClean="0"/>
              <a:t>bangunan atas (upper structure)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ke dasar tanah </a:t>
            </a:r>
            <a:r>
              <a:rPr lang="id-ID" sz="3200" dirty="0" smtClean="0"/>
              <a:t>yang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kuat mendukungnya </a:t>
            </a:r>
            <a:r>
              <a:rPr lang="id-ID" sz="3200" dirty="0" smtClean="0"/>
              <a:t>(Gunawan, 1993).</a:t>
            </a:r>
          </a:p>
          <a:p>
            <a:pPr marL="0" indent="0"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8127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584377" cy="116784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TAHAP MENGGAMBAR </a:t>
            </a:r>
            <a:r>
              <a:rPr lang="id-ID" dirty="0">
                <a:solidFill>
                  <a:schemeClr val="bg1"/>
                </a:solidFill>
              </a:rPr>
              <a:t>PONDASI </a:t>
            </a:r>
            <a:r>
              <a:rPr lang="id-ID" dirty="0" smtClean="0">
                <a:solidFill>
                  <a:schemeClr val="bg1"/>
                </a:solidFill>
              </a:rPr>
              <a:t>-01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(</a:t>
            </a:r>
            <a:r>
              <a:rPr lang="id-ID" sz="4000" i="1" dirty="0" smtClean="0">
                <a:solidFill>
                  <a:schemeClr val="bg1"/>
                </a:solidFill>
              </a:rPr>
              <a:t>TEKNIK </a:t>
            </a:r>
            <a:r>
              <a:rPr lang="id-ID" sz="4000" i="1" dirty="0">
                <a:solidFill>
                  <a:schemeClr val="bg1"/>
                </a:solidFill>
              </a:rPr>
              <a:t>GAMBAR </a:t>
            </a:r>
            <a:r>
              <a:rPr lang="id-ID" sz="4000" i="1" dirty="0" smtClean="0">
                <a:solidFill>
                  <a:schemeClr val="bg1"/>
                </a:solidFill>
              </a:rPr>
              <a:t>MANUAL)</a:t>
            </a:r>
            <a:endParaRPr lang="id-ID" sz="4000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280" y="1734671"/>
            <a:ext cx="3940544" cy="15630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1</a:t>
            </a:r>
            <a:r>
              <a:rPr lang="id-ID" smtClean="0"/>
              <a:t>. Gambar: batas lahan dan as ruang (sesuai dengan denah)</a:t>
            </a:r>
            <a:endParaRPr lang="id-ID" dirty="0" smtClean="0"/>
          </a:p>
          <a:p>
            <a:pPr marL="0" indent="0">
              <a:buNone/>
            </a:pPr>
            <a:endParaRPr lang="id-ID" b="1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18661" r="31127" b="16188"/>
          <a:stretch/>
        </p:blipFill>
        <p:spPr bwMode="auto">
          <a:xfrm>
            <a:off x="6231254" y="1532966"/>
            <a:ext cx="5122545" cy="5325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445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9834" y="1741397"/>
            <a:ext cx="3819520" cy="173466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2. </a:t>
            </a:r>
            <a:r>
              <a:rPr lang="id-ID" smtClean="0"/>
              <a:t>Gambar garis dinding lebar 15 cm (7,5 cm kanan kiri as bangunan)</a:t>
            </a:r>
            <a:endParaRPr lang="id-ID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584377" cy="116784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TAHAP MENGGAMBAR RENCANA PONDASI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(</a:t>
            </a:r>
            <a:r>
              <a:rPr lang="id-ID" sz="4000" i="1" dirty="0" smtClean="0">
                <a:solidFill>
                  <a:schemeClr val="bg1"/>
                </a:solidFill>
              </a:rPr>
              <a:t>TEKNIK </a:t>
            </a:r>
            <a:r>
              <a:rPr lang="id-ID" sz="4000" i="1" dirty="0">
                <a:solidFill>
                  <a:schemeClr val="bg1"/>
                </a:solidFill>
              </a:rPr>
              <a:t>GAMBAR </a:t>
            </a:r>
            <a:r>
              <a:rPr lang="id-ID" sz="4000" i="1" dirty="0" smtClean="0">
                <a:solidFill>
                  <a:schemeClr val="bg1"/>
                </a:solidFill>
              </a:rPr>
              <a:t>MANUAL)</a:t>
            </a:r>
            <a:endParaRPr lang="id-ID" sz="40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1" t="17688" r="34110" b="16346"/>
          <a:stretch/>
        </p:blipFill>
        <p:spPr bwMode="auto">
          <a:xfrm>
            <a:off x="6427694" y="1532966"/>
            <a:ext cx="5055795" cy="5325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1288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02940" y="1721227"/>
            <a:ext cx="3819520" cy="25549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3</a:t>
            </a:r>
            <a:r>
              <a:rPr lang="id-ID" smtClean="0"/>
              <a:t>. Gambar garis </a:t>
            </a:r>
            <a:r>
              <a:rPr lang="id-ID" b="1" i="1" smtClean="0"/>
              <a:t>lebar ambang atas </a:t>
            </a:r>
            <a:r>
              <a:rPr lang="id-ID" i="1" smtClean="0"/>
              <a:t>pasangan </a:t>
            </a:r>
            <a:r>
              <a:rPr lang="id-ID" i="1" dirty="0" smtClean="0"/>
              <a:t>batu pecah </a:t>
            </a:r>
            <a:r>
              <a:rPr lang="id-ID" dirty="0" smtClean="0"/>
              <a:t>dengan jarak 15 cm dari garis as (jika lebar ambang atas 30 cm)</a:t>
            </a:r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584377" cy="116784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TAHAP MENGGAMBAR RENCANA PONDASI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(</a:t>
            </a:r>
            <a:r>
              <a:rPr lang="id-ID" sz="4000" i="1" dirty="0" smtClean="0">
                <a:solidFill>
                  <a:schemeClr val="bg1"/>
                </a:solidFill>
              </a:rPr>
              <a:t>TEKNIK </a:t>
            </a:r>
            <a:r>
              <a:rPr lang="id-ID" sz="4000" i="1" dirty="0">
                <a:solidFill>
                  <a:schemeClr val="bg1"/>
                </a:solidFill>
              </a:rPr>
              <a:t>GAMBAR </a:t>
            </a:r>
            <a:r>
              <a:rPr lang="id-ID" sz="4000" i="1" dirty="0" smtClean="0">
                <a:solidFill>
                  <a:schemeClr val="bg1"/>
                </a:solidFill>
              </a:rPr>
              <a:t>MANUAL)</a:t>
            </a:r>
            <a:endParaRPr lang="id-ID" sz="4000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0" t="17321" r="31418" b="15665"/>
          <a:stretch/>
        </p:blipFill>
        <p:spPr bwMode="auto">
          <a:xfrm>
            <a:off x="6158753" y="1532966"/>
            <a:ext cx="5354376" cy="5226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2263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584377" cy="116784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TAHAP MENGGAMBAR RENCANA PONDASI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(</a:t>
            </a:r>
            <a:r>
              <a:rPr lang="id-ID" sz="4000" i="1" dirty="0" smtClean="0">
                <a:solidFill>
                  <a:schemeClr val="bg1"/>
                </a:solidFill>
              </a:rPr>
              <a:t>TEKNIK </a:t>
            </a:r>
            <a:r>
              <a:rPr lang="id-ID" sz="4000" i="1" dirty="0">
                <a:solidFill>
                  <a:schemeClr val="bg1"/>
                </a:solidFill>
              </a:rPr>
              <a:t>GAMBAR </a:t>
            </a:r>
            <a:r>
              <a:rPr lang="id-ID" sz="4000" i="1" dirty="0" smtClean="0">
                <a:solidFill>
                  <a:schemeClr val="bg1"/>
                </a:solidFill>
              </a:rPr>
              <a:t>MANUAL)</a:t>
            </a:r>
            <a:endParaRPr lang="id-ID" sz="4000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16387" y="1691153"/>
            <a:ext cx="5034790" cy="4696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4</a:t>
            </a:r>
            <a:r>
              <a:rPr lang="id-ID" smtClean="0"/>
              <a:t>. </a:t>
            </a:r>
            <a:r>
              <a:rPr lang="id-ID" dirty="0" smtClean="0"/>
              <a:t>Gambar 2 garis_lebar </a:t>
            </a:r>
            <a:r>
              <a:rPr lang="id-ID" b="1" dirty="0" smtClean="0"/>
              <a:t>ambang bawah</a:t>
            </a:r>
            <a:r>
              <a:rPr lang="id-ID" dirty="0" smtClean="0"/>
              <a:t> </a:t>
            </a:r>
            <a:r>
              <a:rPr lang="id-ID" i="1" dirty="0" smtClean="0"/>
              <a:t>pasangan batu pecah</a:t>
            </a:r>
            <a:r>
              <a:rPr lang="id-ID" dirty="0" smtClean="0"/>
              <a:t> berjarak 35 cm dari garis as.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b="1" dirty="0" smtClean="0"/>
              <a:t>Catatan: </a:t>
            </a:r>
          </a:p>
          <a:p>
            <a:pPr marL="514350" indent="-514350">
              <a:buAutoNum type="arabicParenR"/>
            </a:pPr>
            <a:r>
              <a:rPr lang="id-ID" sz="2600" dirty="0" smtClean="0"/>
              <a:t>garis antar pertemuan dinding hendaknya saling berpotongan</a:t>
            </a:r>
          </a:p>
          <a:p>
            <a:pPr marL="514350" indent="-514350">
              <a:buAutoNum type="arabicParenR"/>
            </a:pPr>
            <a:r>
              <a:rPr lang="id-ID" sz="2600" dirty="0" smtClean="0"/>
              <a:t>Untuk dinding di tepi lahan hak milik, hanya dibuat 1 garis saja (didalam lahan sendiri)_disebut pondasi ½ tapak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17320" r="30591" b="16341"/>
          <a:stretch/>
        </p:blipFill>
        <p:spPr bwMode="auto">
          <a:xfrm>
            <a:off x="6508376" y="1532966"/>
            <a:ext cx="5096435" cy="5325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5223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584377" cy="116784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TAHAP MENGGAMBAR RENCANA PONDASI 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(</a:t>
            </a:r>
            <a:r>
              <a:rPr lang="id-ID" sz="4000" i="1" dirty="0" smtClean="0">
                <a:solidFill>
                  <a:schemeClr val="bg1"/>
                </a:solidFill>
              </a:rPr>
              <a:t>TEKNIK </a:t>
            </a:r>
            <a:r>
              <a:rPr lang="id-ID" sz="4000" i="1" dirty="0">
                <a:solidFill>
                  <a:schemeClr val="bg1"/>
                </a:solidFill>
              </a:rPr>
              <a:t>GAMBAR </a:t>
            </a:r>
            <a:r>
              <a:rPr lang="id-ID" sz="4000" i="1" dirty="0" smtClean="0">
                <a:solidFill>
                  <a:schemeClr val="bg1"/>
                </a:solidFill>
              </a:rPr>
              <a:t>MANUAL)</a:t>
            </a:r>
            <a:endParaRPr lang="id-ID" sz="4000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4527" y="1785283"/>
            <a:ext cx="4814602" cy="19395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5</a:t>
            </a:r>
            <a:r>
              <a:rPr lang="id-ID" smtClean="0"/>
              <a:t>. </a:t>
            </a:r>
            <a:r>
              <a:rPr lang="id-ID" dirty="0" smtClean="0"/>
              <a:t>Gambar </a:t>
            </a:r>
            <a:r>
              <a:rPr lang="id-ID" smtClean="0"/>
              <a:t>2 garis miring penghubung antara ambang atas dan ambang bawah pasangan pondasi batu pecah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2" t="17688" r="32246" b="15977"/>
          <a:stretch/>
        </p:blipFill>
        <p:spPr bwMode="auto">
          <a:xfrm>
            <a:off x="6323479" y="1532966"/>
            <a:ext cx="5124450" cy="5230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080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584377" cy="116784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TAHAP MENGGAMBAR RENCANA PONDASI 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(</a:t>
            </a:r>
            <a:r>
              <a:rPr lang="id-ID" sz="4000" i="1" dirty="0" smtClean="0">
                <a:solidFill>
                  <a:schemeClr val="bg1"/>
                </a:solidFill>
              </a:rPr>
              <a:t>TEKNIK </a:t>
            </a:r>
            <a:r>
              <a:rPr lang="id-ID" sz="4000" i="1" dirty="0">
                <a:solidFill>
                  <a:schemeClr val="bg1"/>
                </a:solidFill>
              </a:rPr>
              <a:t>GAMBAR </a:t>
            </a:r>
            <a:r>
              <a:rPr lang="id-ID" sz="4000" i="1" dirty="0" smtClean="0">
                <a:solidFill>
                  <a:schemeClr val="bg1"/>
                </a:solidFill>
              </a:rPr>
              <a:t>MANUAL)</a:t>
            </a:r>
            <a:endParaRPr lang="id-ID" sz="4000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34868" y="1718047"/>
            <a:ext cx="4828050" cy="175129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6</a:t>
            </a:r>
            <a:r>
              <a:rPr lang="id-ID" smtClean="0"/>
              <a:t>. Gambar garis lantai kerja berjarak 45 cm dari as atau 37,5 cm dari dinding</a:t>
            </a:r>
            <a:endParaRPr lang="id-ID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9" t="17546" r="33225" b="15862"/>
          <a:stretch/>
        </p:blipFill>
        <p:spPr bwMode="auto">
          <a:xfrm>
            <a:off x="6185647" y="1532966"/>
            <a:ext cx="5168152" cy="5325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4402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584377" cy="116784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TAHAP MENGGAMBAR RENCANA PONDASI 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(</a:t>
            </a:r>
            <a:r>
              <a:rPr lang="id-ID" sz="4000" i="1" dirty="0" smtClean="0">
                <a:solidFill>
                  <a:schemeClr val="bg1"/>
                </a:solidFill>
              </a:rPr>
              <a:t>TEKNIK </a:t>
            </a:r>
            <a:r>
              <a:rPr lang="id-ID" sz="4000" i="1" dirty="0">
                <a:solidFill>
                  <a:schemeClr val="bg1"/>
                </a:solidFill>
              </a:rPr>
              <a:t>GAMBAR </a:t>
            </a:r>
            <a:r>
              <a:rPr lang="id-ID" sz="4000" i="1" dirty="0" smtClean="0">
                <a:solidFill>
                  <a:schemeClr val="bg1"/>
                </a:solidFill>
              </a:rPr>
              <a:t>MANUAL)</a:t>
            </a:r>
            <a:endParaRPr lang="id-ID" sz="4000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1421" y="1731495"/>
            <a:ext cx="4545661" cy="35128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7</a:t>
            </a:r>
            <a:r>
              <a:rPr lang="id-ID" smtClean="0"/>
              <a:t>. </a:t>
            </a:r>
            <a:r>
              <a:rPr lang="id-ID" dirty="0" smtClean="0"/>
              <a:t>Arsirlah sloof dengan tipe blok, sedangkan kolom dibiarkan tanpa arsir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b="1" dirty="0" smtClean="0"/>
              <a:t>Catatan</a:t>
            </a:r>
            <a:r>
              <a:rPr lang="id-ID" b="1" smtClean="0"/>
              <a:t>: </a:t>
            </a:r>
          </a:p>
          <a:p>
            <a:pPr marL="0" indent="0">
              <a:buNone/>
            </a:pPr>
            <a:r>
              <a:rPr lang="id-ID" sz="2600" smtClean="0"/>
              <a:t>Jangan </a:t>
            </a:r>
            <a:r>
              <a:rPr lang="id-ID" sz="2600" dirty="0" smtClean="0"/>
              <a:t>sampai terbalik, tidak sama dengan arsir pada denah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7" t="17902" r="33694" b="16003"/>
          <a:stretch/>
        </p:blipFill>
        <p:spPr bwMode="auto">
          <a:xfrm>
            <a:off x="6239435" y="1532966"/>
            <a:ext cx="5114364" cy="5325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6723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584377" cy="116784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TAHAP MENGGAMBAR RENCANA PONDASI 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(</a:t>
            </a:r>
            <a:r>
              <a:rPr lang="id-ID" sz="4000" i="1" dirty="0" smtClean="0">
                <a:solidFill>
                  <a:schemeClr val="bg1"/>
                </a:solidFill>
              </a:rPr>
              <a:t>TEKNIK </a:t>
            </a:r>
            <a:r>
              <a:rPr lang="id-ID" sz="4000" i="1" dirty="0">
                <a:solidFill>
                  <a:schemeClr val="bg1"/>
                </a:solidFill>
              </a:rPr>
              <a:t>GAMBAR </a:t>
            </a:r>
            <a:r>
              <a:rPr lang="id-ID" sz="4000" i="1" dirty="0" smtClean="0">
                <a:solidFill>
                  <a:schemeClr val="bg1"/>
                </a:solidFill>
              </a:rPr>
              <a:t>MANUAL)</a:t>
            </a:r>
            <a:endParaRPr lang="id-ID" sz="4000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1421" y="1744942"/>
            <a:ext cx="4841497" cy="434657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 smtClean="0"/>
              <a:t>6a. Tambahkan garis pondasi rollag untuk tangga teras, dengan lebar garis 22-23 cm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6b. Kemudian buat garis pembagi garis 6a, dengan jarak 5-6 cm.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b="1" dirty="0" smtClean="0"/>
              <a:t>Catatan: </a:t>
            </a:r>
          </a:p>
          <a:p>
            <a:pPr marL="514350" indent="-514350">
              <a:buAutoNum type="arabicParenR"/>
            </a:pPr>
            <a:r>
              <a:rPr lang="id-ID" sz="2600" dirty="0" smtClean="0"/>
              <a:t>Rollag adalah batu bata yang berdiri terhadap bidang tebalnya</a:t>
            </a:r>
          </a:p>
          <a:p>
            <a:pPr marL="514350" indent="-514350">
              <a:buAutoNum type="arabicParenR"/>
            </a:pPr>
            <a:r>
              <a:rPr lang="id-ID" sz="2600" dirty="0" smtClean="0"/>
              <a:t>Ukuran batu batu: 5,5 x 11 x 22 cm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18057" r="35977" b="15604"/>
          <a:stretch/>
        </p:blipFill>
        <p:spPr bwMode="auto">
          <a:xfrm>
            <a:off x="6266330" y="1532966"/>
            <a:ext cx="5288620" cy="5325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7171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9422" y="365126"/>
            <a:ext cx="9584377" cy="1167840"/>
          </a:xfrm>
        </p:spPr>
        <p:txBody>
          <a:bodyPr>
            <a:normAutofit/>
          </a:bodyPr>
          <a:lstStyle/>
          <a:p>
            <a:pPr algn="ctr"/>
            <a:r>
              <a:rPr lang="id-ID" sz="6000" dirty="0" smtClean="0">
                <a:solidFill>
                  <a:schemeClr val="bg1"/>
                </a:solidFill>
              </a:rPr>
              <a:t>SELESAI</a:t>
            </a:r>
            <a:endParaRPr lang="id-ID" sz="6000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3192" y="2931458"/>
            <a:ext cx="82968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8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 KASIH</a:t>
            </a:r>
            <a:endParaRPr lang="en-U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05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082" y="365125"/>
            <a:ext cx="10434918" cy="132556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PENGERTIAN PONDASI-01 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sz="3600" dirty="0" smtClean="0">
                <a:solidFill>
                  <a:schemeClr val="bg1"/>
                </a:solidFill>
              </a:rPr>
              <a:t>(Gunawan, 1993)</a:t>
            </a:r>
            <a:endParaRPr lang="id-ID" sz="3600" dirty="0">
              <a:solidFill>
                <a:schemeClr val="bg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8649548" y="5270169"/>
            <a:ext cx="1922929" cy="60203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TANAH YANG MENDUKUNG</a:t>
            </a:r>
            <a:endParaRPr lang="id-ID" dirty="0"/>
          </a:p>
        </p:txBody>
      </p:sp>
      <p:sp>
        <p:nvSpPr>
          <p:cNvPr id="35" name="Round Diagonal Corner Rectangle 34"/>
          <p:cNvSpPr/>
          <p:nvPr/>
        </p:nvSpPr>
        <p:spPr>
          <a:xfrm>
            <a:off x="2694953" y="5537100"/>
            <a:ext cx="1922929" cy="602037"/>
          </a:xfrm>
          <a:prstGeom prst="round2DiagRect">
            <a:avLst/>
          </a:prstGeom>
          <a:solidFill>
            <a:srgbClr val="F7E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TANAH KERAS</a:t>
            </a:r>
            <a:endParaRPr lang="id-ID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94947" y="1937649"/>
            <a:ext cx="4170829" cy="4247998"/>
            <a:chOff x="4394947" y="1937649"/>
            <a:chExt cx="4170829" cy="4247998"/>
          </a:xfrm>
        </p:grpSpPr>
        <p:sp>
          <p:nvSpPr>
            <p:cNvPr id="4" name="Oval 3"/>
            <p:cNvSpPr/>
            <p:nvPr/>
          </p:nvSpPr>
          <p:spPr>
            <a:xfrm>
              <a:off x="4394947" y="2407024"/>
              <a:ext cx="4170829" cy="377862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Down Arrow 7"/>
            <p:cNvSpPr/>
            <p:nvPr/>
          </p:nvSpPr>
          <p:spPr>
            <a:xfrm rot="10800000">
              <a:off x="5163677" y="2487705"/>
              <a:ext cx="2689412" cy="1559859"/>
            </a:xfrm>
            <a:prstGeom prst="downArrow">
              <a:avLst>
                <a:gd name="adj1" fmla="val 68750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95589" y="5537100"/>
              <a:ext cx="3025588" cy="52443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ight Arrow 15"/>
            <p:cNvSpPr/>
            <p:nvPr/>
          </p:nvSpPr>
          <p:spPr>
            <a:xfrm rot="10800000">
              <a:off x="8104947" y="5524216"/>
              <a:ext cx="460828" cy="505284"/>
            </a:xfrm>
            <a:prstGeom prst="rightArrow">
              <a:avLst>
                <a:gd name="adj1" fmla="val 23194"/>
                <a:gd name="adj2" fmla="val 247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ight Arrow 17"/>
            <p:cNvSpPr/>
            <p:nvPr/>
          </p:nvSpPr>
          <p:spPr>
            <a:xfrm rot="10542897">
              <a:off x="7793401" y="4558452"/>
              <a:ext cx="378767" cy="386177"/>
            </a:xfrm>
            <a:prstGeom prst="rightArrow">
              <a:avLst>
                <a:gd name="adj1" fmla="val 23194"/>
                <a:gd name="adj2" fmla="val 45532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082675" y="1937649"/>
              <a:ext cx="1077368" cy="1023262"/>
              <a:chOff x="5202421" y="1926763"/>
              <a:chExt cx="1077368" cy="1023262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202421" y="2405739"/>
                <a:ext cx="363069" cy="54428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5354821" y="2285996"/>
                <a:ext cx="363069" cy="54428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529052" y="2179649"/>
                <a:ext cx="363069" cy="54428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735185" y="2058649"/>
                <a:ext cx="363069" cy="54428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916720" y="1926763"/>
                <a:ext cx="363069" cy="54428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 rot="20822339">
              <a:off x="6894860" y="2061240"/>
              <a:ext cx="985605" cy="992521"/>
              <a:chOff x="8168488" y="2148326"/>
              <a:chExt cx="985605" cy="992521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8168488" y="2148326"/>
                <a:ext cx="376005" cy="38292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8320888" y="2300726"/>
                <a:ext cx="376005" cy="38292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8473288" y="2453126"/>
                <a:ext cx="376005" cy="38292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8625688" y="2605526"/>
                <a:ext cx="376005" cy="38292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8778088" y="2757926"/>
                <a:ext cx="376005" cy="38292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>
              <a:off x="5163676" y="3676547"/>
              <a:ext cx="353233" cy="70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007315" y="4838349"/>
              <a:ext cx="353233" cy="70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621628" y="5833514"/>
              <a:ext cx="353233" cy="70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5344026" y="4276164"/>
              <a:ext cx="699247" cy="1126466"/>
              <a:chOff x="5344026" y="4276164"/>
              <a:chExt cx="699247" cy="112646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344026" y="4424081"/>
                <a:ext cx="699247" cy="731319"/>
              </a:xfrm>
              <a:prstGeom prst="ellipse">
                <a:avLst/>
              </a:prstGeom>
              <a:gradFill flip="none" rotWithShape="1">
                <a:gsLst>
                  <a:gs pos="0">
                    <a:srgbClr val="EEAA72">
                      <a:tint val="66000"/>
                      <a:satMod val="160000"/>
                    </a:srgbClr>
                  </a:gs>
                  <a:gs pos="50000">
                    <a:srgbClr val="EEAA72">
                      <a:tint val="44500"/>
                      <a:satMod val="160000"/>
                    </a:srgbClr>
                  </a:gs>
                  <a:gs pos="100000">
                    <a:srgbClr val="EEAA72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" name="Trapezoid 9"/>
              <p:cNvSpPr/>
              <p:nvPr/>
            </p:nvSpPr>
            <p:spPr>
              <a:xfrm>
                <a:off x="5499854" y="4588258"/>
                <a:ext cx="389964" cy="389965"/>
              </a:xfrm>
              <a:prstGeom prst="trapezoid">
                <a:avLst/>
              </a:prstGeom>
              <a:blipFill>
                <a:blip r:embed="rId3"/>
                <a:tile tx="0" ty="0" sx="100000" sy="100000" flip="none" algn="tl"/>
              </a:blip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5694836" y="4276164"/>
                <a:ext cx="0" cy="112646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6922886" y="4267632"/>
              <a:ext cx="699247" cy="1126466"/>
              <a:chOff x="5344026" y="4276164"/>
              <a:chExt cx="699247" cy="1126466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344026" y="4424081"/>
                <a:ext cx="699247" cy="731319"/>
              </a:xfrm>
              <a:prstGeom prst="ellipse">
                <a:avLst/>
              </a:prstGeom>
              <a:gradFill flip="none" rotWithShape="1">
                <a:gsLst>
                  <a:gs pos="0">
                    <a:srgbClr val="EEAA72">
                      <a:tint val="66000"/>
                      <a:satMod val="160000"/>
                    </a:srgbClr>
                  </a:gs>
                  <a:gs pos="50000">
                    <a:srgbClr val="EEAA72">
                      <a:tint val="44500"/>
                      <a:satMod val="160000"/>
                    </a:srgbClr>
                  </a:gs>
                  <a:gs pos="100000">
                    <a:srgbClr val="EEAA72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5" name="Trapezoid 44"/>
              <p:cNvSpPr/>
              <p:nvPr/>
            </p:nvSpPr>
            <p:spPr>
              <a:xfrm>
                <a:off x="5499854" y="4588258"/>
                <a:ext cx="389964" cy="389965"/>
              </a:xfrm>
              <a:prstGeom prst="trapezoid">
                <a:avLst/>
              </a:prstGeom>
              <a:blipFill>
                <a:blip r:embed="rId3"/>
                <a:tile tx="0" ty="0" sx="100000" sy="100000" flip="none" algn="tl"/>
              </a:blip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5694836" y="4276164"/>
                <a:ext cx="0" cy="112646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Right Arrow 47"/>
            <p:cNvSpPr/>
            <p:nvPr/>
          </p:nvSpPr>
          <p:spPr>
            <a:xfrm rot="9202022">
              <a:off x="7480604" y="3970611"/>
              <a:ext cx="863987" cy="386177"/>
            </a:xfrm>
            <a:prstGeom prst="rightArrow">
              <a:avLst>
                <a:gd name="adj1" fmla="val 23194"/>
                <a:gd name="adj2" fmla="val 45532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953057" y="5670528"/>
              <a:ext cx="3109358" cy="2246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069228" y="4560256"/>
              <a:ext cx="2868806" cy="976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262269" y="4408510"/>
            <a:ext cx="22386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MENERUSKAN BEBAN BANGUNAN</a:t>
            </a:r>
            <a:endParaRPr lang="id-ID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3221240" y="3374082"/>
            <a:ext cx="1922929" cy="602037"/>
          </a:xfrm>
          <a:prstGeom prst="round2DiagRect">
            <a:avLst/>
          </a:prstGeom>
          <a:solidFill>
            <a:srgbClr val="F7E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BEBAN BANGUNAN ATAS</a:t>
            </a:r>
            <a:endParaRPr lang="id-ID" dirty="0"/>
          </a:p>
        </p:txBody>
      </p:sp>
      <p:sp>
        <p:nvSpPr>
          <p:cNvPr id="39" name="Round Diagonal Corner Rectangle 38"/>
          <p:cNvSpPr/>
          <p:nvPr/>
        </p:nvSpPr>
        <p:spPr>
          <a:xfrm>
            <a:off x="3794840" y="4570018"/>
            <a:ext cx="1208453" cy="515471"/>
          </a:xfrm>
          <a:prstGeom prst="round2DiagRect">
            <a:avLst/>
          </a:prstGeom>
          <a:solidFill>
            <a:srgbClr val="F7E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PONDASI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85312" y="3515431"/>
            <a:ext cx="19297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MELETAKKAN BANGUNAN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51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15350" y="2501155"/>
            <a:ext cx="9493626" cy="221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dirty="0" smtClean="0">
                <a:solidFill>
                  <a:schemeClr val="accent6">
                    <a:lumMod val="75000"/>
                  </a:schemeClr>
                </a:solidFill>
              </a:rPr>
              <a:t>Pondasi</a:t>
            </a:r>
            <a:r>
              <a:rPr lang="id-ID" sz="3200" dirty="0" smtClean="0"/>
              <a:t> adalah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struktur perantara </a:t>
            </a:r>
            <a:r>
              <a:rPr lang="id-ID" sz="3200" dirty="0" smtClean="0"/>
              <a:t>yang memiliki fungsi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meneruskan beban </a:t>
            </a:r>
            <a:r>
              <a:rPr lang="id-ID" sz="3200" dirty="0" smtClean="0"/>
              <a:t>bangunan di atasnya kepada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tanah</a:t>
            </a:r>
            <a:r>
              <a:rPr lang="id-ID" sz="3200" dirty="0" smtClean="0"/>
              <a:t> tempat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fondasi berpijak</a:t>
            </a:r>
            <a:r>
              <a:rPr lang="id-ID" sz="3200" dirty="0" smtClean="0"/>
              <a:t>,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tanpa </a:t>
            </a:r>
            <a:r>
              <a:rPr lang="id-ID" sz="3200" dirty="0" smtClean="0"/>
              <a:t>mengakibatkan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kerusakan tanah </a:t>
            </a:r>
            <a:r>
              <a:rPr lang="id-ID" sz="3200" dirty="0" smtClean="0"/>
              <a:t>atau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penurunan</a:t>
            </a:r>
            <a:r>
              <a:rPr lang="id-ID" sz="3200" dirty="0" smtClean="0"/>
              <a:t> bangunan diluar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</a:rPr>
              <a:t>batas toleransinya </a:t>
            </a:r>
            <a:r>
              <a:rPr lang="id-ID" sz="3200" dirty="0" smtClean="0"/>
              <a:t>(Asiyanto, 2007).</a:t>
            </a:r>
          </a:p>
          <a:p>
            <a:endParaRPr lang="id-ID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15350" y="363071"/>
            <a:ext cx="10376649" cy="1206593"/>
          </a:xfrm>
        </p:spPr>
        <p:txBody>
          <a:bodyPr>
            <a:normAutofit fontScale="90000"/>
          </a:bodyPr>
          <a:lstStyle/>
          <a:p>
            <a:pPr algn="ctr"/>
            <a:r>
              <a:rPr lang="id-ID" sz="4000" dirty="0" smtClean="0">
                <a:solidFill>
                  <a:schemeClr val="bg1"/>
                </a:solidFill>
              </a:rPr>
              <a:t/>
            </a:r>
            <a:br>
              <a:rPr lang="id-ID" sz="4000" dirty="0" smtClean="0">
                <a:solidFill>
                  <a:schemeClr val="bg1"/>
                </a:solidFill>
              </a:rPr>
            </a:br>
            <a:r>
              <a:rPr lang="id-ID" sz="4000" dirty="0" smtClean="0">
                <a:solidFill>
                  <a:schemeClr val="bg1"/>
                </a:solidFill>
              </a:rPr>
              <a:t>PENGERTIAN PONDASI-02</a:t>
            </a:r>
            <a:br>
              <a:rPr lang="id-ID" sz="4000" dirty="0" smtClean="0">
                <a:solidFill>
                  <a:schemeClr val="bg1"/>
                </a:solidFill>
              </a:rPr>
            </a:br>
            <a:endParaRPr lang="id-ID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1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082" y="338231"/>
            <a:ext cx="10434918" cy="1325563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PENGERTIAN PONDASI-02</a:t>
            </a:r>
            <a:r>
              <a:rPr lang="id-ID" dirty="0">
                <a:solidFill>
                  <a:schemeClr val="bg1"/>
                </a:solidFill>
              </a:rPr>
              <a:t/>
            </a:r>
            <a:br>
              <a:rPr lang="id-ID" dirty="0">
                <a:solidFill>
                  <a:schemeClr val="bg1"/>
                </a:solidFill>
              </a:rPr>
            </a:br>
            <a:r>
              <a:rPr lang="id-ID" sz="3600" dirty="0">
                <a:solidFill>
                  <a:schemeClr val="bg1"/>
                </a:solidFill>
              </a:rPr>
              <a:t>(Asiyanto, 2007)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6777" y="3789530"/>
            <a:ext cx="22386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MENERUSKAN BEBAN BANGUNAN ATAS</a:t>
            </a:r>
            <a:endParaRPr lang="id-ID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8634998" y="4570018"/>
            <a:ext cx="1922929" cy="60203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</a:rPr>
              <a:t>KE ATAS TANAH PIJAKAN</a:t>
            </a:r>
            <a:endParaRPr lang="id-ID" dirty="0"/>
          </a:p>
        </p:txBody>
      </p:sp>
      <p:sp>
        <p:nvSpPr>
          <p:cNvPr id="35" name="Round Diagonal Corner Rectangle 34"/>
          <p:cNvSpPr/>
          <p:nvPr/>
        </p:nvSpPr>
        <p:spPr>
          <a:xfrm>
            <a:off x="2694953" y="5537100"/>
            <a:ext cx="1922929" cy="602037"/>
          </a:xfrm>
          <a:prstGeom prst="round2DiagRect">
            <a:avLst/>
          </a:prstGeom>
          <a:solidFill>
            <a:srgbClr val="F7E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</a:rPr>
              <a:t>TANAH KERAS</a:t>
            </a:r>
            <a:endParaRPr lang="id-ID" dirty="0"/>
          </a:p>
        </p:txBody>
      </p:sp>
      <p:sp>
        <p:nvSpPr>
          <p:cNvPr id="47" name="TextBox 46"/>
          <p:cNvSpPr txBox="1"/>
          <p:nvPr/>
        </p:nvSpPr>
        <p:spPr>
          <a:xfrm>
            <a:off x="8385312" y="2993554"/>
            <a:ext cx="19297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STRUKTUR PERANTARA</a:t>
            </a:r>
            <a:endParaRPr lang="id-ID" dirty="0"/>
          </a:p>
        </p:txBody>
      </p:sp>
      <p:sp>
        <p:nvSpPr>
          <p:cNvPr id="38" name="Round Diagonal Corner Rectangle 37"/>
          <p:cNvSpPr/>
          <p:nvPr/>
        </p:nvSpPr>
        <p:spPr>
          <a:xfrm>
            <a:off x="8840359" y="5984181"/>
            <a:ext cx="2507887" cy="60203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</a:rPr>
              <a:t>TURUN, TETAPI DALAM BATAS TOLERANSI</a:t>
            </a:r>
            <a:endParaRPr lang="id-ID" dirty="0"/>
          </a:p>
        </p:txBody>
      </p:sp>
      <p:sp>
        <p:nvSpPr>
          <p:cNvPr id="50" name="Round Diagonal Corner Rectangle 49"/>
          <p:cNvSpPr/>
          <p:nvPr/>
        </p:nvSpPr>
        <p:spPr>
          <a:xfrm>
            <a:off x="8830203" y="5247987"/>
            <a:ext cx="2176122" cy="60203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</a:rPr>
              <a:t>TANPA AKIBATKAN KERUSAKAN TANAH</a:t>
            </a:r>
            <a:endParaRPr lang="id-ID" dirty="0"/>
          </a:p>
        </p:txBody>
      </p:sp>
      <p:grpSp>
        <p:nvGrpSpPr>
          <p:cNvPr id="3" name="Group 2"/>
          <p:cNvGrpSpPr/>
          <p:nvPr/>
        </p:nvGrpSpPr>
        <p:grpSpPr>
          <a:xfrm>
            <a:off x="4394947" y="1937649"/>
            <a:ext cx="4404888" cy="4335808"/>
            <a:chOff x="4394947" y="1937649"/>
            <a:chExt cx="4404888" cy="4335808"/>
          </a:xfrm>
        </p:grpSpPr>
        <p:sp>
          <p:nvSpPr>
            <p:cNvPr id="4" name="Oval 3"/>
            <p:cNvSpPr/>
            <p:nvPr/>
          </p:nvSpPr>
          <p:spPr>
            <a:xfrm>
              <a:off x="4394947" y="2407024"/>
              <a:ext cx="4170829" cy="377862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Down Arrow 7"/>
            <p:cNvSpPr/>
            <p:nvPr/>
          </p:nvSpPr>
          <p:spPr>
            <a:xfrm rot="10800000">
              <a:off x="5163677" y="2487705"/>
              <a:ext cx="2689412" cy="1559859"/>
            </a:xfrm>
            <a:prstGeom prst="downArrow">
              <a:avLst>
                <a:gd name="adj1" fmla="val 68750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95589" y="5537100"/>
              <a:ext cx="3025588" cy="52443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ight Arrow 15"/>
            <p:cNvSpPr/>
            <p:nvPr/>
          </p:nvSpPr>
          <p:spPr>
            <a:xfrm rot="8871322">
              <a:off x="7855354" y="4995188"/>
              <a:ext cx="744641" cy="390392"/>
            </a:xfrm>
            <a:prstGeom prst="rightArrow">
              <a:avLst>
                <a:gd name="adj1" fmla="val 23194"/>
                <a:gd name="adj2" fmla="val 41071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Right Arrow 17"/>
            <p:cNvSpPr/>
            <p:nvPr/>
          </p:nvSpPr>
          <p:spPr>
            <a:xfrm rot="8735613">
              <a:off x="7608443" y="4285635"/>
              <a:ext cx="983194" cy="411235"/>
            </a:xfrm>
            <a:prstGeom prst="rightArrow">
              <a:avLst>
                <a:gd name="adj1" fmla="val 23194"/>
                <a:gd name="adj2" fmla="val 45532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082675" y="1937649"/>
              <a:ext cx="1077368" cy="1023262"/>
              <a:chOff x="5202421" y="1926763"/>
              <a:chExt cx="1077368" cy="1023262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202421" y="2405739"/>
                <a:ext cx="363069" cy="54428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5354821" y="2285996"/>
                <a:ext cx="363069" cy="54428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529052" y="2179649"/>
                <a:ext cx="363069" cy="54428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735185" y="2058649"/>
                <a:ext cx="363069" cy="54428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916720" y="1926763"/>
                <a:ext cx="363069" cy="54428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 rot="20822339">
              <a:off x="6894860" y="2061240"/>
              <a:ext cx="985605" cy="992521"/>
              <a:chOff x="8168488" y="2148326"/>
              <a:chExt cx="985605" cy="992521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8168488" y="2148326"/>
                <a:ext cx="376005" cy="38292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8320888" y="2300726"/>
                <a:ext cx="376005" cy="38292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8473288" y="2453126"/>
                <a:ext cx="376005" cy="38292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8625688" y="2605526"/>
                <a:ext cx="376005" cy="38292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8778088" y="2757926"/>
                <a:ext cx="376005" cy="382921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>
              <a:off x="5163676" y="3676547"/>
              <a:ext cx="353233" cy="70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007315" y="4838349"/>
              <a:ext cx="353233" cy="70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621628" y="5833514"/>
              <a:ext cx="353233" cy="70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5344026" y="4276164"/>
              <a:ext cx="699247" cy="1126466"/>
              <a:chOff x="5344026" y="4276164"/>
              <a:chExt cx="699247" cy="112646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344026" y="4424081"/>
                <a:ext cx="699247" cy="731319"/>
              </a:xfrm>
              <a:prstGeom prst="ellipse">
                <a:avLst/>
              </a:prstGeom>
              <a:gradFill flip="none" rotWithShape="1">
                <a:gsLst>
                  <a:gs pos="0">
                    <a:srgbClr val="EEAA72">
                      <a:tint val="66000"/>
                      <a:satMod val="160000"/>
                    </a:srgbClr>
                  </a:gs>
                  <a:gs pos="50000">
                    <a:srgbClr val="EEAA72">
                      <a:tint val="44500"/>
                      <a:satMod val="160000"/>
                    </a:srgbClr>
                  </a:gs>
                  <a:gs pos="100000">
                    <a:srgbClr val="EEAA72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" name="Trapezoid 9"/>
              <p:cNvSpPr/>
              <p:nvPr/>
            </p:nvSpPr>
            <p:spPr>
              <a:xfrm>
                <a:off x="5499854" y="4588258"/>
                <a:ext cx="389964" cy="389965"/>
              </a:xfrm>
              <a:prstGeom prst="trapezoid">
                <a:avLst/>
              </a:prstGeom>
              <a:blipFill>
                <a:blip r:embed="rId3"/>
                <a:tile tx="0" ty="0" sx="100000" sy="100000" flip="none" algn="tl"/>
              </a:blip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5694836" y="4276164"/>
                <a:ext cx="0" cy="112646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6922886" y="4267632"/>
              <a:ext cx="699247" cy="1126466"/>
              <a:chOff x="5344026" y="4276164"/>
              <a:chExt cx="699247" cy="1126466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344026" y="4424081"/>
                <a:ext cx="699247" cy="731319"/>
              </a:xfrm>
              <a:prstGeom prst="ellipse">
                <a:avLst/>
              </a:prstGeom>
              <a:gradFill flip="none" rotWithShape="1">
                <a:gsLst>
                  <a:gs pos="0">
                    <a:srgbClr val="EEAA72">
                      <a:tint val="66000"/>
                      <a:satMod val="160000"/>
                    </a:srgbClr>
                  </a:gs>
                  <a:gs pos="50000">
                    <a:srgbClr val="EEAA72">
                      <a:tint val="44500"/>
                      <a:satMod val="160000"/>
                    </a:srgbClr>
                  </a:gs>
                  <a:gs pos="100000">
                    <a:srgbClr val="EEAA72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5" name="Trapezoid 44"/>
              <p:cNvSpPr/>
              <p:nvPr/>
            </p:nvSpPr>
            <p:spPr>
              <a:xfrm>
                <a:off x="5499854" y="4588258"/>
                <a:ext cx="389964" cy="389965"/>
              </a:xfrm>
              <a:prstGeom prst="trapezoid">
                <a:avLst/>
              </a:prstGeom>
              <a:blipFill>
                <a:blip r:embed="rId3"/>
                <a:tile tx="0" ty="0" sx="100000" sy="100000" flip="none" algn="tl"/>
              </a:blip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5694836" y="4276164"/>
                <a:ext cx="0" cy="112646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Right Arrow 47"/>
            <p:cNvSpPr/>
            <p:nvPr/>
          </p:nvSpPr>
          <p:spPr>
            <a:xfrm rot="7867044">
              <a:off x="7438678" y="3899242"/>
              <a:ext cx="1062944" cy="365299"/>
            </a:xfrm>
            <a:prstGeom prst="rightArrow">
              <a:avLst>
                <a:gd name="adj1" fmla="val 23194"/>
                <a:gd name="adj2" fmla="val 45532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Right Arrow 48"/>
            <p:cNvSpPr/>
            <p:nvPr/>
          </p:nvSpPr>
          <p:spPr>
            <a:xfrm rot="10519987">
              <a:off x="8043490" y="5429094"/>
              <a:ext cx="756146" cy="416473"/>
            </a:xfrm>
            <a:prstGeom prst="rightArrow">
              <a:avLst>
                <a:gd name="adj1" fmla="val 23194"/>
                <a:gd name="adj2" fmla="val 31812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953057" y="5670528"/>
              <a:ext cx="3109358" cy="2246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ight Arrow 50"/>
            <p:cNvSpPr/>
            <p:nvPr/>
          </p:nvSpPr>
          <p:spPr>
            <a:xfrm rot="12511045">
              <a:off x="7544001" y="5780572"/>
              <a:ext cx="1255834" cy="492885"/>
            </a:xfrm>
            <a:prstGeom prst="rightArrow">
              <a:avLst>
                <a:gd name="adj1" fmla="val 23194"/>
                <a:gd name="adj2" fmla="val 247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9" name="Round Diagonal Corner Rectangle 38"/>
          <p:cNvSpPr/>
          <p:nvPr/>
        </p:nvSpPr>
        <p:spPr>
          <a:xfrm>
            <a:off x="3428456" y="4570018"/>
            <a:ext cx="1574837" cy="515471"/>
          </a:xfrm>
          <a:prstGeom prst="round2DiagRect">
            <a:avLst/>
          </a:prstGeom>
          <a:solidFill>
            <a:srgbClr val="F7E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PONDASI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2827496" y="3374082"/>
            <a:ext cx="2316673" cy="602037"/>
          </a:xfrm>
          <a:prstGeom prst="round2DiagRect">
            <a:avLst/>
          </a:prstGeom>
          <a:solidFill>
            <a:srgbClr val="F7E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0"/>
                <a:solidFill>
                  <a:schemeClr val="tx1"/>
                </a:solidFill>
              </a:rPr>
              <a:t>STRUKTUR ATAS (</a:t>
            </a:r>
            <a:r>
              <a:rPr lang="id-ID" i="1" dirty="0" smtClean="0">
                <a:ln w="0"/>
                <a:solidFill>
                  <a:schemeClr val="tx1"/>
                </a:solidFill>
              </a:rPr>
              <a:t>UPPER STRUCTURE</a:t>
            </a:r>
            <a:r>
              <a:rPr lang="id-ID" dirty="0" smtClean="0">
                <a:ln w="0"/>
                <a:solidFill>
                  <a:schemeClr val="tx1"/>
                </a:solidFill>
              </a:rPr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5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1730" y="428720"/>
            <a:ext cx="9562070" cy="1077352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FUNGSI PONDASI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1730" y="2305610"/>
            <a:ext cx="7755682" cy="342283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dirty="0" smtClean="0"/>
              <a:t>FUNGSI PONDASI al:</a:t>
            </a:r>
          </a:p>
          <a:p>
            <a:pPr marL="0" indent="0">
              <a:buNone/>
            </a:pPr>
            <a:endParaRPr lang="id-ID" dirty="0" smtClean="0"/>
          </a:p>
          <a:p>
            <a:pPr marL="514350" indent="-514350">
              <a:buAutoNum type="arabicPeriod"/>
            </a:pPr>
            <a:r>
              <a:rPr lang="id-ID" dirty="0" smtClean="0"/>
              <a:t>Menstabilkan kedudukan bangunan</a:t>
            </a:r>
          </a:p>
          <a:p>
            <a:pPr marL="514350" indent="-514350">
              <a:buAutoNum type="arabicPeriod"/>
            </a:pPr>
            <a:r>
              <a:rPr lang="id-ID" dirty="0" smtClean="0"/>
              <a:t>Mencegah penurunan bangunan/ kemiringan bangunan/ peretakan antar bagian bangunan</a:t>
            </a:r>
          </a:p>
          <a:p>
            <a:pPr marL="514350" indent="-514350">
              <a:buAutoNum type="arabicPeriod"/>
            </a:pPr>
            <a:r>
              <a:rPr lang="id-ID" dirty="0" smtClean="0"/>
              <a:t>Meratakan penurunan bangunan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0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1730" y="428720"/>
            <a:ext cx="9562070" cy="1077352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PERSYARATAN PONDASI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1730" y="1875304"/>
            <a:ext cx="7755682" cy="472720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dirty="0" smtClean="0"/>
              <a:t>Konstruksi pondasi harus memenuhi persyaratan sbb:</a:t>
            </a:r>
          </a:p>
          <a:p>
            <a:pPr marL="0" indent="0">
              <a:buNone/>
            </a:pPr>
            <a:endParaRPr lang="id-ID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Terletak </a:t>
            </a:r>
            <a:r>
              <a:rPr lang="id-ID" dirty="0"/>
              <a:t>diatas tanah </a:t>
            </a:r>
            <a:r>
              <a:rPr lang="id-ID" dirty="0" smtClean="0"/>
              <a:t>keras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/>
              <a:t>Terbuat dari bahan yang keras, tidak mudah hancur, atau terpengaruh lingkungan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/>
              <a:t>Bentuk dan konstruksinya kokoh</a:t>
            </a:r>
          </a:p>
          <a:p>
            <a:pPr marL="514350" indent="-514350">
              <a:buAutoNum type="arabicPeriod"/>
            </a:pPr>
            <a:r>
              <a:rPr lang="id-ID" dirty="0" smtClean="0"/>
              <a:t>Kedalamannya cukup untuk mencegah gerakan lateral</a:t>
            </a:r>
          </a:p>
          <a:p>
            <a:pPr marL="514350" indent="-514350">
              <a:buAutoNum type="arabicPeriod"/>
            </a:pPr>
            <a:r>
              <a:rPr lang="id-ID" dirty="0" smtClean="0"/>
              <a:t>Tahan terhadap beban guling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1730" y="428720"/>
            <a:ext cx="9562070" cy="1077352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PEMILIHAN PONDASI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1730" y="1875304"/>
            <a:ext cx="6276505" cy="382624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dirty="0" smtClean="0"/>
              <a:t>Pemilihan konstruksi pondasi harus mempertimbangkan hal-hal sbb:</a:t>
            </a:r>
          </a:p>
          <a:p>
            <a:pPr marL="0" indent="0">
              <a:buNone/>
            </a:pPr>
            <a:endParaRPr lang="id-ID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Kondisi tanah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Beban konstruksi</a:t>
            </a:r>
            <a:endParaRPr lang="id-ID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dirty="0" smtClean="0"/>
              <a:t>Kondisi lingkungan sekitar</a:t>
            </a:r>
            <a:endParaRPr lang="id-ID" dirty="0"/>
          </a:p>
          <a:p>
            <a:pPr marL="514350" indent="-514350">
              <a:buAutoNum type="arabicPeriod"/>
            </a:pPr>
            <a:r>
              <a:rPr lang="id-ID" dirty="0" smtClean="0"/>
              <a:t>Waktu dan biaya konstruksi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9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0" y="428720"/>
            <a:ext cx="9562070" cy="1077352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PEMILIHAN PONDASI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4281"/>
            <a:ext cx="10260106" cy="49154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Fungsi </a:t>
            </a:r>
            <a:r>
              <a:rPr lang="id-ID" dirty="0"/>
              <a:t>bangunan</a:t>
            </a:r>
            <a:r>
              <a:rPr lang="id-ID" dirty="0" smtClean="0"/>
              <a:t>?</a:t>
            </a:r>
          </a:p>
          <a:p>
            <a:pPr marL="514350" indent="-514350">
              <a:buAutoNum type="arabicPeriod"/>
            </a:pPr>
            <a:r>
              <a:rPr lang="id-ID" dirty="0" smtClean="0"/>
              <a:t>Bahan Konstruksi dinding?  Batu bata/ kayu/ papan ringan </a:t>
            </a:r>
          </a:p>
          <a:p>
            <a:pPr marL="514350" indent="-514350">
              <a:buAutoNum type="arabicPeriod"/>
            </a:pPr>
            <a:r>
              <a:rPr lang="id-ID" dirty="0" smtClean="0"/>
              <a:t>Kondisi tanah: stabil / tidak stabil? </a:t>
            </a:r>
          </a:p>
          <a:p>
            <a:pPr marL="514350" indent="-514350">
              <a:buAutoNum type="arabicPeriod"/>
            </a:pPr>
            <a:r>
              <a:rPr lang="id-ID" dirty="0" smtClean="0"/>
              <a:t>Letak tanah keras: dalam / dangkal? </a:t>
            </a:r>
          </a:p>
          <a:p>
            <a:pPr marL="0" indent="0">
              <a:buNone/>
            </a:pPr>
            <a:r>
              <a:rPr lang="id-ID" sz="2400" dirty="0" smtClean="0"/>
              <a:t>	Jika:</a:t>
            </a:r>
            <a:endParaRPr lang="id-ID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id-ID" sz="2400" dirty="0" smtClean="0"/>
              <a:t>  Fungsi Bangunan: rumah tinggal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400" dirty="0"/>
              <a:t> </a:t>
            </a:r>
            <a:r>
              <a:rPr lang="id-ID" sz="2400" dirty="0" smtClean="0"/>
              <a:t> bahan konstruksi dinding: batu bata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400" dirty="0" smtClean="0"/>
              <a:t>  Kondisi tanah: stabil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sz="2400" dirty="0" smtClean="0"/>
              <a:t>  Letak tanah keras: dangkal</a:t>
            </a:r>
          </a:p>
          <a:p>
            <a:pPr marL="0" indent="0">
              <a:buNone/>
            </a:pPr>
            <a:r>
              <a:rPr lang="id-ID" sz="2400" dirty="0" smtClean="0"/>
              <a:t>	Maka digunakan</a:t>
            </a:r>
            <a:r>
              <a:rPr lang="id-ID" sz="2400" dirty="0"/>
              <a:t>	</a:t>
            </a:r>
            <a:r>
              <a:rPr lang="id-ID" sz="2400" dirty="0" smtClean="0"/>
              <a:t>&gt;&gt;  </a:t>
            </a:r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Pondasi Dangkal-Tipe </a:t>
            </a:r>
            <a:r>
              <a:rPr lang="id-ID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</a:rPr>
              <a:t>enerus</a:t>
            </a:r>
            <a:endParaRPr lang="id-ID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5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9157</TotalTime>
  <Words>909</Words>
  <Application>Microsoft Office PowerPoint</Application>
  <PresentationFormat>Widescreen</PresentationFormat>
  <Paragraphs>231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Office Theme</vt:lpstr>
      <vt:lpstr>MENGGAMBAR PONDASI  BATU KALI PADA BANGUNAN 1 LANTAI</vt:lpstr>
      <vt:lpstr>PENGERTIAN PONDASI-01</vt:lpstr>
      <vt:lpstr>PENGERTIAN PONDASI-01  (Gunawan, 1993)</vt:lpstr>
      <vt:lpstr> PENGERTIAN PONDASI-02 </vt:lpstr>
      <vt:lpstr>PENGERTIAN PONDASI-02 (Asiyanto, 2007)</vt:lpstr>
      <vt:lpstr>FUNGSI PONDASI</vt:lpstr>
      <vt:lpstr>PERSYARATAN PONDASI</vt:lpstr>
      <vt:lpstr>PEMILIHAN PONDASI</vt:lpstr>
      <vt:lpstr>PEMILIHAN PONDASI</vt:lpstr>
      <vt:lpstr>PONDASI DANGKAL-01</vt:lpstr>
      <vt:lpstr>PONDASI DANGKAL-2</vt:lpstr>
      <vt:lpstr>PONDASI MENERUS (Continous Footing)</vt:lpstr>
      <vt:lpstr>PONDASI MENERUS BATU KALI</vt:lpstr>
      <vt:lpstr>KONSTRUKSI PONDASI BATU KALI</vt:lpstr>
      <vt:lpstr>KONSTRUKSI PONDASI BATU KALI</vt:lpstr>
      <vt:lpstr>LEBAR TELAPAK PONDASI  BATU KALI</vt:lpstr>
      <vt:lpstr>PERHITUNGAN TINGGI PONDASI BATU KALI</vt:lpstr>
      <vt:lpstr>PERHITUNGAN DIMENSI BATU KALI</vt:lpstr>
      <vt:lpstr>CONTOH PERHITUNGAN PONDASI BATU KALI</vt:lpstr>
      <vt:lpstr>TAHAP MENGGAMBAR PONDASI -01 (TEKNIK GAMBAR MANUAL)</vt:lpstr>
      <vt:lpstr>TAHAP MENGGAMBAR RENCANA PONDASI (TEKNIK GAMBAR MANUAL)</vt:lpstr>
      <vt:lpstr>TAHAP MENGGAMBAR RENCANA PONDASI (TEKNIK GAMBAR MANUAL)</vt:lpstr>
      <vt:lpstr>TAHAP MENGGAMBAR RENCANA PONDASI (TEKNIK GAMBAR MANUAL)</vt:lpstr>
      <vt:lpstr>TAHAP MENGGAMBAR RENCANA PONDASI  (TEKNIK GAMBAR MANUAL)</vt:lpstr>
      <vt:lpstr>TAHAP MENGGAMBAR RENCANA PONDASI  (TEKNIK GAMBAR MANUAL)</vt:lpstr>
      <vt:lpstr>TAHAP MENGGAMBAR RENCANA PONDASI  (TEKNIK GAMBAR MANUAL)</vt:lpstr>
      <vt:lpstr>TAHAP MENGGAMBAR RENCANA PONDASI  (TEKNIK GAMBAR MANUAL)</vt:lpstr>
      <vt:lpstr>SELESAI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MENGGAMBAR PONDASI</dc:title>
  <dc:creator>debu gurun</dc:creator>
  <cp:lastModifiedBy>debu gurun</cp:lastModifiedBy>
  <cp:revision>87</cp:revision>
  <dcterms:created xsi:type="dcterms:W3CDTF">2015-09-26T06:40:38Z</dcterms:created>
  <dcterms:modified xsi:type="dcterms:W3CDTF">2015-10-19T04:30:30Z</dcterms:modified>
</cp:coreProperties>
</file>