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5E959EA-F861-4183-91F0-FBF1CAE9647E}" type="datetimeFigureOut">
              <a:rPr lang="id-ID" smtClean="0"/>
              <a:t>15/11/2015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263792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E959EA-F861-4183-91F0-FBF1CAE9647E}" type="datetimeFigureOut">
              <a:rPr lang="id-ID" smtClean="0"/>
              <a:t>15/11/2015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178010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E959EA-F861-4183-91F0-FBF1CAE9647E}" type="datetimeFigureOut">
              <a:rPr lang="id-ID" smtClean="0"/>
              <a:t>15/11/2015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380062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E959EA-F861-4183-91F0-FBF1CAE9647E}" type="datetimeFigureOut">
              <a:rPr lang="id-ID" smtClean="0"/>
              <a:t>15/11/2015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193831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959EA-F861-4183-91F0-FBF1CAE9647E}" type="datetimeFigureOut">
              <a:rPr lang="id-ID" smtClean="0"/>
              <a:t>15/11/2015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3605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5E959EA-F861-4183-91F0-FBF1CAE9647E}" type="datetimeFigureOut">
              <a:rPr lang="id-ID" smtClean="0"/>
              <a:t>15/11/2015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207068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5E959EA-F861-4183-91F0-FBF1CAE9647E}" type="datetimeFigureOut">
              <a:rPr lang="id-ID" smtClean="0"/>
              <a:t>15/11/2015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3042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5E959EA-F861-4183-91F0-FBF1CAE9647E}" type="datetimeFigureOut">
              <a:rPr lang="id-ID" smtClean="0"/>
              <a:t>15/11/2015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262684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959EA-F861-4183-91F0-FBF1CAE9647E}" type="datetimeFigureOut">
              <a:rPr lang="id-ID" smtClean="0"/>
              <a:t>15/11/2015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310355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959EA-F861-4183-91F0-FBF1CAE9647E}" type="datetimeFigureOut">
              <a:rPr lang="id-ID" smtClean="0"/>
              <a:t>15/11/2015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43568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959EA-F861-4183-91F0-FBF1CAE9647E}" type="datetimeFigureOut">
              <a:rPr lang="id-ID" smtClean="0"/>
              <a:t>15/11/2015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FC7AE75-6FBE-4FBF-A76B-06D2F4DB8A52}" type="slidenum">
              <a:rPr lang="id-ID" smtClean="0"/>
              <a:t>‹#›</a:t>
            </a:fld>
            <a:endParaRPr lang="id-ID"/>
          </a:p>
        </p:txBody>
      </p:sp>
    </p:spTree>
    <p:extLst>
      <p:ext uri="{BB962C8B-B14F-4D97-AF65-F5344CB8AC3E}">
        <p14:creationId xmlns:p14="http://schemas.microsoft.com/office/powerpoint/2010/main" val="84008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59EA-F861-4183-91F0-FBF1CAE9647E}" type="datetimeFigureOut">
              <a:rPr lang="id-ID" smtClean="0"/>
              <a:t>15/11/2015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7AE75-6FBE-4FBF-A76B-06D2F4DB8A52}" type="slidenum">
              <a:rPr lang="id-ID" smtClean="0"/>
              <a:t>‹#›</a:t>
            </a:fld>
            <a:endParaRPr lang="id-ID"/>
          </a:p>
        </p:txBody>
      </p:sp>
    </p:spTree>
    <p:extLst>
      <p:ext uri="{BB962C8B-B14F-4D97-AF65-F5344CB8AC3E}">
        <p14:creationId xmlns:p14="http://schemas.microsoft.com/office/powerpoint/2010/main" val="302693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076" b="-1"/>
          <a:stretch/>
        </p:blipFill>
        <p:spPr>
          <a:xfrm>
            <a:off x="-1" y="-12879"/>
            <a:ext cx="12210136" cy="6870879"/>
          </a:xfrm>
          <a:prstGeom prst="rect">
            <a:avLst/>
          </a:prstGeom>
        </p:spPr>
      </p:pic>
      <p:sp>
        <p:nvSpPr>
          <p:cNvPr id="5" name="Rectangle 4"/>
          <p:cNvSpPr/>
          <p:nvPr/>
        </p:nvSpPr>
        <p:spPr>
          <a:xfrm>
            <a:off x="408672" y="107482"/>
            <a:ext cx="5422856" cy="9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GEOGRAFI REGIONAL INDONESIA</a:t>
            </a:r>
          </a:p>
          <a:p>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PGO 6230</a:t>
            </a:r>
            <a:endParaRPr lang="id-ID" sz="2400" b="1" dirty="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408672" y="991574"/>
            <a:ext cx="4897424" cy="81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200" b="1" dirty="0" smtClean="0">
                <a:solidFill>
                  <a:schemeClr val="tx1"/>
                </a:solidFill>
              </a:rPr>
              <a:t>Materi Kuliah:</a:t>
            </a:r>
          </a:p>
          <a:p>
            <a:r>
              <a:rPr lang="id-ID" sz="2200" b="1" dirty="0" smtClean="0">
                <a:solidFill>
                  <a:schemeClr val="tx1"/>
                </a:solidFill>
              </a:rPr>
              <a:t>PENGANTAR GEOGRAFI REGIONAL</a:t>
            </a:r>
            <a:endParaRPr lang="id-ID" sz="2200" b="1" dirty="0">
              <a:solidFill>
                <a:schemeClr val="tx1"/>
              </a:solidFill>
            </a:endParaRPr>
          </a:p>
        </p:txBody>
      </p:sp>
    </p:spTree>
    <p:extLst>
      <p:ext uri="{BB962C8B-B14F-4D97-AF65-F5344CB8AC3E}">
        <p14:creationId xmlns:p14="http://schemas.microsoft.com/office/powerpoint/2010/main" val="283427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961" t="5313" r="7041" b="12488"/>
          <a:stretch/>
        </p:blipFill>
        <p:spPr>
          <a:xfrm>
            <a:off x="8136661" y="321972"/>
            <a:ext cx="3905086" cy="3090929"/>
          </a:xfrm>
          <a:prstGeom prst="rect">
            <a:avLst/>
          </a:prstGeom>
        </p:spPr>
      </p:pic>
      <p:sp>
        <p:nvSpPr>
          <p:cNvPr id="4" name="Content Placeholder 2"/>
          <p:cNvSpPr>
            <a:spLocks noGrp="1"/>
          </p:cNvSpPr>
          <p:nvPr>
            <p:ph idx="1"/>
          </p:nvPr>
        </p:nvSpPr>
        <p:spPr>
          <a:xfrm>
            <a:off x="270457" y="321972"/>
            <a:ext cx="7701565" cy="6078827"/>
          </a:xfrm>
        </p:spPr>
        <p:txBody>
          <a:bodyPr>
            <a:normAutofit/>
          </a:bodyPr>
          <a:lstStyle/>
          <a:p>
            <a:pPr marL="0" indent="0">
              <a:buNone/>
            </a:pPr>
            <a:r>
              <a:rPr lang="id-ID" sz="2400" b="1" dirty="0" smtClean="0">
                <a:latin typeface="Arial" panose="020B0604020202020204" pitchFamily="34" charset="0"/>
                <a:cs typeface="Arial" panose="020B0604020202020204" pitchFamily="34" charset="0"/>
              </a:rPr>
              <a:t>RELIEF DAN IKLIM</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Relief dan iklim merupakan unsur geografi yang sudah banyak menjadi perhatian para geograf sejak awal perkembangan geografi regional bahkan sejak awal perkembangan geografi pada jaman Yunani dan Romawi kuno</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Relief berpengaruh terhadap iklim serta keterasingan (isolasi) suatu wilayah yang selanjutnya dapat berdampak pada keterbelakangan wilayah tersebut</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Relief juga berpengaruh teradap keanekaragaman flora dan fauna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Pada masa paham determinisme lingkungan masih sangat berpengaruh iklim dipandang sebagai faktor yang sangat menentukan bagi timbulnya kenekaragaman kehidupan di muka bumi, termasuk warna kulit dan bahkan perekonomian penduduk</a:t>
            </a:r>
            <a:endParaRPr lang="id-ID"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661" y="3490173"/>
            <a:ext cx="3905086" cy="2928814"/>
          </a:xfrm>
          <a:prstGeom prst="rect">
            <a:avLst/>
          </a:prstGeom>
        </p:spPr>
      </p:pic>
    </p:spTree>
    <p:extLst>
      <p:ext uri="{BB962C8B-B14F-4D97-AF65-F5344CB8AC3E}">
        <p14:creationId xmlns:p14="http://schemas.microsoft.com/office/powerpoint/2010/main" val="415860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345583" y="359318"/>
            <a:ext cx="11500834" cy="587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smtClean="0">
                <a:latin typeface="Arial" panose="020B0604020202020204" pitchFamily="34" charset="0"/>
                <a:cs typeface="Arial" panose="020B0604020202020204" pitchFamily="34" charset="0"/>
              </a:rPr>
              <a:t>GEOLOGI DAN GEOMORFOLOGI</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Keadaan geologi suatu tempat atau wilayah berkaitan dengan perkembangan dan struktur hasil perubahan posisi lapisan kulit bumi.</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Sedangkan keadaan geomorfologi (kadangkala juga disebut fisiografi) menyangkut bentuk-bentuk muka bumi sebagai hasil proses perubahan oleh sebab adanya gaya dari dalam dan luar bumi</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Keadaan geologi berkaitan dengan bentuklahan, jenis tanah, sumber mineral dan energi, serta kadangkala berkaitan dengan jenis tumbuhan atau hewan tertentu</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Kondisi geologi juga menimbulkan bencana yang dapat berpengaruh terhadap kondisi region</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Geomorfologi berkaitan dengan proses dan unsur-unsur tertentu misalnya jenis tanah, erosi, sedimentasi, keadaan hidrologi, vegetasi, kemiringan lereng, dsb</a:t>
            </a:r>
          </a:p>
          <a:p>
            <a:pPr>
              <a:buFont typeface="Wingdings" panose="05000000000000000000" pitchFamily="2" charset="2"/>
              <a:buChar char="q"/>
            </a:pPr>
            <a:r>
              <a:rPr lang="id-ID" sz="2400" smtClean="0">
                <a:latin typeface="Arial" panose="020B0604020202020204" pitchFamily="34" charset="0"/>
                <a:cs typeface="Arial" panose="020B0604020202020204" pitchFamily="34" charset="0"/>
              </a:rPr>
              <a:t>Keadaan topografi tertentu juga dapat berpengaruh terhadap corak kehidupan masyarakat dan kondisi flora fauna</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023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0458" y="321972"/>
            <a:ext cx="7044742" cy="6078827"/>
          </a:xfrm>
        </p:spPr>
        <p:txBody>
          <a:bodyPr>
            <a:normAutofit/>
          </a:bodyPr>
          <a:lstStyle/>
          <a:p>
            <a:pPr marL="0" indent="0">
              <a:buNone/>
            </a:pPr>
            <a:r>
              <a:rPr lang="id-ID" sz="2400" b="1" dirty="0" smtClean="0">
                <a:latin typeface="Arial" panose="020B0604020202020204" pitchFamily="34" charset="0"/>
                <a:cs typeface="Arial" panose="020B0604020202020204" pitchFamily="34" charset="0"/>
              </a:rPr>
              <a:t>SEJARAH</a:t>
            </a:r>
            <a:endParaRPr lang="id-ID" sz="2400" b="1"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Sejarah dapat menyangkut keadaan alam (sejarah geologi, geomorfologi) maupun penduduk</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Aspek ini memberikan sumbangan dalam mewujudkan karakteristik suatu wilayah baik dalam skala lokal, regional, maupun global</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Terbentuknya berbagai negara di dunia pada saat ini merupakan hasil proses sejarah politik yang panjang</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Proses sejarah terjadi pada lingkungan alam maupun penduduk di muka bumi</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Sejarah fisik dan penduduk sangat menentukan corak perkembangan region pada masa mendatang</a:t>
            </a:r>
            <a:endParaRPr lang="id-ID"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191" y="186743"/>
            <a:ext cx="4232858" cy="31746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190" y="3499831"/>
            <a:ext cx="4232859" cy="3174645"/>
          </a:xfrm>
          <a:prstGeom prst="rect">
            <a:avLst/>
          </a:prstGeom>
        </p:spPr>
      </p:pic>
    </p:spTree>
    <p:extLst>
      <p:ext uri="{BB962C8B-B14F-4D97-AF65-F5344CB8AC3E}">
        <p14:creationId xmlns:p14="http://schemas.microsoft.com/office/powerpoint/2010/main" val="97731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345583" y="359318"/>
            <a:ext cx="11500834" cy="587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smtClean="0">
                <a:latin typeface="Arial" panose="020B0604020202020204" pitchFamily="34" charset="0"/>
                <a:cs typeface="Arial" panose="020B0604020202020204" pitchFamily="34" charset="0"/>
              </a:rPr>
              <a:t>PENDUDUK, BUDAYA, DAN MATA PENCAHARIAN</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Penduduk, budaya, dan mata pencaharian telah menyebabkan terjadinya keanekaragaman corak kehidupan di muka bumi serta pengubahan bentang alam yang bersifat alami </a:t>
            </a:r>
            <a:r>
              <a:rPr lang="id-ID" sz="2400" i="1" dirty="0" smtClean="0">
                <a:latin typeface="Arial" panose="020B0604020202020204" pitchFamily="34" charset="0"/>
                <a:cs typeface="Arial" panose="020B0604020202020204" pitchFamily="34" charset="0"/>
              </a:rPr>
              <a:t>(natural landscape)</a:t>
            </a:r>
            <a:r>
              <a:rPr lang="id-ID" sz="2400" dirty="0" smtClean="0">
                <a:latin typeface="Arial" panose="020B0604020202020204" pitchFamily="34" charset="0"/>
                <a:cs typeface="Arial" panose="020B0604020202020204" pitchFamily="34" charset="0"/>
              </a:rPr>
              <a:t> menjadi bentuk-bentuk bentang alam budaya </a:t>
            </a:r>
            <a:r>
              <a:rPr lang="id-ID" sz="2400" i="1" dirty="0" smtClean="0">
                <a:latin typeface="Arial" panose="020B0604020202020204" pitchFamily="34" charset="0"/>
                <a:cs typeface="Arial" panose="020B0604020202020204" pitchFamily="34" charset="0"/>
              </a:rPr>
              <a:t>(cultural landscape) </a:t>
            </a:r>
            <a:r>
              <a:rPr lang="id-ID" sz="2400" dirty="0" smtClean="0">
                <a:latin typeface="Arial" panose="020B0604020202020204" pitchFamily="34" charset="0"/>
                <a:cs typeface="Arial" panose="020B0604020202020204" pitchFamily="34" charset="0"/>
              </a:rPr>
              <a:t>yang beragam</a:t>
            </a:r>
            <a:r>
              <a:rPr lang="id-ID" sz="2400" i="1" dirty="0" smtClean="0">
                <a:latin typeface="Arial" panose="020B0604020202020204" pitchFamily="34" charset="0"/>
                <a:cs typeface="Arial" panose="020B0604020202020204" pitchFamily="34" charset="0"/>
              </a:rPr>
              <a:t>.</a:t>
            </a:r>
          </a:p>
          <a:p>
            <a:pPr>
              <a:buFont typeface="Wingdings" panose="05000000000000000000" pitchFamily="2" charset="2"/>
              <a:buChar char="q"/>
            </a:pPr>
            <a:r>
              <a:rPr lang="id-ID" sz="2300" dirty="0" smtClean="0">
                <a:latin typeface="Arial" panose="020B0604020202020204" pitchFamily="34" charset="0"/>
                <a:cs typeface="Arial" panose="020B0604020202020204" pitchFamily="34" charset="0"/>
              </a:rPr>
              <a:t>Masyarakat tradisional pada umumnya memiliki corak kehidupan yang dipengaruhi oleh keadaan lingkungan alam sekitarnya, walau kehadirannya juga bersifat mengubah atau menyebabkan terjadinya perubahan lingkungan alam. </a:t>
            </a:r>
          </a:p>
          <a:p>
            <a:pPr>
              <a:buFont typeface="Wingdings" panose="05000000000000000000" pitchFamily="2" charset="2"/>
              <a:buChar char="q"/>
            </a:pPr>
            <a:r>
              <a:rPr lang="id-ID" sz="2300" dirty="0">
                <a:latin typeface="Arial" panose="020B0604020202020204" pitchFamily="34" charset="0"/>
                <a:cs typeface="Arial" panose="020B0604020202020204" pitchFamily="34" charset="0"/>
              </a:rPr>
              <a:t>P</a:t>
            </a:r>
            <a:r>
              <a:rPr lang="id-ID" sz="2300" dirty="0" smtClean="0">
                <a:latin typeface="Arial" panose="020B0604020202020204" pitchFamily="34" charset="0"/>
                <a:cs typeface="Arial" panose="020B0604020202020204" pitchFamily="34" charset="0"/>
              </a:rPr>
              <a:t>ada masyarakat yang maju tingkat peradaban dan perekonomiannya menjadikan lingkungan alam sebagai pemberi berbagai kemungkinan dan pembatasan sehingga terbentuk berbagai bentang budaya buatan</a:t>
            </a:r>
          </a:p>
          <a:p>
            <a:pPr>
              <a:buFont typeface="Wingdings" panose="05000000000000000000" pitchFamily="2" charset="2"/>
              <a:buChar char="q"/>
            </a:pPr>
            <a:r>
              <a:rPr lang="id-ID" sz="2300" dirty="0" smtClean="0">
                <a:latin typeface="Arial" panose="020B0604020202020204" pitchFamily="34" charset="0"/>
                <a:cs typeface="Arial" panose="020B0604020202020204" pitchFamily="34" charset="0"/>
              </a:rPr>
              <a:t>Faktor penduduk berkaitan dengan jumlah dan persebaran permukimannya. Selain itu juga berkaitan dengan komposisi, kualitas, dan struktur mata pencahariannya.</a:t>
            </a:r>
          </a:p>
          <a:p>
            <a:pPr>
              <a:buFont typeface="Wingdings" panose="05000000000000000000" pitchFamily="2" charset="2"/>
              <a:buChar char="q"/>
            </a:pPr>
            <a:r>
              <a:rPr lang="id-ID" sz="2300" dirty="0" smtClean="0">
                <a:latin typeface="Arial" panose="020B0604020202020204" pitchFamily="34" charset="0"/>
                <a:cs typeface="Arial" panose="020B0604020202020204" pitchFamily="34" charset="0"/>
              </a:rPr>
              <a:t>Struktur mata pencaharian sering digunakan untuk membandingkan tingkat kemajuan pembangunan ekonomi wilayah</a:t>
            </a:r>
            <a:endParaRPr lang="id-ID" sz="23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68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213"/>
          <a:stretch/>
        </p:blipFill>
        <p:spPr>
          <a:xfrm>
            <a:off x="-1" y="-1"/>
            <a:ext cx="12215267" cy="6851561"/>
          </a:xfrm>
          <a:prstGeom prst="rect">
            <a:avLst/>
          </a:prstGeom>
        </p:spPr>
      </p:pic>
      <p:sp>
        <p:nvSpPr>
          <p:cNvPr id="5" name="Rectangle 4"/>
          <p:cNvSpPr/>
          <p:nvPr/>
        </p:nvSpPr>
        <p:spPr>
          <a:xfrm>
            <a:off x="1223975" y="279055"/>
            <a:ext cx="6374560" cy="9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PERKEMBANGAN </a:t>
            </a:r>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GEOGRAFI REGIONAL</a:t>
            </a:r>
            <a:endParaRPr lang="id-ID" sz="2400" b="1" dirty="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4987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345583" y="359318"/>
            <a:ext cx="11500834" cy="587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Studi regional atau pendekatan berdasar konsep regional merupakan bagian penting dalam studi geografi</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Rintisan kajian regional dimulai oleh Strabo pada masa geografi Yunani karena telah mulai memperhatikan adanya variasi kultural antar berbagai tempat.</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Konsep regional secara formal baru dikembangkan oleh Alfred Hettner (1895-1942) di Jerman, Vidal de la Blanche (1845-1918) di Prancis, dan lebih kemudian lagi oleh Richard Hartshorne di Amerika Serikat.</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Hettner adalah tokoh yang pertama mengenalkan konsep </a:t>
            </a:r>
            <a:r>
              <a:rPr lang="id-ID" sz="2400" i="1" dirty="0" smtClean="0">
                <a:latin typeface="Arial" panose="020B0604020202020204" pitchFamily="34" charset="0"/>
                <a:cs typeface="Arial" panose="020B0604020202020204" pitchFamily="34" charset="0"/>
              </a:rPr>
              <a:t>landchaft</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dalam arti yang lengkap seperti yang dianut hingga saat ini.</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Kalaupun pada periode sebelumnya telah ada konsep </a:t>
            </a:r>
            <a:r>
              <a:rPr lang="id-ID" sz="2400" i="1" dirty="0" smtClean="0">
                <a:latin typeface="Arial" panose="020B0604020202020204" pitchFamily="34" charset="0"/>
                <a:cs typeface="Arial" panose="020B0604020202020204" pitchFamily="34" charset="0"/>
              </a:rPr>
              <a:t>landschaft </a:t>
            </a:r>
            <a:r>
              <a:rPr lang="id-ID" sz="2400" dirty="0" smtClean="0">
                <a:latin typeface="Arial" panose="020B0604020202020204" pitchFamily="34" charset="0"/>
                <a:cs typeface="Arial" panose="020B0604020202020204" pitchFamily="34" charset="0"/>
              </a:rPr>
              <a:t>untuk uraian-uraian daerah di muka bumi, pengertiannya masih terbatas pada keadaan alam permukaan bumi yang berbeda-beda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Menurut Hettner </a:t>
            </a:r>
            <a:r>
              <a:rPr lang="id-ID" sz="2400" i="1" dirty="0" smtClean="0">
                <a:latin typeface="Arial" panose="020B0604020202020204" pitchFamily="34" charset="0"/>
                <a:cs typeface="Arial" panose="020B0604020202020204" pitchFamily="34" charset="0"/>
              </a:rPr>
              <a:t>landschaft</a:t>
            </a:r>
            <a:r>
              <a:rPr lang="id-ID" sz="2400" dirty="0" smtClean="0">
                <a:latin typeface="Arial" panose="020B0604020202020204" pitchFamily="34" charset="0"/>
                <a:cs typeface="Arial" panose="020B0604020202020204" pitchFamily="34" charset="0"/>
              </a:rPr>
              <a:t> adalah bagian permukaan bumi yang memberikan gambaran individualitas tersendiri meliputi bentuk keadaan alamnya beserta isinya yang terdiri atas tumbuhan, hewan, dan manusia penghuninya</a:t>
            </a:r>
            <a:endParaRPr lang="id-ID" sz="23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730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270456" y="359318"/>
            <a:ext cx="11642501" cy="587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Paham ini kemudian menjadi dasar bagi uraian daerah-daerah muka bumi dengan nama </a:t>
            </a:r>
            <a:r>
              <a:rPr lang="id-ID" sz="2400" i="1" dirty="0" smtClean="0">
                <a:latin typeface="Arial" panose="020B0604020202020204" pitchFamily="34" charset="0"/>
                <a:cs typeface="Arial" panose="020B0604020202020204" pitchFamily="34" charset="0"/>
              </a:rPr>
              <a:t>landerkunde </a:t>
            </a:r>
            <a:r>
              <a:rPr lang="id-ID" sz="2400" dirty="0" smtClean="0">
                <a:latin typeface="Arial" panose="020B0604020202020204" pitchFamily="34" charset="0"/>
                <a:cs typeface="Arial" panose="020B0604020202020204" pitchFamily="34" charset="0"/>
              </a:rPr>
              <a:t>(yang dalam bahasa Belanda disebut </a:t>
            </a:r>
            <a:r>
              <a:rPr lang="id-ID" sz="2400" i="1" dirty="0" smtClean="0">
                <a:latin typeface="Arial" panose="020B0604020202020204" pitchFamily="34" charset="0"/>
                <a:cs typeface="Arial" panose="020B0604020202020204" pitchFamily="34" charset="0"/>
              </a:rPr>
              <a:t>landbeschrijving </a:t>
            </a:r>
            <a:r>
              <a:rPr lang="id-ID" sz="2400" dirty="0" smtClean="0">
                <a:latin typeface="Arial" panose="020B0604020202020204" pitchFamily="34" charset="0"/>
                <a:cs typeface="Arial" panose="020B0604020202020204" pitchFamily="34" charset="0"/>
              </a:rPr>
              <a:t>dan dalam bahasa Inggris dinamakan </a:t>
            </a:r>
            <a:r>
              <a:rPr lang="id-ID" sz="2400" i="1" dirty="0" smtClean="0">
                <a:latin typeface="Arial" panose="020B0604020202020204" pitchFamily="34" charset="0"/>
                <a:cs typeface="Arial" panose="020B0604020202020204" pitchFamily="34" charset="0"/>
              </a:rPr>
              <a:t>Regional Geography</a:t>
            </a:r>
            <a:r>
              <a:rPr lang="id-ID" sz="2400" dirty="0" smtClean="0">
                <a:latin typeface="Arial" panose="020B0604020202020204" pitchFamily="34" charset="0"/>
                <a:cs typeface="Arial" panose="020B0604020202020204" pitchFamily="34" charset="0"/>
              </a:rPr>
              <a:t>)</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Sebagai pengetahuan korologis (tentang daerah-daerah </a:t>
            </a:r>
            <a:r>
              <a:rPr lang="id-ID" sz="2400" i="1" dirty="0" smtClean="0">
                <a:latin typeface="Arial" panose="020B0604020202020204" pitchFamily="34" charset="0"/>
                <a:cs typeface="Arial" panose="020B0604020202020204" pitchFamily="34" charset="0"/>
              </a:rPr>
              <a:t>landschaft</a:t>
            </a:r>
            <a:r>
              <a:rPr lang="id-ID" sz="2400" dirty="0" smtClean="0">
                <a:latin typeface="Arial" panose="020B0604020202020204" pitchFamily="34" charset="0"/>
                <a:cs typeface="Arial" panose="020B0604020202020204" pitchFamily="34" charset="0"/>
              </a:rPr>
              <a:t>) geografi mempunyai dua tugas utama yaitu (1) membuat deskripsi yang memuat inventarisasi, (2) menerangkan hubungan pengaruh timbal balik</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Untuk memudahkan membuat perbandingan antara satu daerah dengan daerah lain Hettner mengusulkan penggunaan bagan yang meliputi unsur-unsur yang perlu dipelajari yaitu: letak, luas, bentuk wilayah, relief, susunan geologi, geomorfologi, mata pendaharian, iklim, gejala irigasi, vegetasi, hewan, manusia.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Di Prancis, Vidal de la Blanche juga terkenal sebagai tokoh yang mengembangkan geografi regional, selain geografi budaya dengan teori posibilisme</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Vidal mengajukan konsep </a:t>
            </a:r>
            <a:r>
              <a:rPr lang="id-ID" sz="2400" i="1" dirty="0" smtClean="0">
                <a:latin typeface="Arial" panose="020B0604020202020204" pitchFamily="34" charset="0"/>
                <a:cs typeface="Arial" panose="020B0604020202020204" pitchFamily="34" charset="0"/>
              </a:rPr>
              <a:t>genre de vie</a:t>
            </a:r>
            <a:r>
              <a:rPr lang="id-ID" sz="2400" dirty="0" smtClean="0">
                <a:latin typeface="Arial" panose="020B0604020202020204" pitchFamily="34" charset="0"/>
                <a:cs typeface="Arial" panose="020B0604020202020204" pitchFamily="34" charset="0"/>
              </a:rPr>
              <a:t> atau cara hidup </a:t>
            </a:r>
            <a:r>
              <a:rPr lang="id-ID" sz="2400" i="1" dirty="0" smtClean="0">
                <a:latin typeface="Arial" panose="020B0604020202020204" pitchFamily="34" charset="0"/>
                <a:cs typeface="Arial" panose="020B0604020202020204" pitchFamily="34" charset="0"/>
              </a:rPr>
              <a:t>(the way of life)</a:t>
            </a:r>
            <a:r>
              <a:rPr lang="id-ID" sz="2400" dirty="0" smtClean="0">
                <a:latin typeface="Arial" panose="020B0604020202020204" pitchFamily="34" charset="0"/>
                <a:cs typeface="Arial" panose="020B0604020202020204" pitchFamily="34" charset="0"/>
              </a:rPr>
              <a:t>, dan sasaran geografi adalah mempelajari keanekaragaman </a:t>
            </a:r>
            <a:r>
              <a:rPr lang="id-ID" sz="2400" i="1" dirty="0" smtClean="0">
                <a:latin typeface="Arial" panose="020B0604020202020204" pitchFamily="34" charset="0"/>
                <a:cs typeface="Arial" panose="020B0604020202020204" pitchFamily="34" charset="0"/>
              </a:rPr>
              <a:t>genre de vie</a:t>
            </a:r>
            <a:r>
              <a:rPr lang="id-ID" sz="2400" dirty="0" smtClean="0">
                <a:latin typeface="Arial" panose="020B0604020202020204" pitchFamily="34" charset="0"/>
                <a:cs typeface="Arial" panose="020B0604020202020204" pitchFamily="34" charset="0"/>
              </a:rPr>
              <a:t> yang dipengaruhi tingkat peradaban dan kemungkinan-kemungkinan lingkungan</a:t>
            </a:r>
            <a:endParaRPr lang="id-ID" sz="23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682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270456" y="359318"/>
            <a:ext cx="11642501" cy="587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Pandangan Vidal kemudian dikembangkan oleh ahli-ahli lain yang mempunyai perhatian besar terhadap geografi regional.</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Paham regional di Amerika berkembang terutama oleh Richard Harthorne dengan bukunya </a:t>
            </a:r>
            <a:r>
              <a:rPr lang="id-ID" sz="2400" i="1" dirty="0" smtClean="0">
                <a:latin typeface="Arial" panose="020B0604020202020204" pitchFamily="34" charset="0"/>
                <a:cs typeface="Arial" panose="020B0604020202020204" pitchFamily="34" charset="0"/>
              </a:rPr>
              <a:t>The Natures of Geography</a:t>
            </a:r>
            <a:r>
              <a:rPr lang="id-ID" sz="2400" dirty="0" smtClean="0">
                <a:latin typeface="Arial" panose="020B0604020202020204" pitchFamily="34" charset="0"/>
                <a:cs typeface="Arial" panose="020B0604020202020204" pitchFamily="34" charset="0"/>
              </a:rPr>
              <a:t>. Namun demikian perkembangan geografi regional sempat terhambat oleh pengkotakan antara geografi fisik dan geografi manusia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Sasaran utama studi geografi adalah sintesis, suatu integrasi karakteristik yang relevan untuk dapat sampai pada suatu deskripsi menyeluruh mengenai suatu tempat, sebuah “region” yang dapat diidentifikasi lewat kombinasi khas berbagai karakteristik</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Paradigma regional menjadi sangat dominan hingga masa-masa awal pasca perang dunia II dan telah memusatkan geografi pada studi tentang diferensiasi area. Akan tetapi kemudian secara berangsur-angsur, spesialisasi studi topik menjadi lebih dominan dan sintesis regional mulai diabaikan</a:t>
            </a:r>
            <a:endParaRPr lang="id-ID" sz="23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54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640"/>
          <a:stretch/>
        </p:blipFill>
        <p:spPr>
          <a:xfrm>
            <a:off x="-1" y="-1"/>
            <a:ext cx="12213538" cy="6903077"/>
          </a:xfrm>
        </p:spPr>
      </p:pic>
      <p:sp>
        <p:nvSpPr>
          <p:cNvPr id="5" name="Content Placeholder 2"/>
          <p:cNvSpPr txBox="1">
            <a:spLocks/>
          </p:cNvSpPr>
          <p:nvPr/>
        </p:nvSpPr>
        <p:spPr>
          <a:xfrm>
            <a:off x="345583" y="450758"/>
            <a:ext cx="11500834" cy="2768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id-ID" sz="2400" dirty="0">
                <a:latin typeface="Arial" panose="020B0604020202020204" pitchFamily="34" charset="0"/>
                <a:cs typeface="Arial" panose="020B0604020202020204" pitchFamily="34" charset="0"/>
              </a:rPr>
              <a:t>Geografi regional merupakan bagian dari geografi yang memusatkan perhatiannya pada </a:t>
            </a:r>
            <a:r>
              <a:rPr lang="id-ID" sz="2400" b="1" dirty="0">
                <a:latin typeface="Arial" panose="020B0604020202020204" pitchFamily="34" charset="0"/>
                <a:cs typeface="Arial" panose="020B0604020202020204" pitchFamily="34" charset="0"/>
              </a:rPr>
              <a:t>kajian kewilayahan </a:t>
            </a:r>
            <a:r>
              <a:rPr lang="id-ID" sz="2400" dirty="0">
                <a:latin typeface="Arial" panose="020B0604020202020204" pitchFamily="34" charset="0"/>
                <a:cs typeface="Arial" panose="020B0604020202020204" pitchFamily="34" charset="0"/>
              </a:rPr>
              <a:t>muka bumi yang keadaannya </a:t>
            </a:r>
            <a:r>
              <a:rPr lang="id-ID" sz="2400" b="1" dirty="0">
                <a:latin typeface="Arial" panose="020B0604020202020204" pitchFamily="34" charset="0"/>
                <a:cs typeface="Arial" panose="020B0604020202020204" pitchFamily="34" charset="0"/>
              </a:rPr>
              <a:t>dinamis</a:t>
            </a:r>
            <a:r>
              <a:rPr lang="id-ID" sz="2400" dirty="0">
                <a:latin typeface="Arial" panose="020B0604020202020204" pitchFamily="34" charset="0"/>
                <a:cs typeface="Arial" panose="020B0604020202020204" pitchFamily="34" charset="0"/>
              </a:rPr>
              <a:t>, berubah dari waktu ke waktu, dan menyangkut dimensi </a:t>
            </a:r>
            <a:r>
              <a:rPr lang="id-ID" sz="2400" b="1" dirty="0">
                <a:latin typeface="Arial" panose="020B0604020202020204" pitchFamily="34" charset="0"/>
                <a:cs typeface="Arial" panose="020B0604020202020204" pitchFamily="34" charset="0"/>
              </a:rPr>
              <a:t>tempat</a:t>
            </a:r>
            <a:r>
              <a:rPr lang="id-ID" sz="2400" dirty="0">
                <a:latin typeface="Arial" panose="020B0604020202020204" pitchFamily="34" charset="0"/>
                <a:cs typeface="Arial" panose="020B0604020202020204" pitchFamily="34" charset="0"/>
              </a:rPr>
              <a:t>, </a:t>
            </a:r>
            <a:r>
              <a:rPr lang="id-ID" sz="2400" b="1" dirty="0">
                <a:latin typeface="Arial" panose="020B0604020202020204" pitchFamily="34" charset="0"/>
                <a:cs typeface="Arial" panose="020B0604020202020204" pitchFamily="34" charset="0"/>
              </a:rPr>
              <a:t>ruang </a:t>
            </a:r>
            <a:r>
              <a:rPr lang="id-ID" sz="2400" dirty="0">
                <a:latin typeface="Arial" panose="020B0604020202020204" pitchFamily="34" charset="0"/>
                <a:cs typeface="Arial" panose="020B0604020202020204" pitchFamily="34" charset="0"/>
              </a:rPr>
              <a:t>dan </a:t>
            </a:r>
            <a:r>
              <a:rPr lang="id-ID" sz="2400" b="1" dirty="0">
                <a:latin typeface="Arial" panose="020B0604020202020204" pitchFamily="34" charset="0"/>
                <a:cs typeface="Arial" panose="020B0604020202020204" pitchFamily="34" charset="0"/>
              </a:rPr>
              <a:t>waktu</a:t>
            </a:r>
            <a:r>
              <a:rPr lang="id-ID" sz="2400" dirty="0">
                <a:latin typeface="Arial" panose="020B0604020202020204" pitchFamily="34" charset="0"/>
                <a:cs typeface="Arial" panose="020B0604020202020204" pitchFamily="34" charset="0"/>
              </a:rPr>
              <a:t>, baik yang terkait dengan keadaan </a:t>
            </a:r>
            <a:r>
              <a:rPr lang="id-ID" sz="2400" b="1" dirty="0">
                <a:latin typeface="Arial" panose="020B0604020202020204" pitchFamily="34" charset="0"/>
                <a:cs typeface="Arial" panose="020B0604020202020204" pitchFamily="34" charset="0"/>
              </a:rPr>
              <a:t>lingkungan alami </a:t>
            </a:r>
            <a:r>
              <a:rPr lang="id-ID" sz="2400" dirty="0">
                <a:latin typeface="Arial" panose="020B0604020202020204" pitchFamily="34" charset="0"/>
                <a:cs typeface="Arial" panose="020B0604020202020204" pitchFamily="34" charset="0"/>
              </a:rPr>
              <a:t>maupun kehidupan </a:t>
            </a:r>
            <a:r>
              <a:rPr lang="id-ID" sz="2400" b="1" dirty="0" smtClean="0">
                <a:latin typeface="Arial" panose="020B0604020202020204" pitchFamily="34" charset="0"/>
                <a:cs typeface="Arial" panose="020B0604020202020204" pitchFamily="34" charset="0"/>
              </a:rPr>
              <a:t>manusianya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Peter Hagget (1972) telah menjelaskan kedudukan geografi regional dalam struktur geografi sistematik</a:t>
            </a:r>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97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9675" r="9285"/>
          <a:stretch/>
        </p:blipFill>
        <p:spPr>
          <a:xfrm>
            <a:off x="-83566" y="-2"/>
            <a:ext cx="12286512" cy="6858002"/>
          </a:xfrm>
          <a:prstGeom prst="rect">
            <a:avLst/>
          </a:prstGeom>
        </p:spPr>
      </p:pic>
      <p:sp>
        <p:nvSpPr>
          <p:cNvPr id="6" name="Content Placeholder 2"/>
          <p:cNvSpPr txBox="1">
            <a:spLocks/>
          </p:cNvSpPr>
          <p:nvPr/>
        </p:nvSpPr>
        <p:spPr>
          <a:xfrm>
            <a:off x="345583" y="450759"/>
            <a:ext cx="11500834" cy="194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Untuk </a:t>
            </a:r>
            <a:r>
              <a:rPr lang="id-ID" sz="2400" dirty="0">
                <a:latin typeface="Arial" panose="020B0604020202020204" pitchFamily="34" charset="0"/>
                <a:cs typeface="Arial" panose="020B0604020202020204" pitchFamily="34" charset="0"/>
              </a:rPr>
              <a:t>sampai pada </a:t>
            </a:r>
            <a:r>
              <a:rPr lang="id-ID" sz="2400" dirty="0" smtClean="0">
                <a:latin typeface="Arial" panose="020B0604020202020204" pitchFamily="34" charset="0"/>
                <a:cs typeface="Arial" panose="020B0604020202020204" pitchFamily="34" charset="0"/>
              </a:rPr>
              <a:t>pemahaman </a:t>
            </a:r>
            <a:r>
              <a:rPr lang="id-ID" sz="2400" dirty="0">
                <a:latin typeface="Arial" panose="020B0604020202020204" pitchFamily="34" charset="0"/>
                <a:cs typeface="Arial" panose="020B0604020202020204" pitchFamily="34" charset="0"/>
              </a:rPr>
              <a:t>secara komprehensif dan </a:t>
            </a:r>
            <a:r>
              <a:rPr lang="id-ID" sz="2400" dirty="0" smtClean="0">
                <a:latin typeface="Arial" panose="020B0604020202020204" pitchFamily="34" charset="0"/>
                <a:cs typeface="Arial" panose="020B0604020202020204" pitchFamily="34" charset="0"/>
              </a:rPr>
              <a:t>kemanfaatan </a:t>
            </a:r>
            <a:r>
              <a:rPr lang="id-ID" sz="2400" dirty="0">
                <a:latin typeface="Arial" panose="020B0604020202020204" pitchFamily="34" charset="0"/>
                <a:cs typeface="Arial" panose="020B0604020202020204" pitchFamily="34" charset="0"/>
              </a:rPr>
              <a:t>secara optimal, kajiannya </a:t>
            </a:r>
            <a:r>
              <a:rPr lang="id-ID" sz="2400" dirty="0" smtClean="0">
                <a:latin typeface="Arial" panose="020B0604020202020204" pitchFamily="34" charset="0"/>
                <a:cs typeface="Arial" panose="020B0604020202020204" pitchFamily="34" charset="0"/>
              </a:rPr>
              <a:t>geografi regional memadukan apa </a:t>
            </a:r>
            <a:r>
              <a:rPr lang="id-ID" sz="2400" b="1" dirty="0" smtClean="0">
                <a:latin typeface="Arial" panose="020B0604020202020204" pitchFamily="34" charset="0"/>
                <a:cs typeface="Arial" panose="020B0604020202020204" pitchFamily="34" charset="0"/>
              </a:rPr>
              <a:t>yang </a:t>
            </a:r>
            <a:r>
              <a:rPr lang="id-ID" sz="2400" b="1" dirty="0">
                <a:latin typeface="Arial" panose="020B0604020202020204" pitchFamily="34" charset="0"/>
                <a:cs typeface="Arial" panose="020B0604020202020204" pitchFamily="34" charset="0"/>
              </a:rPr>
              <a:t>sudah dipelajari </a:t>
            </a:r>
            <a:r>
              <a:rPr lang="id-ID" sz="2400" dirty="0">
                <a:latin typeface="Arial" panose="020B0604020202020204" pitchFamily="34" charset="0"/>
                <a:cs typeface="Arial" panose="020B0604020202020204" pitchFamily="34" charset="0"/>
              </a:rPr>
              <a:t>oleh </a:t>
            </a:r>
            <a:r>
              <a:rPr lang="id-ID" sz="2400" b="1" dirty="0">
                <a:latin typeface="Arial" panose="020B0604020202020204" pitchFamily="34" charset="0"/>
                <a:cs typeface="Arial" panose="020B0604020202020204" pitchFamily="34" charset="0"/>
              </a:rPr>
              <a:t>geografi fisik </a:t>
            </a:r>
            <a:r>
              <a:rPr lang="id-ID" sz="2400" dirty="0" smtClean="0">
                <a:latin typeface="Arial" panose="020B0604020202020204" pitchFamily="34" charset="0"/>
                <a:cs typeface="Arial" panose="020B0604020202020204" pitchFamily="34" charset="0"/>
              </a:rPr>
              <a:t>dan </a:t>
            </a:r>
            <a:r>
              <a:rPr lang="id-ID" sz="2400" b="1" dirty="0">
                <a:latin typeface="Arial" panose="020B0604020202020204" pitchFamily="34" charset="0"/>
                <a:cs typeface="Arial" panose="020B0604020202020204" pitchFamily="34" charset="0"/>
              </a:rPr>
              <a:t>geografi sosial dan budaya, </a:t>
            </a:r>
            <a:r>
              <a:rPr lang="id-ID" sz="2400" dirty="0">
                <a:latin typeface="Arial" panose="020B0604020202020204" pitchFamily="34" charset="0"/>
                <a:cs typeface="Arial" panose="020B0604020202020204" pitchFamily="34" charset="0"/>
              </a:rPr>
              <a:t>serta berkaitan dengan aspek-aspek kehidupan politik dan kemasyarakatan penduduk suatu wilayah dalam hubungannya dengan wilayah/negara lain di dunia.</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41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345583" y="359318"/>
            <a:ext cx="11500834" cy="587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Geografi regional merupakan deskripsi yang komprehensif-integratif aspek fisik dengan aspek manusia dalam relasi keruangannya di suatu wilayah.</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Geografi regional adalah suatu bagian atau keseluruhan bagian yang didasarkan atas aspek keseluruhan suatu wilayah.</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Dapat pula dikatakan bahwa geografi regional sebagai suatu studi tentang variasi penyebaran gejala dalam ruang pada suatu wilayah tertentu, baik lokal, negara, maupun kontinental.</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Pada geografi regional seluruh aspek dan gejala ditinjau dan dideskripsikan secara bertautan dalam hubungan integrasi, interelasi keruangannya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Melalui interpretasi dan analisis geografi regional ini karakteristik suatu wilayah yang khas dapat ditonjolkan sehingga perbedaan antar wilayah menjadi nampak jelas</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Kajian geografi regional sangat luas, karena meliputi seluruh aspek fisiografis dan manusia yang saling berinterelasi, interaksi, dan interdependensi serta persebarannya</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15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6585"/>
          <a:stretch/>
        </p:blipFill>
        <p:spPr>
          <a:xfrm>
            <a:off x="-1" y="0"/>
            <a:ext cx="12192001" cy="6858000"/>
          </a:xfrm>
          <a:prstGeom prst="rect">
            <a:avLst/>
          </a:prstGeom>
        </p:spPr>
      </p:pic>
      <p:sp>
        <p:nvSpPr>
          <p:cNvPr id="5" name="Content Placeholder 2"/>
          <p:cNvSpPr txBox="1">
            <a:spLocks/>
          </p:cNvSpPr>
          <p:nvPr/>
        </p:nvSpPr>
        <p:spPr>
          <a:xfrm>
            <a:off x="345582" y="267879"/>
            <a:ext cx="5617336" cy="3915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dirty="0" smtClean="0">
                <a:latin typeface="Arial" panose="020B0604020202020204" pitchFamily="34" charset="0"/>
                <a:cs typeface="Arial" panose="020B0604020202020204" pitchFamily="34" charset="0"/>
              </a:rPr>
              <a:t>Sebagaimana telah dijelaskan di bagian depan, berdasarkan struktur keilmuan geografi, maka geografi regional bukanlah cabang geografi fisik maupun manusia, tetapi bagian dari geografi yang bertugas untuk menjelaskan secara komprehensif segala keterkaitan unsur fisik dan manusia pada suatu region tertentu pada waktu tertentu</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768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433" b="15668"/>
          <a:stretch/>
        </p:blipFill>
        <p:spPr>
          <a:xfrm>
            <a:off x="0" y="-82296"/>
            <a:ext cx="12192000" cy="6940296"/>
          </a:xfrm>
        </p:spPr>
      </p:pic>
      <p:sp>
        <p:nvSpPr>
          <p:cNvPr id="5" name="Content Placeholder 2"/>
          <p:cNvSpPr txBox="1">
            <a:spLocks/>
          </p:cNvSpPr>
          <p:nvPr/>
        </p:nvSpPr>
        <p:spPr>
          <a:xfrm>
            <a:off x="4894722" y="182881"/>
            <a:ext cx="6969618" cy="3800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d-ID" sz="2400" dirty="0" smtClean="0">
                <a:latin typeface="Arial" panose="020B0604020202020204" pitchFamily="34" charset="0"/>
                <a:cs typeface="Arial" panose="020B0604020202020204" pitchFamily="34" charset="0"/>
              </a:rPr>
              <a:t>Kompetensi yang diharapkan dari pembelajaran geografi regional adalah kemampuan mendeskripsikan wilayah (regional description), pendugaan wilayah (regional forecasting), analisis dan sintesis wilayah dan melakukan evaluasi wilayah (regional evaluation) dengan pendekatan keruangan, ekologi, dan kompleks wilayah</a:t>
            </a:r>
            <a:endParaRPr lang="id-ID"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49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9467"/>
          <a:stretch/>
        </p:blipFill>
        <p:spPr>
          <a:xfrm>
            <a:off x="0" y="0"/>
            <a:ext cx="12184380" cy="6858000"/>
          </a:xfrm>
        </p:spPr>
      </p:pic>
      <p:sp>
        <p:nvSpPr>
          <p:cNvPr id="5" name="Rectangle 4"/>
          <p:cNvSpPr/>
          <p:nvPr/>
        </p:nvSpPr>
        <p:spPr>
          <a:xfrm>
            <a:off x="6092190" y="691180"/>
            <a:ext cx="5422856" cy="9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UNSUR ESENSIAL DALAM KAJIAN GEOGRAFI REGIONAL</a:t>
            </a:r>
            <a:endParaRPr lang="id-ID" sz="2400" b="1" dirty="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48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7110" y="579548"/>
            <a:ext cx="5056412" cy="5821251"/>
          </a:xfrm>
        </p:spPr>
        <p:txBody>
          <a:bodyPr>
            <a:normAutofit/>
          </a:bodyPr>
          <a:lstStyle/>
          <a:p>
            <a:pPr marL="0" indent="0">
              <a:buNone/>
            </a:pPr>
            <a:r>
              <a:rPr lang="id-ID" sz="2400" b="1" dirty="0" smtClean="0">
                <a:latin typeface="Arial" panose="020B0604020202020204" pitchFamily="34" charset="0"/>
                <a:cs typeface="Arial" panose="020B0604020202020204" pitchFamily="34" charset="0"/>
              </a:rPr>
              <a:t>LOKASI ATAU LETAK</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lokasi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merupakan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unsur</a:t>
            </a:r>
            <a:r>
              <a:rPr lang="en-US" sz="2400" dirty="0">
                <a:latin typeface="Arial" panose="020B0604020202020204" pitchFamily="34" charset="0"/>
                <a:cs typeface="Arial" panose="020B0604020202020204" pitchFamily="34" charset="0"/>
              </a:rPr>
              <a:t> paling </a:t>
            </a:r>
            <a:r>
              <a:rPr lang="en-US" sz="2400" dirty="0" err="1">
                <a:latin typeface="Arial" panose="020B0604020202020204" pitchFamily="34" charset="0"/>
                <a:cs typeface="Arial" panose="020B0604020202020204" pitchFamily="34" charset="0"/>
              </a:rPr>
              <a:t>esensial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kajian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kerangan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bumi</a:t>
            </a:r>
            <a:r>
              <a:rPr lang="en-US" sz="2400" dirty="0" smtClean="0">
                <a:latin typeface="Arial" panose="020B0604020202020204" pitchFamily="34" charset="0"/>
                <a:cs typeface="Arial" panose="020B0604020202020204" pitchFamily="34" charset="0"/>
              </a:rPr>
              <a:t>.</a:t>
            </a:r>
            <a:endParaRPr lang="id-ID" sz="24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400" dirty="0" err="1">
                <a:latin typeface="Arial" panose="020B0604020202020204" pitchFamily="34" charset="0"/>
                <a:cs typeface="Arial" panose="020B0604020202020204" pitchFamily="34" charset="0"/>
              </a:rPr>
              <a:t>Mengingat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pentingnya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suatu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ruang</a:t>
            </a:r>
            <a:r>
              <a:rPr lang="en-US" sz="2400" dirty="0">
                <a:latin typeface="Arial" panose="020B0604020202020204" pitchFamily="34" charset="0"/>
                <a:cs typeface="Arial" panose="020B0604020202020204" pitchFamily="34" charset="0"/>
              </a:rPr>
              <a:t> di </a:t>
            </a:r>
            <a:r>
              <a:rPr lang="en-US" sz="2400" dirty="0" err="1">
                <a:latin typeface="Arial" panose="020B0604020202020204" pitchFamily="34" charset="0"/>
                <a:cs typeface="Arial" panose="020B0604020202020204" pitchFamily="34" charset="0"/>
              </a:rPr>
              <a:t>muka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bumi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beberapa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istilah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dipakai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menunjukkannya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meskipun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dengan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pengertian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makna</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tidak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selalu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sama</a:t>
            </a:r>
            <a:r>
              <a:rPr lang="en-US" sz="2400" dirty="0" smtClean="0">
                <a:latin typeface="Arial" panose="020B0604020202020204" pitchFamily="34" charset="0"/>
                <a:cs typeface="Arial" panose="020B0604020202020204" pitchFamily="34" charset="0"/>
              </a:rPr>
              <a:t>.</a:t>
            </a:r>
            <a:endParaRPr lang="id-ID" sz="24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Paling </a:t>
            </a:r>
            <a:r>
              <a:rPr lang="en-US" sz="2400" dirty="0" err="1">
                <a:latin typeface="Arial" panose="020B0604020202020204" pitchFamily="34" charset="0"/>
                <a:cs typeface="Arial" panose="020B0604020202020204" pitchFamily="34" charset="0"/>
              </a:rPr>
              <a:t>tidak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macam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banyak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diperhatikan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kajian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geografi</a:t>
            </a:r>
            <a:r>
              <a:rPr lang="en-US" sz="2400" dirty="0">
                <a:latin typeface="Arial" panose="020B0604020202020204" pitchFamily="34" charset="0"/>
                <a:cs typeface="Arial" panose="020B0604020202020204" pitchFamily="34" charset="0"/>
              </a:rPr>
              <a:t> regional </a:t>
            </a:r>
            <a:r>
              <a:rPr lang="en-US" sz="2400" dirty="0" err="1">
                <a:latin typeface="Arial" panose="020B0604020202020204" pitchFamily="34" charset="0"/>
                <a:cs typeface="Arial" panose="020B0604020202020204" pitchFamily="34" charset="0"/>
              </a:rPr>
              <a:t>yaitu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absolut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astronomis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relatif</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geografis</a:t>
            </a:r>
            <a:endParaRPr lang="id-ID"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860" t="10635" r="42157" b="53215"/>
          <a:stretch/>
        </p:blipFill>
        <p:spPr>
          <a:xfrm>
            <a:off x="5898523" y="297502"/>
            <a:ext cx="5960732" cy="6235820"/>
          </a:xfrm>
          <a:prstGeom prst="rect">
            <a:avLst/>
          </a:prstGeom>
        </p:spPr>
      </p:pic>
    </p:spTree>
    <p:extLst>
      <p:ext uri="{BB962C8B-B14F-4D97-AF65-F5344CB8AC3E}">
        <p14:creationId xmlns:p14="http://schemas.microsoft.com/office/powerpoint/2010/main" val="321456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7109" y="579548"/>
            <a:ext cx="7078395" cy="5821251"/>
          </a:xfrm>
        </p:spPr>
        <p:txBody>
          <a:bodyPr>
            <a:normAutofit/>
          </a:bodyPr>
          <a:lstStyle/>
          <a:p>
            <a:pPr marL="0" indent="0">
              <a:buNone/>
            </a:pPr>
            <a:r>
              <a:rPr lang="id-ID" sz="2400" b="1" dirty="0" smtClean="0">
                <a:latin typeface="Arial" panose="020B0604020202020204" pitchFamily="34" charset="0"/>
                <a:cs typeface="Arial" panose="020B0604020202020204" pitchFamily="34" charset="0"/>
              </a:rPr>
              <a:t>LUAS (UKURAN) </a:t>
            </a:r>
          </a:p>
          <a:p>
            <a:pPr marL="0" indent="0">
              <a:buNone/>
            </a:pPr>
            <a:r>
              <a:rPr lang="id-ID" sz="2400" b="1" dirty="0" smtClean="0">
                <a:latin typeface="Arial" panose="020B0604020202020204" pitchFamily="34" charset="0"/>
                <a:cs typeface="Arial" panose="020B0604020202020204" pitchFamily="34" charset="0"/>
              </a:rPr>
              <a:t>DAN BENTUK WILAYAH</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Luas dan bentuk wilayah masih juga tercantum dalam kebanyakan kajian geografi regional</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Kedua unsur ini dipandang begitu penting terutama pada masa berkembangnya geopolitik</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Luas wilayah memberikan adanya potensi sumberdaya yang besar. Aspek luas wilayah seringkali dalam konteks geopolitik berkaitan dengan reputasi suatu negara</a:t>
            </a:r>
          </a:p>
          <a:p>
            <a:pPr>
              <a:buFont typeface="Wingdings" panose="05000000000000000000" pitchFamily="2" charset="2"/>
              <a:buChar char="q"/>
            </a:pPr>
            <a:r>
              <a:rPr lang="id-ID" sz="2400" dirty="0" smtClean="0">
                <a:latin typeface="Arial" panose="020B0604020202020204" pitchFamily="34" charset="0"/>
                <a:cs typeface="Arial" panose="020B0604020202020204" pitchFamily="34" charset="0"/>
              </a:rPr>
              <a:t>Bentuk wilayah dari sudut pandang geopolitik maupun geogstrategi  banyak menjadi perhatian geograf. Beberapa bentuk yang dikenal misalnya kompak, memanjang, menjorok keluar, terpecah, dan ditengah wilayah lain</a:t>
            </a:r>
            <a:endParaRPr lang="id-ID"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l="26508" t="15273" r="17269" b="16946"/>
          <a:stretch/>
        </p:blipFill>
        <p:spPr>
          <a:xfrm>
            <a:off x="7598534" y="226063"/>
            <a:ext cx="4364861" cy="2958577"/>
          </a:xfrm>
          <a:prstGeom prst="rect">
            <a:avLst/>
          </a:prstGeom>
        </p:spPr>
      </p:pic>
      <p:pic>
        <p:nvPicPr>
          <p:cNvPr id="8" name="Picture 7"/>
          <p:cNvPicPr/>
          <p:nvPr/>
        </p:nvPicPr>
        <p:blipFill>
          <a:blip r:embed="rId3"/>
          <a:srcRect l="41010" t="25926" r="26659" b="31955"/>
          <a:stretch>
            <a:fillRect/>
          </a:stretch>
        </p:blipFill>
        <p:spPr bwMode="auto">
          <a:xfrm>
            <a:off x="7598534" y="3374263"/>
            <a:ext cx="4364861" cy="3193962"/>
          </a:xfrm>
          <a:prstGeom prst="rect">
            <a:avLst/>
          </a:prstGeom>
          <a:noFill/>
          <a:ln w="9525">
            <a:noFill/>
            <a:miter lim="800000"/>
            <a:headEnd/>
            <a:tailEnd/>
          </a:ln>
        </p:spPr>
      </p:pic>
    </p:spTree>
    <p:extLst>
      <p:ext uri="{BB962C8B-B14F-4D97-AF65-F5344CB8AC3E}">
        <p14:creationId xmlns:p14="http://schemas.microsoft.com/office/powerpoint/2010/main" val="259272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1318</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My ComputeR</cp:lastModifiedBy>
  <cp:revision>33</cp:revision>
  <dcterms:created xsi:type="dcterms:W3CDTF">2015-11-15T08:01:43Z</dcterms:created>
  <dcterms:modified xsi:type="dcterms:W3CDTF">2015-11-15T15:36:49Z</dcterms:modified>
</cp:coreProperties>
</file>