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9" r:id="rId4"/>
  </p:sldMasterIdLst>
  <p:notesMasterIdLst>
    <p:notesMasterId r:id="rId30"/>
  </p:notesMasterIdLst>
  <p:sldIdLst>
    <p:sldId id="259" r:id="rId5"/>
    <p:sldId id="261" r:id="rId6"/>
    <p:sldId id="290" r:id="rId7"/>
    <p:sldId id="291" r:id="rId8"/>
    <p:sldId id="292" r:id="rId9"/>
    <p:sldId id="273" r:id="rId10"/>
    <p:sldId id="309" r:id="rId11"/>
    <p:sldId id="274" r:id="rId12"/>
    <p:sldId id="262" r:id="rId13"/>
    <p:sldId id="260" r:id="rId14"/>
    <p:sldId id="308" r:id="rId15"/>
    <p:sldId id="263" r:id="rId16"/>
    <p:sldId id="257" r:id="rId17"/>
    <p:sldId id="258" r:id="rId18"/>
    <p:sldId id="264" r:id="rId19"/>
    <p:sldId id="265" r:id="rId20"/>
    <p:sldId id="266" r:id="rId21"/>
    <p:sldId id="267" r:id="rId22"/>
    <p:sldId id="289" r:id="rId23"/>
    <p:sldId id="300" r:id="rId24"/>
    <p:sldId id="301" r:id="rId25"/>
    <p:sldId id="302" r:id="rId26"/>
    <p:sldId id="306" r:id="rId27"/>
    <p:sldId id="303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C3E96-D69F-4DD8-9849-1DA3E0AF9E4C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56D9-AD6A-40FE-8EBA-7D51E69E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6E0F7A5-726B-4DEB-A49B-BFB1BE86C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5CEC4BD-46A2-4E71-A9C7-4C65146A8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B643D46-80B6-4C38-8B22-4AED91F40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5583-A390-4E95-9218-8114E32996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1EFD199-CBE1-4941-B717-CA5BC1073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0C59B96-1D1A-4ACF-8330-B48F2D5C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BAAFB4-6881-446C-9BA4-3F034339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12598-0224-45F8-8138-0AE4E5BAF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1EFD199-CBE1-4941-B717-CA5BC1073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0C59B96-1D1A-4ACF-8330-B48F2D5C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BAAFB4-6881-446C-9BA4-3F034339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12598-0224-45F8-8138-0AE4E5BAF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8FC7C-F28D-4734-AA82-1884C902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4646D-3063-4A4D-B370-5A474F6A0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EEBC6-0D39-49CC-BDDF-AADD35D63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41E5E-B2A5-43AD-97BC-C82DB59A0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1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206B1-E47C-46EB-B091-7B045B7EE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04A59-765C-424A-A4FC-1A9E8D2B2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A091A3-EF6B-4AA4-9333-E1F9E3915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63D1E-E266-4D47-8456-5CC1D7CB6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47B28-FEF2-44F7-9805-523BD1FB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A3CD7-073F-4D76-B206-EB1E80938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DB7E0-E9A7-4541-A733-4DE99C168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09FEE-3070-4F5D-BCC9-8CAE4CB6E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7376740-B545-4E8F-933A-5E76CEAAB6AD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AE9E5FB-D1C0-46B3-9BD9-AD7DAB138C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D5472D0-E7B3-433D-8DF3-00E94BCA5F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EC4DB445-BA31-465C-9D30-3606C581F852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35981C8-2256-49D1-9860-AE4A6927E1DC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32AFFA9-9E20-4B1A-8CB1-D6528A4C05E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D23E54B3-65D5-4291-8442-7F08620D7E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0560120-A230-4BF8-9314-3780936F2C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F2DBC3C9-3552-4B04-A3A3-5566887EDB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B768F2A2-F860-452B-BAF5-B3E308E290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A5EE619B-FD9D-4A01-B85B-EA5CB57BB6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0642F57F-C744-4830-9D1A-BA202BC8DA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D6F92A-BECC-4B00-83DF-4B376AD47A2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F6A151F-8BBA-4B16-864E-69F1CA531EB0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39152DB-2F18-4839-B4DC-D1DA076C3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B36A655-89D5-44BF-8AA6-8D3002917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A24FB2B-8783-424D-A919-56BF2DCD6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D3E51BA-69F0-4AD2-83DB-F1F40F5E53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E8C3148-FDB9-44C4-BA1C-6AEB458E1F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5F4F8BD-0F9E-4B6A-8BC1-0F5E77B0D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BF1B9098-ED7C-404D-97C0-C527A19B3A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4B8909F8-D408-4961-87FA-6E5C5CA03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42E755-DE60-445E-ADBC-DAC48BDBE5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2CE979EA-9CB7-4C93-943E-3A8F106D46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F0ECB6D-8392-47B9-AC37-AB8983E6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32A65F6-71D0-4039-BD24-F25B22E47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56AA46D-A760-4D1E-BD7E-541912EE3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A434A-D214-47D1-9D2E-212A77432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7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34FAF74-5821-4D9D-A850-78405E308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F88CFFD-0A47-4200-B003-4894A6CAF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9CD188E-233F-4CB4-82FB-415F6E896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5B896-AE78-4215-A767-1F14F3FD4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5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DBC6AD0-C030-4AB1-8457-8807F63A0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F4A1F82-3751-4614-BCAF-AFF0CDFE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F0B294A-5C75-4F38-95DB-4D6672BE1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1EC22-6983-4971-920C-FC3140519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7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C1C8BD27-D6F9-4F1C-A387-10DC300D0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A85821F-C1A9-48DB-9336-AA683EBCC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0C0F396B-1379-404E-95D9-0FCBD260A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D9D79-5FB5-4451-AEAF-3B7733AF0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8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43AF3944-4090-43D3-80D2-42D2C8780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FCA36C2-48A7-4B64-A00B-AECCBE581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A6ABDC5-09B8-454D-889D-91250EFF7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2767C-0DE9-4839-ABDA-6F056BE02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57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7515F08C-8127-43E9-B3C1-BF9F3CC71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4425683C-74E8-453A-BE91-CD4A71D41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1DF61AB6-4D1B-4198-858F-2E11E3D36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C4B6B-8C7D-4B53-A251-9FD4EFD35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37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FCF6CA0-1AEA-4ED9-81FF-E71F5CF36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AD5FA0F-0FEF-40EC-8EDC-CD4303491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548E7F5-33C0-4845-B68C-D79EBB1DF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B52-4BF1-463E-9C89-7634846DE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DDD07-E988-4DBD-B0B3-F1A1EC667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7D0BC0-DB51-4134-AE1A-21AE3F927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8F03F-1DDC-4F87-97DA-4C2FB928E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E3C3E-F00A-4977-9847-2E3D9AC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20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98689C3-8430-479B-ACE3-A24258E0B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89BA3AB-189D-4EF0-A3D5-81DDBB785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D8E0963-6303-465E-8E6F-21A87D379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7A80D-5FB8-42FB-8A84-471512E27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08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22AFD31-8420-401C-B329-29995994C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E3D8CCC-18CF-4127-87D4-205E1150D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7AD6EF33-393D-4FB1-A000-5D474AE1B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2D114-12DA-4D0D-B078-D17531EA7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6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38EF249-EA21-4A15-A489-C6A13AC60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C89410B0-07FF-4403-9A0A-4346D5D99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BA9704D-DB1D-411F-9764-67C38CB71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D09B9-10B0-45C5-8C6A-8C7ABCA72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78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C83A1B3-7829-479A-BAF5-595F3E1FD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5B498FE-4863-4E3E-9FEF-3E7621472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D597195-4A8E-42B2-BC9B-AE0B31AB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6476C-5DF7-423A-A8EC-5200E2977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29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A5347A6F-9219-462F-BE3A-49FD3402E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AAD2F486-D684-40D3-8567-1FC2E5714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AFAF6D5-D91E-4CD5-B1A7-011C037F3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62409-A89A-4D93-8E3B-77DE90CCF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17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C70B237F-27D3-42ED-8A34-D01612739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C70B237F-27D3-42ED-8A34-D01612739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56F02495-5334-4046-8D51-F95536D4AA72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5CEB5F38-D0DA-4528-9E40-02CD2A1E417C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6FE72CD7-697F-4CD1-896E-1BC02D36999B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C75E89D-5142-4221-A633-1F0E3C9A414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19CF2463-8E20-4352-998B-C1444727F74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D60E116A-ECC8-47A7-BFEE-30EF273E423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65C679DE-AD11-47B3-9330-91AB0F398BD0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90EF678D-BF8C-4E65-AA10-BEFACF34DCDB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8032BBA2-BD45-4F0C-AD38-244B89D0B90E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5538930-020E-4B59-9FF7-4D8D46CE9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046797-6C2B-4DF7-AACE-DC3C95DBF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EA79C61-0CF8-4D15-8A93-2C6E4AFAF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5A4CDA-6DD5-47A3-A4FB-AF9D83B6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0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3D68A-B13C-4189-B558-519A55EC2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27DEF8-5DBB-4C46-872F-723D90486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BFD39-AB2F-4542-A819-31D31E9B6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E82D-9704-4FA0-BAD5-A8581DEFD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9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6EDD5-5EF7-4392-885F-82DADEAC1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203C42-F93D-42EA-8441-434860659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39C5C-C99E-4EA0-AB8E-203888CAD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F7CC-1A1B-4878-80F9-37B680CDC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2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BED77-C42B-432C-A725-8D46FD005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E928-FDDD-49A5-8E6A-BED3CAC8B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83FC2-DE28-4870-BFCB-D14E23E88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6E6D-C446-433D-905A-DEC7E0C02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62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939A9E-CDDC-499A-ABE3-1D48D09C6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A1E7E0-372D-45BC-B32C-3CA526044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5396CC-234E-4AD3-A85F-DF913959C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824E-7B8B-444B-9F75-5F0ACB4D0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37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31256-7304-41FD-B00A-AE0113C45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08648-6785-4976-B939-1CFD73513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6EB92-6B0A-4847-8E6A-5F5270D4E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886AF-8EF8-43F2-9886-B4CCD039B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11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10DDC6-C2BB-4165-8C33-5F18DA0E1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B87BA-2C00-4E1B-89FE-1274C45B0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F03F0E-30D1-46E6-B77D-A69D612CF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9B76-FDFA-438E-8BE1-E945F510E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7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C95700-FC90-40FF-A66D-38182A21D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219C3B-DD96-4D1E-B638-431253993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F93002-D029-4AEB-9532-973ED0F65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EBC3-C376-4764-80FA-D88FE594E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14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17EFD-2C6F-41A3-9B90-BF94F47F7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0D31A-016C-4E30-A507-7C9F97013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B40D5-3EFC-4E18-A9D7-EA3E04BF5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3692-C461-4695-8EC3-E3CF98217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55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43D50-FAFC-4081-B86F-278F2B61B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CEB84-EE1E-4200-8A03-1CDEC706E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82FC1-713A-433D-B92B-2D0485101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6188-FC9D-4B38-8CC7-1CFADCD0A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77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AD5A7-E000-4268-AA99-8B6CC7888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6E1A5E-0170-4D62-80DC-8FB13986C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2066FB-05F3-4C9B-973A-FD9C404DF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92EC-C5A1-4A68-934F-B5312AE3A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67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00382-A944-4491-BAEC-C2F4B5779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1BF2B6-F385-4D4F-A5DF-F786A515C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A3F63B-F8B5-44AF-9380-4B701266A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E046-8B04-4E4B-83C2-585AA5C61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6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E3826D-E296-4ECA-9021-3D9411863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4B2EA-61F2-4148-AA91-875272939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93D5C-3236-4610-B356-9F1E8AF4E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7FB8-DE3D-42FB-A2F0-796B030A8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68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6985AA9F-DAD6-4ED5-AB59-F06940960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6985AA9F-DAD6-4ED5-AB59-F06940960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81F08A5F-39CB-4027-9A35-3306659D8C0D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9AAA9C51-BF6B-4C00-95C6-4921D46A3245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5B9490B4-FBF5-4BF9-923F-6F097678AF4D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B127D45-6F5A-4423-8144-5D12F7C8595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62CF7BE6-FDA9-4BA3-BC21-471C771D7A0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5BD6712C-D9F4-4C11-A401-5B544B69943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0E32A106-644F-4E54-A43F-61F57D024F69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292D5645-ED0A-48FA-B4F1-6CEC3F337AA8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E563E3DD-1E8A-43EA-9B2A-18C428A7FEB7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76EA554-1260-4885-808E-5D50CFF92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689A267-D7C0-40B2-B45B-E40238DCF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A43A065-F3B2-44C7-8C50-8ACBE3215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AC68A0-9BD7-45BB-A371-BA2A07E01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099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16EBC-5216-48EA-9F47-5BDBB29FD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78DE8E-7ED4-4B1F-9494-3CE52C0F1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D3590-7413-4D8D-9575-74E89398A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F04B-0C1F-4E9A-B4BD-AC978F5E6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127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E14539-C365-4403-82F5-453B94585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C7CD8-3865-4298-83E5-E5DC2616F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DBCB0-C914-4521-9689-DAA29C998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98BE-D3AE-4803-8D32-FB264C5B8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729D1-1AEE-4AEE-8E94-A5724EC3A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CEAC3-45D0-49CD-B9BB-7CEA8C558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6DADA-BA3A-4EDD-AAAA-EB5EAB5CA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0AF37-6F46-4333-9889-EB50E7EFA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86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FCBA4-2030-4996-886F-B2D090538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87015-AE6A-40DB-91F8-C1E5A506E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4BF07-CCD7-4D81-9ED8-66BA61DCD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4F1B-9517-40DC-AFA4-DEAEC5ECF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62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FD43E0-703E-46CA-BF73-351C6D714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34E5B1-6676-4E7F-B08C-AC7AEB351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BBE5E0-5CA9-44B1-B599-BD2079495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EE9E-FCB0-40BF-ACD9-D034B9AD2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044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59457B-8B72-42F2-A9C2-E2E7D2424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67E60-DE09-4A78-B9B3-F7C6A0152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2D1B94-E42D-4775-B93C-3CCC933A8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3633-7EBE-4A99-AF20-EF37C0FEE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08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F3B970-FAF4-4D94-821A-349AF4DB1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1D6D6B-58D8-478F-A9EA-5BCA8BC81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E46F8C-CABD-499F-A406-888988A6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21A0-602D-4119-A6BD-F3ABD125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0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FDECF-3784-48DC-B0E7-A1353DA79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A37DBA-89D8-4626-8E9F-FA75B39BB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933A1-C8C8-42AC-B5D7-3D94F7D02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F5C9-4764-4F05-9009-C91EA45EE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62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4BDE6-6E83-4BFB-B7E8-3444BDCE8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33FAD-D978-45F0-B35D-9BFCF400F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F7519-DA01-46D5-9E9F-52C2B169F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0BBB-8457-4C86-A13B-264ED7D22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02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C6AD7-DEAA-4717-B62F-FE1E0E79E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E6A22-34D2-4D1B-AA3A-520A296C3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D3DF4-B4AF-45D4-876B-0A7A25C47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F411-3C06-4A37-8B2C-EBC5A332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674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DAFE0-933B-4829-8ECF-E807C49EF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A8084-E7C8-4ED1-8789-59952A998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EC33E-2A7D-4FD5-92D9-29F3E389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C8CD-ED4D-454B-A91B-B3A4BCBF3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26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E37CC-C84D-4CB4-A827-A821C0274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1D1C3-9D22-4047-8209-64F1BD95F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44F28-3BCB-4E99-A54A-B16B3F162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405D-0024-4B56-ACFF-47B84A352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DFC55A-2ACA-444D-AF58-475D8764A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E40A22-46FC-46CC-9308-254ED6A02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10F5B5-50B7-497E-85C7-727042D41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1508-DCCB-4FFD-8E75-59BB9E900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70D8AA-A445-4E79-B7C3-72B38455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FF06C-2FCA-420D-912D-7CEA8CC21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26F60-9B39-428A-8343-B1E81F7C8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B46C4-8257-4AB2-8A33-395EED41B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8B5244-662E-4BC3-BF8B-72FB2F369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45F39E-7257-4BCE-8F7A-DEB29D868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9AB626-CBD1-4185-B1D6-443934CA6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ED0ED-5E98-4B3E-AB99-70B874708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95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FB7A8-05B6-49D7-A2A2-D9378550D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229FF-1A52-4DFD-B40C-6CFC916A6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2E35E-E1BC-4018-8F38-376AE372A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AE4FA-501C-46DB-B826-7B211ACF4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154B2-52D2-45D5-9F7B-05DD957C7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C13C-FCE8-4D6F-A739-C64B937E4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4F9F4-325F-4416-BE4C-8FF40F2FD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726C-E1CF-4EEC-B910-576B64A42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8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0D3994-E86C-4063-A136-F19A1E382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E7F00-6666-4A96-A817-CA4940E9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84B6D7-5FC9-403E-A1E6-FB6684CE1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FEC527-56B4-4280-831F-01A847A676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B9BCD6-8E38-4F01-9EA4-BD06D9068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813A37-E65B-46FF-84AD-CC5436683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9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AF7B71B-22A2-4F5B-9E28-380624E0AD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73" name="Freeform 3">
              <a:extLst>
                <a:ext uri="{FF2B5EF4-FFF2-40B4-BE49-F238E27FC236}">
                  <a16:creationId xmlns:a16="http://schemas.microsoft.com/office/drawing/2014/main" id="{68F537F5-6D62-4658-87EF-20E77DBD23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002BB778-000B-4186-B7CF-3E19ED8E2E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051" name="Freeform 5">
            <a:extLst>
              <a:ext uri="{FF2B5EF4-FFF2-40B4-BE49-F238E27FC236}">
                <a16:creationId xmlns:a16="http://schemas.microsoft.com/office/drawing/2014/main" id="{82686D1A-F839-4767-A079-184331C3FDF7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56401ADA-158C-435D-9FED-FB389A919A66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CE16F47C-FCB1-4C4E-81BA-494B733796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44AF6471-FE1D-437D-94BD-98B5A4592D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>
                <a:extLst>
                  <a:ext uri="{FF2B5EF4-FFF2-40B4-BE49-F238E27FC236}">
                    <a16:creationId xmlns:a16="http://schemas.microsoft.com/office/drawing/2014/main" id="{C3BEB17D-F4E2-404E-B4DF-DEFC5914FA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69" name="Freeform 10">
                <a:extLst>
                  <a:ext uri="{FF2B5EF4-FFF2-40B4-BE49-F238E27FC236}">
                    <a16:creationId xmlns:a16="http://schemas.microsoft.com/office/drawing/2014/main" id="{A67DA8C7-5AD8-467A-9C6F-C44CF5B6F4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0" name="Freeform 11">
                <a:extLst>
                  <a:ext uri="{FF2B5EF4-FFF2-40B4-BE49-F238E27FC236}">
                    <a16:creationId xmlns:a16="http://schemas.microsoft.com/office/drawing/2014/main" id="{FE45A5D6-B502-4654-90F3-01ADD2A66B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1" name="Freeform 12">
                <a:extLst>
                  <a:ext uri="{FF2B5EF4-FFF2-40B4-BE49-F238E27FC236}">
                    <a16:creationId xmlns:a16="http://schemas.microsoft.com/office/drawing/2014/main" id="{6BB2F005-6FF0-4394-995B-D85B5247DD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2" name="Freeform 13">
                <a:extLst>
                  <a:ext uri="{FF2B5EF4-FFF2-40B4-BE49-F238E27FC236}">
                    <a16:creationId xmlns:a16="http://schemas.microsoft.com/office/drawing/2014/main" id="{C1022D7A-DC68-4A5B-B0F4-33415DB6B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6" name="Freeform 14">
              <a:extLst>
                <a:ext uri="{FF2B5EF4-FFF2-40B4-BE49-F238E27FC236}">
                  <a16:creationId xmlns:a16="http://schemas.microsoft.com/office/drawing/2014/main" id="{EDE67F09-BA61-4A24-8DF6-6EA9DC78BD9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39412AC1-3E6F-48A1-918E-D1ED07E18447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2059" name="Freeform 16">
              <a:extLst>
                <a:ext uri="{FF2B5EF4-FFF2-40B4-BE49-F238E27FC236}">
                  <a16:creationId xmlns:a16="http://schemas.microsoft.com/office/drawing/2014/main" id="{1437FDBB-3530-42E6-BF55-0BCC4B251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0" name="Freeform 17">
              <a:extLst>
                <a:ext uri="{FF2B5EF4-FFF2-40B4-BE49-F238E27FC236}">
                  <a16:creationId xmlns:a16="http://schemas.microsoft.com/office/drawing/2014/main" id="{B8AFA3A3-1654-4BA3-A844-7EA5DA3E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1" name="Freeform 18">
              <a:extLst>
                <a:ext uri="{FF2B5EF4-FFF2-40B4-BE49-F238E27FC236}">
                  <a16:creationId xmlns:a16="http://schemas.microsoft.com/office/drawing/2014/main" id="{ABADCE66-48A4-417E-9392-A4841DC1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2" name="Freeform 19">
              <a:extLst>
                <a:ext uri="{FF2B5EF4-FFF2-40B4-BE49-F238E27FC236}">
                  <a16:creationId xmlns:a16="http://schemas.microsoft.com/office/drawing/2014/main" id="{221190AA-6389-4914-ACCF-C5529E9E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3" name="Freeform 20">
              <a:extLst>
                <a:ext uri="{FF2B5EF4-FFF2-40B4-BE49-F238E27FC236}">
                  <a16:creationId xmlns:a16="http://schemas.microsoft.com/office/drawing/2014/main" id="{55492C65-D2A4-477E-9841-653EFFA10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4" name="Freeform 21">
              <a:extLst>
                <a:ext uri="{FF2B5EF4-FFF2-40B4-BE49-F238E27FC236}">
                  <a16:creationId xmlns:a16="http://schemas.microsoft.com/office/drawing/2014/main" id="{E6F5B600-792E-48BA-8A4E-74F5E3D50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14" name="Rectangle 22">
            <a:extLst>
              <a:ext uri="{FF2B5EF4-FFF2-40B4-BE49-F238E27FC236}">
                <a16:creationId xmlns:a16="http://schemas.microsoft.com/office/drawing/2014/main" id="{72E14142-AAA0-4CAC-B929-9E18CC415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B116E50B-9AC3-4D9E-844D-3EA2B466B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16" name="Rectangle 24">
            <a:extLst>
              <a:ext uri="{FF2B5EF4-FFF2-40B4-BE49-F238E27FC236}">
                <a16:creationId xmlns:a16="http://schemas.microsoft.com/office/drawing/2014/main" id="{8E96680C-8660-4BEC-B1F8-B225B4D04E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8661AE41-D458-4B96-B529-36FBB91AC5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F18FF00D-C507-4CF6-A32F-F7CD8F5576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BFBB97-D822-4E1C-816D-B0DA46788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780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C73D86CE-7080-4734-A1F6-B741F8E28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C73D86CE-7080-4734-A1F6-B741F8E280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609BABB3-3CEB-48ED-990B-DD5033FAAB95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C93E1FAC-2B1D-4105-824C-CB8C60287943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161C01BC-438A-4784-85B5-C757FA86E094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E285630E-CEF4-4FB7-9DB7-691240BFB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CB4FE010-04FC-4A74-9472-2104F3E20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4A5EDF6C-E75D-4407-BCE3-DBF1400D8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8B745677-AF73-43F0-A761-0CFFC7ABD83A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5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6406F76C-E947-4238-8C97-939062E06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6406F76C-E947-4238-8C97-939062E064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6E10F4B5-117D-45C0-BEF4-59CF6A05D593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82D10724-E456-4359-942F-D7C2CB0C5275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3EF77768-AA65-42CB-9A37-E36B68A425CD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CBCB09DA-237D-47FA-B625-77139F5C4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2D041340-EA85-47EB-AB22-B7FDAAAB6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3EFCF6D4-10E4-41F9-9468-97F9C3921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15E05741-58A2-4DF3-A839-C034758914C6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92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BC72D-DC38-4635-B189-7C84901B4D3F}"/>
              </a:ext>
            </a:extLst>
          </p:cNvPr>
          <p:cNvSpPr txBox="1"/>
          <p:nvPr/>
        </p:nvSpPr>
        <p:spPr>
          <a:xfrm>
            <a:off x="2995247" y="3221665"/>
            <a:ext cx="7711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PENDEKATAN GAYA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FB902-0620-47C7-9CB8-C996F4F4E1C9}"/>
              </a:ext>
            </a:extLst>
          </p:cNvPr>
          <p:cNvSpPr txBox="1"/>
          <p:nvPr/>
        </p:nvSpPr>
        <p:spPr>
          <a:xfrm>
            <a:off x="3688267" y="2326515"/>
            <a:ext cx="4657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	KULIAH 4</a:t>
            </a:r>
          </a:p>
        </p:txBody>
      </p:sp>
    </p:spTree>
    <p:extLst>
      <p:ext uri="{BB962C8B-B14F-4D97-AF65-F5344CB8AC3E}">
        <p14:creationId xmlns:p14="http://schemas.microsoft.com/office/powerpoint/2010/main" val="12802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E796-CD5A-47CB-A227-04E6DF46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A333-1B4A-4BDB-AFF6-9788149F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C0D75-FF0D-4C6F-BF31-90762C039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0F0A-7C38-4AD8-87B6-1879816AD2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1364"/>
            <a:ext cx="12027049" cy="6927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28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D18DC-FD62-4FED-B827-439D9A2BE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326" y="0"/>
            <a:ext cx="12004158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56A2C661-3F64-499D-85AD-BCD5042D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836614"/>
            <a:ext cx="2592387" cy="244792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000000"/>
              </a:solidFill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9EAFDE0-627E-43B5-8A9D-E8778579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836614"/>
            <a:ext cx="2592388" cy="2447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000000"/>
              </a:solidFill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2CD4283-86DC-4E60-9506-AC8C12D7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284539"/>
            <a:ext cx="2592388" cy="2447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000000"/>
              </a:solidFill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2019668-635C-428F-BDA7-7A1997C0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3284539"/>
            <a:ext cx="2592387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000000"/>
              </a:solidFill>
            </a:endParaRP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02FBE016-ACD0-4DA2-ADFA-F6244B830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6308725"/>
            <a:ext cx="56165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34242B84-E7BE-4E7F-AFB3-E8E82C72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5734051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0      1      2      3      4       5       6      7      8      9      10</a:t>
            </a:r>
          </a:p>
        </p:txBody>
      </p:sp>
      <p:sp>
        <p:nvSpPr>
          <p:cNvPr id="4104" name="Text Box 16">
            <a:extLst>
              <a:ext uri="{FF2B5EF4-FFF2-40B4-BE49-F238E27FC236}">
                <a16:creationId xmlns:a16="http://schemas.microsoft.com/office/drawing/2014/main" id="{AC6F24E0-C732-426B-BA3F-4A0004DD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765176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id-ID" altLang="en-US">
              <a:solidFill>
                <a:srgbClr val="000000"/>
              </a:solidFill>
            </a:endParaRP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4FCB7783-7107-4A1D-A854-BC1C248E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692151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B215E230-B462-4CA4-AF50-930EE9BFE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1" y="836614"/>
            <a:ext cx="73025" cy="48974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C0DFD8F8-97FB-488C-9855-8CD15457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1255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800165BA-FECD-4524-86A0-6B38F219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62877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F69846A2-90EB-47CC-8553-E13D9CED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206057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1472AE7F-264D-4DB1-B337-65DF6CEF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2565401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58677005-CC49-42B2-8222-ED5E1096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30686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B8FC3BE0-45D2-4981-9BF0-6FFFC7F1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35734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75A8CA43-4418-4EAA-ADB7-B427AF96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4076701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AE11323E-6568-4CCD-86D2-478E796A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46529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EA5E5489-A1A6-48AD-9385-4E543031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522922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064D6E8E-D09A-45E1-85B2-B1BD5484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6381751"/>
            <a:ext cx="410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Perhatian terhadap tugas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BEF1A158-DBE6-4A95-9A56-A8DFEB5F3C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9120" y="3050382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Perhatian terhadap orang</a:t>
            </a:r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id="{BEA8E50A-B6CA-4C1B-93A9-FC6C6B89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333376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Tinggi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F68E477C-F7BE-4760-A637-D0427F44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6021389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Rendah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85E1FDF4-6A33-440C-BE4A-8EB8F396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609282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 animBg="1"/>
      <p:bldP spid="2058" grpId="0" animBg="1"/>
      <p:bldP spid="2061" grpId="0"/>
      <p:bldP spid="2065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9" grpId="0"/>
      <p:bldP spid="2081" grpId="0"/>
      <p:bldP spid="2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0CE9AE7-F0D0-489D-B57E-12D777B16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296134-68D8-4693-89B0-99164E370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B2B6F3D-9776-43D6-AB1B-2F4E48C4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39656"/>
            <a:ext cx="12192000" cy="6858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 dirty="0">
              <a:solidFill>
                <a:srgbClr val="FFFFFF"/>
              </a:solidFill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C56202D-32E4-4C9D-A345-DBE66187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"/>
            <a:ext cx="2286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64D006F4-83FE-4645-857B-3C249D728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858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63416"/>
                </a:solidFill>
              </a:rPr>
              <a:t>Tugas rendah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8E45B24D-6942-41FA-BA55-43AFE325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00126"/>
            <a:ext cx="2071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00"/>
                </a:solidFill>
              </a:rPr>
              <a:t>Perhatian tinggi</a:t>
            </a: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5ADF9877-4CB2-48DA-A12A-40E42DD0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9088"/>
            <a:ext cx="2286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133F5D5D-CC20-45AA-BA9C-355049C1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714376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63416"/>
                </a:solidFill>
              </a:rPr>
              <a:t>Tugas tinggi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41DE8BAC-12B0-4E0B-9716-FF3B753A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4" y="1042988"/>
            <a:ext cx="2071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00"/>
                </a:solidFill>
              </a:rPr>
              <a:t>Perhatian tinggi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C9ACDBF8-1A90-450C-B5D9-15AD8683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438400"/>
            <a:ext cx="2286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4FF97BFB-0BBB-4B1C-AFFD-02309F6AA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9860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63416"/>
                </a:solidFill>
              </a:rPr>
              <a:t>Tugas rendah</a:t>
            </a:r>
          </a:p>
        </p:txBody>
      </p:sp>
      <p:sp>
        <p:nvSpPr>
          <p:cNvPr id="56334" name="Text Box 14">
            <a:extLst>
              <a:ext uri="{FF2B5EF4-FFF2-40B4-BE49-F238E27FC236}">
                <a16:creationId xmlns:a16="http://schemas.microsoft.com/office/drawing/2014/main" id="{AAAACD51-CAB8-48AD-B068-721130AA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57563"/>
            <a:ext cx="2071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00"/>
                </a:solidFill>
              </a:rPr>
              <a:t>Perhatian rendah</a:t>
            </a:r>
          </a:p>
        </p:txBody>
      </p:sp>
      <p:sp>
        <p:nvSpPr>
          <p:cNvPr id="56335" name="Rectangle 15">
            <a:extLst>
              <a:ext uri="{FF2B5EF4-FFF2-40B4-BE49-F238E27FC236}">
                <a16:creationId xmlns:a16="http://schemas.microsoft.com/office/drawing/2014/main" id="{B5B5DA4D-E2E3-40A2-9BB8-1A66CD2B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2462213"/>
            <a:ext cx="2286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56336" name="Text Box 16">
            <a:extLst>
              <a:ext uri="{FF2B5EF4-FFF2-40B4-BE49-F238E27FC236}">
                <a16:creationId xmlns:a16="http://schemas.microsoft.com/office/drawing/2014/main" id="{3509B5D7-7745-4B5D-B971-3BDC0D69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01466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63416"/>
                </a:solidFill>
              </a:rPr>
              <a:t>Tugas tinggi</a:t>
            </a:r>
          </a:p>
        </p:txBody>
      </p:sp>
      <p:sp>
        <p:nvSpPr>
          <p:cNvPr id="56337" name="Text Box 17">
            <a:extLst>
              <a:ext uri="{FF2B5EF4-FFF2-40B4-BE49-F238E27FC236}">
                <a16:creationId xmlns:a16="http://schemas.microsoft.com/office/drawing/2014/main" id="{56933A54-6EFE-4066-9A67-63D8F65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357563"/>
            <a:ext cx="2071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00"/>
                </a:solidFill>
              </a:rPr>
              <a:t>Perhatian rendah</a:t>
            </a: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id="{D40E0C08-2408-4B94-AA49-53C31E63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3E3FF"/>
                </a:solidFill>
              </a:rPr>
              <a:t>Tinggi</a:t>
            </a:r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3BA9DF15-63F6-4EED-85A4-A621C193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3E3FF"/>
                </a:solidFill>
              </a:rPr>
              <a:t>Rendah</a:t>
            </a:r>
          </a:p>
        </p:txBody>
      </p:sp>
      <p:sp>
        <p:nvSpPr>
          <p:cNvPr id="56340" name="Text Box 20">
            <a:extLst>
              <a:ext uri="{FF2B5EF4-FFF2-40B4-BE49-F238E27FC236}">
                <a16:creationId xmlns:a16="http://schemas.microsoft.com/office/drawing/2014/main" id="{147B8DF7-16B6-4C86-AEAB-B422CB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247901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Perhatian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terhadap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tugas</a:t>
            </a:r>
            <a:endParaRPr lang="en-US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6341" name="Line 21">
            <a:extLst>
              <a:ext uri="{FF2B5EF4-FFF2-40B4-BE49-F238E27FC236}">
                <a16:creationId xmlns:a16="http://schemas.microsoft.com/office/drawing/2014/main" id="{A09417A9-D7C2-4D76-A98F-7DAA33FC0A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685800"/>
            <a:ext cx="0" cy="1524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A005CB5A-C030-4827-9832-3CACC4E0A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819400"/>
            <a:ext cx="0" cy="1905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43" name="Text Box 23">
            <a:extLst>
              <a:ext uri="{FF2B5EF4-FFF2-40B4-BE49-F238E27FC236}">
                <a16:creationId xmlns:a16="http://schemas.microsoft.com/office/drawing/2014/main" id="{5512E9A4-CE49-4B9F-95E2-041837BA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00601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00"/>
                </a:solidFill>
              </a:rPr>
              <a:t>Perhatian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terhadap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bawahan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56344" name="Text Box 24">
            <a:extLst>
              <a:ext uri="{FF2B5EF4-FFF2-40B4-BE49-F238E27FC236}">
                <a16:creationId xmlns:a16="http://schemas.microsoft.com/office/drawing/2014/main" id="{64DCCCB0-EF47-40E1-9C54-9C028091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467201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3E3FF"/>
                </a:solidFill>
              </a:rPr>
              <a:t>Tinggi</a:t>
            </a:r>
          </a:p>
        </p:txBody>
      </p:sp>
      <p:cxnSp>
        <p:nvCxnSpPr>
          <p:cNvPr id="5144" name="Straight Arrow Connector 24">
            <a:extLst>
              <a:ext uri="{FF2B5EF4-FFF2-40B4-BE49-F238E27FC236}">
                <a16:creationId xmlns:a16="http://schemas.microsoft.com/office/drawing/2014/main" id="{6AEC3EE7-47A0-43D9-9068-E998EB8C6D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4200" y="5029200"/>
            <a:ext cx="1676400" cy="1588"/>
          </a:xfrm>
          <a:prstGeom prst="straightConnector1">
            <a:avLst/>
          </a:prstGeom>
          <a:noFill/>
          <a:ln w="57150" algn="ctr">
            <a:solidFill>
              <a:srgbClr val="66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Straight Arrow Connector 26">
            <a:extLst>
              <a:ext uri="{FF2B5EF4-FFF2-40B4-BE49-F238E27FC236}">
                <a16:creationId xmlns:a16="http://schemas.microsoft.com/office/drawing/2014/main" id="{5A871D18-3FEA-4E65-B2AD-BE2DC8BBBE5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962400" y="5105400"/>
            <a:ext cx="1752600" cy="0"/>
          </a:xfrm>
          <a:prstGeom prst="straightConnector1">
            <a:avLst/>
          </a:prstGeom>
          <a:noFill/>
          <a:ln w="57150" algn="ctr">
            <a:solidFill>
              <a:srgbClr val="66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3">
            <a:extLst>
              <a:ext uri="{FF2B5EF4-FFF2-40B4-BE49-F238E27FC236}">
                <a16:creationId xmlns:a16="http://schemas.microsoft.com/office/drawing/2014/main" id="{08A1EBBA-12C5-4EF9-BDEC-ED034ACD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026" y="6083369"/>
            <a:ext cx="7930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/>
              <a:t>Gambar Gaya </a:t>
            </a:r>
            <a:r>
              <a:rPr lang="en-US" altLang="en-US" sz="3200" b="1" dirty="0" err="1"/>
              <a:t>Kepemimpinan</a:t>
            </a:r>
            <a:r>
              <a:rPr lang="en-US" altLang="en-US" sz="3200" b="1" dirty="0"/>
              <a:t> Michigan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8" grpId="0" animBg="1"/>
      <p:bldP spid="56331" grpId="0" animBg="1"/>
      <p:bldP spid="56335" grpId="0" animBg="1"/>
      <p:bldP spid="56343" grpId="0"/>
      <p:bldP spid="5634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7A0CE8-5CED-40D8-BDCE-F6E6F3F21351}"/>
              </a:ext>
            </a:extLst>
          </p:cNvPr>
          <p:cNvGrpSpPr/>
          <p:nvPr/>
        </p:nvGrpSpPr>
        <p:grpSpPr>
          <a:xfrm>
            <a:off x="2275368" y="1052623"/>
            <a:ext cx="8729330" cy="4540103"/>
            <a:chOff x="0" y="0"/>
            <a:chExt cx="4745817" cy="2376405"/>
          </a:xfrm>
        </p:grpSpPr>
        <p:sp>
          <p:nvSpPr>
            <p:cNvPr id="3" name="Shape 1902">
              <a:extLst>
                <a:ext uri="{FF2B5EF4-FFF2-40B4-BE49-F238E27FC236}">
                  <a16:creationId xmlns:a16="http://schemas.microsoft.com/office/drawing/2014/main" id="{1B0C43D3-4627-43F1-B03B-4DB27F28433F}"/>
                </a:ext>
              </a:extLst>
            </p:cNvPr>
            <p:cNvSpPr/>
            <p:nvPr/>
          </p:nvSpPr>
          <p:spPr>
            <a:xfrm>
              <a:off x="16574" y="190894"/>
              <a:ext cx="4300512" cy="1597838"/>
            </a:xfrm>
            <a:custGeom>
              <a:avLst/>
              <a:gdLst/>
              <a:ahLst/>
              <a:cxnLst/>
              <a:rect l="0" t="0" r="0" b="0"/>
              <a:pathLst>
                <a:path w="4300512" h="1597838">
                  <a:moveTo>
                    <a:pt x="4300512" y="0"/>
                  </a:moveTo>
                  <a:lnTo>
                    <a:pt x="4290403" y="1597838"/>
                  </a:lnTo>
                  <a:lnTo>
                    <a:pt x="0" y="1595946"/>
                  </a:lnTo>
                  <a:lnTo>
                    <a:pt x="4300512" y="0"/>
                  </a:lnTo>
                  <a:close/>
                </a:path>
              </a:pathLst>
            </a:custGeom>
            <a:solidFill>
              <a:srgbClr val="D1D2D3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Shape 1903">
              <a:extLst>
                <a:ext uri="{FF2B5EF4-FFF2-40B4-BE49-F238E27FC236}">
                  <a16:creationId xmlns:a16="http://schemas.microsoft.com/office/drawing/2014/main" id="{2F11A0D5-A85E-4026-9273-1992975F98F2}"/>
                </a:ext>
              </a:extLst>
            </p:cNvPr>
            <p:cNvSpPr/>
            <p:nvPr/>
          </p:nvSpPr>
          <p:spPr>
            <a:xfrm>
              <a:off x="16574" y="190894"/>
              <a:ext cx="4300512" cy="1597838"/>
            </a:xfrm>
            <a:custGeom>
              <a:avLst/>
              <a:gdLst/>
              <a:ahLst/>
              <a:cxnLst/>
              <a:rect l="0" t="0" r="0" b="0"/>
              <a:pathLst>
                <a:path w="4300512" h="1597838">
                  <a:moveTo>
                    <a:pt x="0" y="1595946"/>
                  </a:moveTo>
                  <a:lnTo>
                    <a:pt x="4300512" y="0"/>
                  </a:lnTo>
                  <a:lnTo>
                    <a:pt x="4290403" y="1597838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D1D2D3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4E054-8145-42FB-9DDF-98271CB783F2}"/>
                </a:ext>
              </a:extLst>
            </p:cNvPr>
            <p:cNvSpPr/>
            <p:nvPr/>
          </p:nvSpPr>
          <p:spPr>
            <a:xfrm>
              <a:off x="1682496" y="0"/>
              <a:ext cx="1270926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Pembagian Likert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F17080-C4AB-42E3-9DE8-80DB73543999}"/>
                </a:ext>
              </a:extLst>
            </p:cNvPr>
            <p:cNvSpPr/>
            <p:nvPr/>
          </p:nvSpPr>
          <p:spPr>
            <a:xfrm>
              <a:off x="251460" y="271268"/>
              <a:ext cx="595923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Sistem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1DF37-AC14-40FC-B3B1-993EE0668B66}"/>
                </a:ext>
              </a:extLst>
            </p:cNvPr>
            <p:cNvSpPr/>
            <p:nvPr/>
          </p:nvSpPr>
          <p:spPr>
            <a:xfrm>
              <a:off x="295660" y="408428"/>
              <a:ext cx="476277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otoriter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6BC5A-E5AA-4D45-A5DA-7A9CDD7279F7}"/>
                </a:ext>
              </a:extLst>
            </p:cNvPr>
            <p:cNvSpPr/>
            <p:nvPr/>
          </p:nvSpPr>
          <p:spPr>
            <a:xfrm>
              <a:off x="94492" y="545588"/>
              <a:ext cx="101138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yang memeras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535BE4-A646-4F2A-9EF3-7271809A524C}"/>
                </a:ext>
              </a:extLst>
            </p:cNvPr>
            <p:cNvSpPr/>
            <p:nvPr/>
          </p:nvSpPr>
          <p:spPr>
            <a:xfrm>
              <a:off x="1299980" y="271268"/>
              <a:ext cx="59592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Sistem 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EEE1F8-E803-4E2C-8D04-B750B7CB7604}"/>
                </a:ext>
              </a:extLst>
            </p:cNvPr>
            <p:cNvSpPr/>
            <p:nvPr/>
          </p:nvSpPr>
          <p:spPr>
            <a:xfrm>
              <a:off x="1345700" y="408428"/>
              <a:ext cx="476277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otoriter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790693-8A71-4B1B-9EAF-C80621BBD817}"/>
                </a:ext>
              </a:extLst>
            </p:cNvPr>
            <p:cNvSpPr/>
            <p:nvPr/>
          </p:nvSpPr>
          <p:spPr>
            <a:xfrm>
              <a:off x="1278640" y="545588"/>
              <a:ext cx="654609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yang baik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44FCB7-2C5A-400A-9AFF-69041E6CDB1D}"/>
                </a:ext>
              </a:extLst>
            </p:cNvPr>
            <p:cNvSpPr/>
            <p:nvPr/>
          </p:nvSpPr>
          <p:spPr>
            <a:xfrm>
              <a:off x="2357632" y="271268"/>
              <a:ext cx="595923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Sistem 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3F89D-F1C1-4F37-82A0-5A1EDB4C0ABB}"/>
                </a:ext>
              </a:extLst>
            </p:cNvPr>
            <p:cNvSpPr/>
            <p:nvPr/>
          </p:nvSpPr>
          <p:spPr>
            <a:xfrm>
              <a:off x="2322576" y="408427"/>
              <a:ext cx="689046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konsultatif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D37D15-7FFE-47B3-AC6B-C8CE6F4403B0}"/>
                </a:ext>
              </a:extLst>
            </p:cNvPr>
            <p:cNvSpPr/>
            <p:nvPr/>
          </p:nvSpPr>
          <p:spPr>
            <a:xfrm>
              <a:off x="280412" y="949444"/>
              <a:ext cx="1519803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pemakaian wewenang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AAF9D-5007-41AB-BD3A-DEB76C9D74F5}"/>
                </a:ext>
              </a:extLst>
            </p:cNvPr>
            <p:cNvSpPr/>
            <p:nvPr/>
          </p:nvSpPr>
          <p:spPr>
            <a:xfrm>
              <a:off x="280412" y="1086604"/>
              <a:ext cx="956481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oleh pimpinan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FCA9C-BD03-4165-B539-276CD57A843C}"/>
                </a:ext>
              </a:extLst>
            </p:cNvPr>
            <p:cNvSpPr/>
            <p:nvPr/>
          </p:nvSpPr>
          <p:spPr>
            <a:xfrm>
              <a:off x="2828536" y="905244"/>
              <a:ext cx="130100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wilayah kebebasan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978732-A3E3-43A8-97C1-168C1BCE6DC5}"/>
                </a:ext>
              </a:extLst>
            </p:cNvPr>
            <p:cNvSpPr/>
            <p:nvPr/>
          </p:nvSpPr>
          <p:spPr>
            <a:xfrm>
              <a:off x="2828536" y="1042403"/>
              <a:ext cx="61810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5A66-EB0F-4DB9-83BF-15C6F7EC590B}"/>
                </a:ext>
              </a:extLst>
            </p:cNvPr>
            <p:cNvSpPr/>
            <p:nvPr/>
          </p:nvSpPr>
          <p:spPr>
            <a:xfrm>
              <a:off x="676644" y="1560560"/>
              <a:ext cx="477354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otoriter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E5EFB2-8F0B-49C6-BDDF-B229BCE568FF}"/>
                </a:ext>
              </a:extLst>
            </p:cNvPr>
            <p:cNvSpPr/>
            <p:nvPr/>
          </p:nvSpPr>
          <p:spPr>
            <a:xfrm>
              <a:off x="2036759" y="1560560"/>
              <a:ext cx="748891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demokratis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524E4F-62C2-4AC2-AFF1-33CA0CA970B3}"/>
                </a:ext>
              </a:extLst>
            </p:cNvPr>
            <p:cNvSpPr/>
            <p:nvPr/>
          </p:nvSpPr>
          <p:spPr>
            <a:xfrm>
              <a:off x="3631518" y="1560560"/>
              <a:ext cx="409203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liberal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Shape 1936">
              <a:extLst>
                <a:ext uri="{FF2B5EF4-FFF2-40B4-BE49-F238E27FC236}">
                  <a16:creationId xmlns:a16="http://schemas.microsoft.com/office/drawing/2014/main" id="{CC9F73F7-6387-47A6-9603-EA6B18FFC66C}"/>
                </a:ext>
              </a:extLst>
            </p:cNvPr>
            <p:cNvSpPr/>
            <p:nvPr/>
          </p:nvSpPr>
          <p:spPr>
            <a:xfrm>
              <a:off x="2667" y="184467"/>
              <a:ext cx="4314444" cy="1606169"/>
            </a:xfrm>
            <a:custGeom>
              <a:avLst/>
              <a:gdLst/>
              <a:ahLst/>
              <a:cxnLst/>
              <a:rect l="0" t="0" r="0" b="0"/>
              <a:pathLst>
                <a:path w="4314444" h="1606169">
                  <a:moveTo>
                    <a:pt x="0" y="1606169"/>
                  </a:moveTo>
                  <a:lnTo>
                    <a:pt x="4314444" y="1606169"/>
                  </a:lnTo>
                  <a:lnTo>
                    <a:pt x="4314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1937">
              <a:extLst>
                <a:ext uri="{FF2B5EF4-FFF2-40B4-BE49-F238E27FC236}">
                  <a16:creationId xmlns:a16="http://schemas.microsoft.com/office/drawing/2014/main" id="{A520F416-8093-459C-AD4D-F7BCB31AE115}"/>
                </a:ext>
              </a:extLst>
            </p:cNvPr>
            <p:cNvSpPr/>
            <p:nvPr/>
          </p:nvSpPr>
          <p:spPr>
            <a:xfrm>
              <a:off x="0" y="624650"/>
              <a:ext cx="3128772" cy="1162812"/>
            </a:xfrm>
            <a:custGeom>
              <a:avLst/>
              <a:gdLst/>
              <a:ahLst/>
              <a:cxnLst/>
              <a:rect l="0" t="0" r="0" b="0"/>
              <a:pathLst>
                <a:path w="3128772" h="1162812">
                  <a:moveTo>
                    <a:pt x="0" y="1162812"/>
                  </a:moveTo>
                  <a:lnTo>
                    <a:pt x="3128772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11A44E-6363-4BB8-B1E6-65086FE2AA46}"/>
                </a:ext>
              </a:extLst>
            </p:cNvPr>
            <p:cNvSpPr/>
            <p:nvPr/>
          </p:nvSpPr>
          <p:spPr>
            <a:xfrm>
              <a:off x="3233928" y="397764"/>
              <a:ext cx="59592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Sistem 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904607-6990-455E-97B6-ACC03AA5ADE3}"/>
                </a:ext>
              </a:extLst>
            </p:cNvPr>
            <p:cNvSpPr/>
            <p:nvPr/>
          </p:nvSpPr>
          <p:spPr>
            <a:xfrm>
              <a:off x="3195832" y="534924"/>
              <a:ext cx="695142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partisipatif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1547DF-345D-41EA-9B07-6B5BE9DC0354}"/>
                </a:ext>
              </a:extLst>
            </p:cNvPr>
            <p:cNvSpPr/>
            <p:nvPr/>
          </p:nvSpPr>
          <p:spPr>
            <a:xfrm>
              <a:off x="1674876" y="1877572"/>
              <a:ext cx="1291286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Pembagian Lewin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F013BC-7151-4683-BCE0-71D05FB44E45}"/>
                </a:ext>
              </a:extLst>
            </p:cNvPr>
            <p:cNvSpPr/>
            <p:nvPr/>
          </p:nvSpPr>
          <p:spPr>
            <a:xfrm>
              <a:off x="0" y="2069593"/>
              <a:ext cx="1714582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Kepemimpinan terpusat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CA448C-C005-4A98-9DD4-378DC14C2CA2}"/>
                </a:ext>
              </a:extLst>
            </p:cNvPr>
            <p:cNvSpPr/>
            <p:nvPr/>
          </p:nvSpPr>
          <p:spPr>
            <a:xfrm>
              <a:off x="0" y="2206752"/>
              <a:ext cx="837146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pada atasan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E1DDA8-06B6-48F0-A091-F996E4F178B2}"/>
                </a:ext>
              </a:extLst>
            </p:cNvPr>
            <p:cNvSpPr/>
            <p:nvPr/>
          </p:nvSpPr>
          <p:spPr>
            <a:xfrm>
              <a:off x="3031236" y="2069593"/>
              <a:ext cx="1714581" cy="169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Kepemimpinan terpusat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C9A5B5-1E7A-416E-95AE-B7E73E14A572}"/>
                </a:ext>
              </a:extLst>
            </p:cNvPr>
            <p:cNvSpPr/>
            <p:nvPr/>
          </p:nvSpPr>
          <p:spPr>
            <a:xfrm>
              <a:off x="3031236" y="2206752"/>
              <a:ext cx="999107" cy="1696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pada bawahan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Shape 1950">
              <a:extLst>
                <a:ext uri="{FF2B5EF4-FFF2-40B4-BE49-F238E27FC236}">
                  <a16:creationId xmlns:a16="http://schemas.microsoft.com/office/drawing/2014/main" id="{33CFF039-FD83-41A0-B91D-F50E6383EDDB}"/>
                </a:ext>
              </a:extLst>
            </p:cNvPr>
            <p:cNvSpPr/>
            <p:nvPr/>
          </p:nvSpPr>
          <p:spPr>
            <a:xfrm>
              <a:off x="1559903" y="2298484"/>
              <a:ext cx="88963" cy="66663"/>
            </a:xfrm>
            <a:custGeom>
              <a:avLst/>
              <a:gdLst/>
              <a:ahLst/>
              <a:cxnLst/>
              <a:rect l="0" t="0" r="0" b="0"/>
              <a:pathLst>
                <a:path w="88963" h="66663">
                  <a:moveTo>
                    <a:pt x="88963" y="0"/>
                  </a:moveTo>
                  <a:lnTo>
                    <a:pt x="88963" y="66663"/>
                  </a:lnTo>
                  <a:lnTo>
                    <a:pt x="0" y="33325"/>
                  </a:lnTo>
                  <a:lnTo>
                    <a:pt x="88963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1951">
              <a:extLst>
                <a:ext uri="{FF2B5EF4-FFF2-40B4-BE49-F238E27FC236}">
                  <a16:creationId xmlns:a16="http://schemas.microsoft.com/office/drawing/2014/main" id="{8A30247F-21F1-4DC0-BA44-0F90FFFE41E1}"/>
                </a:ext>
              </a:extLst>
            </p:cNvPr>
            <p:cNvSpPr/>
            <p:nvPr/>
          </p:nvSpPr>
          <p:spPr>
            <a:xfrm>
              <a:off x="1644396" y="2333054"/>
              <a:ext cx="1072896" cy="0"/>
            </a:xfrm>
            <a:custGeom>
              <a:avLst/>
              <a:gdLst/>
              <a:ahLst/>
              <a:cxnLst/>
              <a:rect l="0" t="0" r="0" b="0"/>
              <a:pathLst>
                <a:path w="1072896">
                  <a:moveTo>
                    <a:pt x="0" y="0"/>
                  </a:moveTo>
                  <a:lnTo>
                    <a:pt x="107289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1952">
              <a:extLst>
                <a:ext uri="{FF2B5EF4-FFF2-40B4-BE49-F238E27FC236}">
                  <a16:creationId xmlns:a16="http://schemas.microsoft.com/office/drawing/2014/main" id="{FE7E7E64-5380-483C-8EF0-CADBD1281781}"/>
                </a:ext>
              </a:extLst>
            </p:cNvPr>
            <p:cNvSpPr/>
            <p:nvPr/>
          </p:nvSpPr>
          <p:spPr>
            <a:xfrm>
              <a:off x="2627249" y="2107984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38"/>
                  </a:lnTo>
                  <a:lnTo>
                    <a:pt x="13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953">
              <a:extLst>
                <a:ext uri="{FF2B5EF4-FFF2-40B4-BE49-F238E27FC236}">
                  <a16:creationId xmlns:a16="http://schemas.microsoft.com/office/drawing/2014/main" id="{BBBFDE62-D8A8-458B-889D-571B4994787D}"/>
                </a:ext>
              </a:extLst>
            </p:cNvPr>
            <p:cNvSpPr/>
            <p:nvPr/>
          </p:nvSpPr>
          <p:spPr>
            <a:xfrm>
              <a:off x="1559052" y="2142554"/>
              <a:ext cx="1071372" cy="0"/>
            </a:xfrm>
            <a:custGeom>
              <a:avLst/>
              <a:gdLst/>
              <a:ahLst/>
              <a:cxnLst/>
              <a:rect l="0" t="0" r="0" b="0"/>
              <a:pathLst>
                <a:path w="1071372">
                  <a:moveTo>
                    <a:pt x="0" y="0"/>
                  </a:moveTo>
                  <a:lnTo>
                    <a:pt x="1071372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1954">
              <a:extLst>
                <a:ext uri="{FF2B5EF4-FFF2-40B4-BE49-F238E27FC236}">
                  <a16:creationId xmlns:a16="http://schemas.microsoft.com/office/drawing/2014/main" id="{8E81578A-122E-47DC-A96C-38BB7447BD4C}"/>
                </a:ext>
              </a:extLst>
            </p:cNvPr>
            <p:cNvSpPr/>
            <p:nvPr/>
          </p:nvSpPr>
          <p:spPr>
            <a:xfrm>
              <a:off x="3776472" y="187261"/>
              <a:ext cx="544068" cy="193548"/>
            </a:xfrm>
            <a:custGeom>
              <a:avLst/>
              <a:gdLst/>
              <a:ahLst/>
              <a:cxnLst/>
              <a:rect l="0" t="0" r="0" b="0"/>
              <a:pathLst>
                <a:path w="544068" h="193548">
                  <a:moveTo>
                    <a:pt x="0" y="193548"/>
                  </a:moveTo>
                  <a:lnTo>
                    <a:pt x="5440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59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7A2FB-2752-49D2-A018-C4F5DB6904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2"/>
            <a:ext cx="12192000" cy="6567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37286-19EF-4A2F-B9BC-ACDA1A54F5DC}"/>
              </a:ext>
            </a:extLst>
          </p:cNvPr>
          <p:cNvSpPr txBox="1"/>
          <p:nvPr/>
        </p:nvSpPr>
        <p:spPr>
          <a:xfrm>
            <a:off x="4015943" y="6422064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Gambar </a:t>
            </a:r>
            <a:r>
              <a:rPr lang="en-US" dirty="0" err="1"/>
              <a:t>Kepemimpinan</a:t>
            </a:r>
            <a:r>
              <a:rPr lang="en-US" dirty="0"/>
              <a:t> Managerial Grid  Blake &amp; Mouton</a:t>
            </a:r>
          </a:p>
        </p:txBody>
      </p:sp>
    </p:spTree>
    <p:extLst>
      <p:ext uri="{BB962C8B-B14F-4D97-AF65-F5344CB8AC3E}">
        <p14:creationId xmlns:p14="http://schemas.microsoft.com/office/powerpoint/2010/main" val="428330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6EDF96F-A328-45C0-832B-E1C620E56521}"/>
              </a:ext>
            </a:extLst>
          </p:cNvPr>
          <p:cNvGrpSpPr/>
          <p:nvPr/>
        </p:nvGrpSpPr>
        <p:grpSpPr>
          <a:xfrm>
            <a:off x="2147777" y="895017"/>
            <a:ext cx="8580473" cy="4793514"/>
            <a:chOff x="0" y="-71731"/>
            <a:chExt cx="3430898" cy="3927378"/>
          </a:xfrm>
        </p:grpSpPr>
        <p:sp>
          <p:nvSpPr>
            <p:cNvPr id="109" name="Shape 2212">
              <a:extLst>
                <a:ext uri="{FF2B5EF4-FFF2-40B4-BE49-F238E27FC236}">
                  <a16:creationId xmlns:a16="http://schemas.microsoft.com/office/drawing/2014/main" id="{B4C85717-AA4D-4B06-9E2F-6A95CE62BBF6}"/>
                </a:ext>
              </a:extLst>
            </p:cNvPr>
            <p:cNvSpPr/>
            <p:nvPr/>
          </p:nvSpPr>
          <p:spPr>
            <a:xfrm>
              <a:off x="1191768" y="1178560"/>
              <a:ext cx="1168908" cy="1295400"/>
            </a:xfrm>
            <a:custGeom>
              <a:avLst/>
              <a:gdLst/>
              <a:ahLst/>
              <a:cxnLst/>
              <a:rect l="0" t="0" r="0" b="0"/>
              <a:pathLst>
                <a:path w="1168908" h="1295400">
                  <a:moveTo>
                    <a:pt x="0" y="1295400"/>
                  </a:moveTo>
                  <a:lnTo>
                    <a:pt x="116890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98FEE7E-3290-4C64-B864-8FEDCDE0A807}"/>
                </a:ext>
              </a:extLst>
            </p:cNvPr>
            <p:cNvSpPr/>
            <p:nvPr/>
          </p:nvSpPr>
          <p:spPr>
            <a:xfrm>
              <a:off x="178308" y="2520696"/>
              <a:ext cx="362787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3A5E089-68F7-4C5F-985E-7283F7970DA4}"/>
                </a:ext>
              </a:extLst>
            </p:cNvPr>
            <p:cNvSpPr/>
            <p:nvPr/>
          </p:nvSpPr>
          <p:spPr>
            <a:xfrm>
              <a:off x="80772" y="2642616"/>
              <a:ext cx="6220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97A75AC-29DD-492D-BCAD-B503A8D71B6A}"/>
                </a:ext>
              </a:extLst>
            </p:cNvPr>
            <p:cNvSpPr/>
            <p:nvPr/>
          </p:nvSpPr>
          <p:spPr>
            <a:xfrm>
              <a:off x="230124" y="2764536"/>
              <a:ext cx="22495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01B27DF-10E6-464B-8F0D-8468D6D596E8}"/>
                </a:ext>
              </a:extLst>
            </p:cNvPr>
            <p:cNvSpPr/>
            <p:nvPr/>
          </p:nvSpPr>
          <p:spPr>
            <a:xfrm>
              <a:off x="137160" y="2886456"/>
              <a:ext cx="47215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467CDED-3CD1-4B93-BDF6-87A4F4870331}"/>
                </a:ext>
              </a:extLst>
            </p:cNvPr>
            <p:cNvSpPr/>
            <p:nvPr/>
          </p:nvSpPr>
          <p:spPr>
            <a:xfrm>
              <a:off x="175260" y="3008377"/>
              <a:ext cx="37089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8B69D6C-D6AF-4D43-9D09-22047E7B478B}"/>
                </a:ext>
              </a:extLst>
            </p:cNvPr>
            <p:cNvSpPr/>
            <p:nvPr/>
          </p:nvSpPr>
          <p:spPr>
            <a:xfrm>
              <a:off x="137160" y="3206497"/>
              <a:ext cx="47215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1F498B5-4279-4AA6-B50E-C7FE0D47E159}"/>
                </a:ext>
              </a:extLst>
            </p:cNvPr>
            <p:cNvSpPr/>
            <p:nvPr/>
          </p:nvSpPr>
          <p:spPr>
            <a:xfrm>
              <a:off x="80772" y="3328417"/>
              <a:ext cx="62198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88F25CD-81FD-4FA4-B1FB-7CDCB67D1C3E}"/>
                </a:ext>
              </a:extLst>
            </p:cNvPr>
            <p:cNvSpPr/>
            <p:nvPr/>
          </p:nvSpPr>
          <p:spPr>
            <a:xfrm>
              <a:off x="230124" y="3450337"/>
              <a:ext cx="22495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BD7AE35-3B70-43DF-BE5C-ED62C41DEC03}"/>
                </a:ext>
              </a:extLst>
            </p:cNvPr>
            <p:cNvSpPr/>
            <p:nvPr/>
          </p:nvSpPr>
          <p:spPr>
            <a:xfrm>
              <a:off x="137160" y="3572257"/>
              <a:ext cx="47215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C5586E9-8A84-4EA8-A908-6D31DED824B9}"/>
                </a:ext>
              </a:extLst>
            </p:cNvPr>
            <p:cNvSpPr/>
            <p:nvPr/>
          </p:nvSpPr>
          <p:spPr>
            <a:xfrm>
              <a:off x="175260" y="3694177"/>
              <a:ext cx="37089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EE67AEE-2618-4169-8E89-DBEF8EF1ECE2}"/>
                </a:ext>
              </a:extLst>
            </p:cNvPr>
            <p:cNvSpPr/>
            <p:nvPr/>
          </p:nvSpPr>
          <p:spPr>
            <a:xfrm>
              <a:off x="766572" y="2520697"/>
              <a:ext cx="36481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6DA761-5FE2-4FD7-9FE1-D137BB579882}"/>
                </a:ext>
              </a:extLst>
            </p:cNvPr>
            <p:cNvSpPr/>
            <p:nvPr/>
          </p:nvSpPr>
          <p:spPr>
            <a:xfrm>
              <a:off x="763524" y="2642617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40604B8-13BC-4AF0-B6A5-EE58B80B261B}"/>
                </a:ext>
              </a:extLst>
            </p:cNvPr>
            <p:cNvSpPr/>
            <p:nvPr/>
          </p:nvSpPr>
          <p:spPr>
            <a:xfrm>
              <a:off x="819912" y="2764537"/>
              <a:ext cx="22495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9535A02-2541-461B-BB16-B9674B879506}"/>
                </a:ext>
              </a:extLst>
            </p:cNvPr>
            <p:cNvSpPr/>
            <p:nvPr/>
          </p:nvSpPr>
          <p:spPr>
            <a:xfrm>
              <a:off x="766572" y="2886457"/>
              <a:ext cx="36481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976C12D-00A2-4F95-9281-36CC06CC55B4}"/>
                </a:ext>
              </a:extLst>
            </p:cNvPr>
            <p:cNvSpPr/>
            <p:nvPr/>
          </p:nvSpPr>
          <p:spPr>
            <a:xfrm>
              <a:off x="670560" y="3008377"/>
              <a:ext cx="6220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A0996B-37DF-4026-BC76-30EC10BDDEF2}"/>
                </a:ext>
              </a:extLst>
            </p:cNvPr>
            <p:cNvSpPr/>
            <p:nvPr/>
          </p:nvSpPr>
          <p:spPr>
            <a:xfrm>
              <a:off x="766572" y="3206497"/>
              <a:ext cx="36481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B208CEF-8A7B-4687-8FB5-894003935D38}"/>
                </a:ext>
              </a:extLst>
            </p:cNvPr>
            <p:cNvSpPr/>
            <p:nvPr/>
          </p:nvSpPr>
          <p:spPr>
            <a:xfrm>
              <a:off x="670560" y="3328418"/>
              <a:ext cx="6220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A9FC11A-A765-47A5-945D-C2C841EBEFDC}"/>
                </a:ext>
              </a:extLst>
            </p:cNvPr>
            <p:cNvSpPr/>
            <p:nvPr/>
          </p:nvSpPr>
          <p:spPr>
            <a:xfrm>
              <a:off x="819912" y="3450338"/>
              <a:ext cx="22495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A8FCEC3-A4F9-443F-A401-B15C3A31B881}"/>
                </a:ext>
              </a:extLst>
            </p:cNvPr>
            <p:cNvSpPr/>
            <p:nvPr/>
          </p:nvSpPr>
          <p:spPr>
            <a:xfrm>
              <a:off x="726948" y="3572258"/>
              <a:ext cx="47215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DE6E812-D2DC-42F4-A36B-88EB784D32BA}"/>
                </a:ext>
              </a:extLst>
            </p:cNvPr>
            <p:cNvSpPr/>
            <p:nvPr/>
          </p:nvSpPr>
          <p:spPr>
            <a:xfrm>
              <a:off x="763524" y="3694178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0" name="Shape 2233">
              <a:extLst>
                <a:ext uri="{FF2B5EF4-FFF2-40B4-BE49-F238E27FC236}">
                  <a16:creationId xmlns:a16="http://schemas.microsoft.com/office/drawing/2014/main" id="{1D255BEE-6BB5-4978-8EDE-2BD5AA14E8AA}"/>
                </a:ext>
              </a:extLst>
            </p:cNvPr>
            <p:cNvSpPr/>
            <p:nvPr/>
          </p:nvSpPr>
          <p:spPr>
            <a:xfrm>
              <a:off x="3175" y="2480056"/>
              <a:ext cx="1192784" cy="1362329"/>
            </a:xfrm>
            <a:custGeom>
              <a:avLst/>
              <a:gdLst/>
              <a:ahLst/>
              <a:cxnLst/>
              <a:rect l="0" t="0" r="0" b="0"/>
              <a:pathLst>
                <a:path w="1192784" h="1362329">
                  <a:moveTo>
                    <a:pt x="0" y="1362329"/>
                  </a:moveTo>
                  <a:lnTo>
                    <a:pt x="1192784" y="1362329"/>
                  </a:lnTo>
                  <a:lnTo>
                    <a:pt x="11927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Shape 2234">
              <a:extLst>
                <a:ext uri="{FF2B5EF4-FFF2-40B4-BE49-F238E27FC236}">
                  <a16:creationId xmlns:a16="http://schemas.microsoft.com/office/drawing/2014/main" id="{D53DBB08-002A-43D8-B46E-0F756D787B35}"/>
                </a:ext>
              </a:extLst>
            </p:cNvPr>
            <p:cNvSpPr/>
            <p:nvPr/>
          </p:nvSpPr>
          <p:spPr>
            <a:xfrm>
              <a:off x="0" y="3164332"/>
              <a:ext cx="1199388" cy="0"/>
            </a:xfrm>
            <a:custGeom>
              <a:avLst/>
              <a:gdLst/>
              <a:ahLst/>
              <a:cxnLst/>
              <a:rect l="0" t="0" r="0" b="0"/>
              <a:pathLst>
                <a:path w="1199388">
                  <a:moveTo>
                    <a:pt x="0" y="0"/>
                  </a:moveTo>
                  <a:lnTo>
                    <a:pt x="119938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Shape 2235">
              <a:extLst>
                <a:ext uri="{FF2B5EF4-FFF2-40B4-BE49-F238E27FC236}">
                  <a16:creationId xmlns:a16="http://schemas.microsoft.com/office/drawing/2014/main" id="{DB9F237A-6F24-4E13-9EFB-ED740F87EDE5}"/>
                </a:ext>
              </a:extLst>
            </p:cNvPr>
            <p:cNvSpPr/>
            <p:nvPr/>
          </p:nvSpPr>
          <p:spPr>
            <a:xfrm>
              <a:off x="591316" y="2505383"/>
              <a:ext cx="0" cy="1350264"/>
            </a:xfrm>
            <a:custGeom>
              <a:avLst/>
              <a:gdLst/>
              <a:ahLst/>
              <a:cxnLst/>
              <a:rect l="0" t="0" r="0" b="0"/>
              <a:pathLst>
                <a:path h="1350264">
                  <a:moveTo>
                    <a:pt x="0" y="0"/>
                  </a:moveTo>
                  <a:lnTo>
                    <a:pt x="0" y="135026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EB0607C-53F4-45FC-941C-B212CC06320C}"/>
                </a:ext>
              </a:extLst>
            </p:cNvPr>
            <p:cNvSpPr/>
            <p:nvPr/>
          </p:nvSpPr>
          <p:spPr>
            <a:xfrm>
              <a:off x="2476500" y="172339"/>
              <a:ext cx="277644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6A6F77F-687D-42A4-A4FE-93DEA2FEA028}"/>
                </a:ext>
              </a:extLst>
            </p:cNvPr>
            <p:cNvSpPr/>
            <p:nvPr/>
          </p:nvSpPr>
          <p:spPr>
            <a:xfrm>
              <a:off x="2404872" y="263779"/>
              <a:ext cx="468123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C528793-52C6-455F-9C4E-06E89B858968}"/>
                </a:ext>
              </a:extLst>
            </p:cNvPr>
            <p:cNvSpPr/>
            <p:nvPr/>
          </p:nvSpPr>
          <p:spPr>
            <a:xfrm>
              <a:off x="2517648" y="355219"/>
              <a:ext cx="170236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3080142-0C9B-44A8-B6AF-6CE07175DBAE}"/>
                </a:ext>
              </a:extLst>
            </p:cNvPr>
            <p:cNvSpPr/>
            <p:nvPr/>
          </p:nvSpPr>
          <p:spPr>
            <a:xfrm>
              <a:off x="2447544" y="446660"/>
              <a:ext cx="354625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9D74C33-42A9-449A-93F0-7C6540B549D4}"/>
                </a:ext>
              </a:extLst>
            </p:cNvPr>
            <p:cNvSpPr/>
            <p:nvPr/>
          </p:nvSpPr>
          <p:spPr>
            <a:xfrm>
              <a:off x="2476500" y="538100"/>
              <a:ext cx="277647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F4C75A-2AD0-417C-9512-929981E13179}"/>
                </a:ext>
              </a:extLst>
            </p:cNvPr>
            <p:cNvSpPr/>
            <p:nvPr/>
          </p:nvSpPr>
          <p:spPr>
            <a:xfrm>
              <a:off x="2447544" y="687452"/>
              <a:ext cx="354625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89EA0D-4E84-4669-ACAB-F8313586269D}"/>
                </a:ext>
              </a:extLst>
            </p:cNvPr>
            <p:cNvSpPr/>
            <p:nvPr/>
          </p:nvSpPr>
          <p:spPr>
            <a:xfrm>
              <a:off x="2404872" y="778892"/>
              <a:ext cx="468123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1F213C3-DEA3-413B-BB42-17FCEBE78FBB}"/>
                </a:ext>
              </a:extLst>
            </p:cNvPr>
            <p:cNvSpPr/>
            <p:nvPr/>
          </p:nvSpPr>
          <p:spPr>
            <a:xfrm>
              <a:off x="2517648" y="870332"/>
              <a:ext cx="170236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EFE3DFE-9494-45FC-96AE-CAA465465866}"/>
                </a:ext>
              </a:extLst>
            </p:cNvPr>
            <p:cNvSpPr/>
            <p:nvPr/>
          </p:nvSpPr>
          <p:spPr>
            <a:xfrm>
              <a:off x="2447545" y="961772"/>
              <a:ext cx="354625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A293E80-6E5B-4A6B-9F04-9AD3D1611614}"/>
                </a:ext>
              </a:extLst>
            </p:cNvPr>
            <p:cNvSpPr/>
            <p:nvPr/>
          </p:nvSpPr>
          <p:spPr>
            <a:xfrm>
              <a:off x="2476501" y="1053213"/>
              <a:ext cx="277647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3DCEF5B-07D7-40C2-8FA9-FEA320CEF06E}"/>
                </a:ext>
              </a:extLst>
            </p:cNvPr>
            <p:cNvSpPr/>
            <p:nvPr/>
          </p:nvSpPr>
          <p:spPr>
            <a:xfrm>
              <a:off x="2900172" y="172341"/>
              <a:ext cx="277644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E871BE4-A6FB-48B0-93E3-10451A2214AE}"/>
                </a:ext>
              </a:extLst>
            </p:cNvPr>
            <p:cNvSpPr/>
            <p:nvPr/>
          </p:nvSpPr>
          <p:spPr>
            <a:xfrm>
              <a:off x="2900172" y="263781"/>
              <a:ext cx="277647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8C71414-3B13-441F-9DCC-4D1FDD79A6E0}"/>
                </a:ext>
              </a:extLst>
            </p:cNvPr>
            <p:cNvSpPr/>
            <p:nvPr/>
          </p:nvSpPr>
          <p:spPr>
            <a:xfrm>
              <a:off x="2941320" y="355221"/>
              <a:ext cx="170236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2869F0F-9653-4378-9953-69477FFEA049}"/>
                </a:ext>
              </a:extLst>
            </p:cNvPr>
            <p:cNvSpPr/>
            <p:nvPr/>
          </p:nvSpPr>
          <p:spPr>
            <a:xfrm>
              <a:off x="2900172" y="446661"/>
              <a:ext cx="277644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CF0734C-84AB-4140-BA26-5B7DDA5E3AB4}"/>
                </a:ext>
              </a:extLst>
            </p:cNvPr>
            <p:cNvSpPr/>
            <p:nvPr/>
          </p:nvSpPr>
          <p:spPr>
            <a:xfrm>
              <a:off x="2828544" y="538101"/>
              <a:ext cx="468123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17AC609-D301-48AD-A4F6-340180A05F34}"/>
                </a:ext>
              </a:extLst>
            </p:cNvPr>
            <p:cNvSpPr/>
            <p:nvPr/>
          </p:nvSpPr>
          <p:spPr>
            <a:xfrm>
              <a:off x="2900172" y="687453"/>
              <a:ext cx="277644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A04D748-8B4E-46E3-846F-A2A5CEBF674E}"/>
                </a:ext>
              </a:extLst>
            </p:cNvPr>
            <p:cNvSpPr/>
            <p:nvPr/>
          </p:nvSpPr>
          <p:spPr>
            <a:xfrm>
              <a:off x="2828544" y="778894"/>
              <a:ext cx="468123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4ADB7D2-1B1D-4C44-8DFC-48856411E4C3}"/>
                </a:ext>
              </a:extLst>
            </p:cNvPr>
            <p:cNvSpPr/>
            <p:nvPr/>
          </p:nvSpPr>
          <p:spPr>
            <a:xfrm>
              <a:off x="2941320" y="870334"/>
              <a:ext cx="170236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972F589-3A07-45C7-9256-D0D10342CE7A}"/>
                </a:ext>
              </a:extLst>
            </p:cNvPr>
            <p:cNvSpPr/>
            <p:nvPr/>
          </p:nvSpPr>
          <p:spPr>
            <a:xfrm>
              <a:off x="2871216" y="961774"/>
              <a:ext cx="354625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2853DC-9495-40D1-AAD8-7C31C2B5C869}"/>
                </a:ext>
              </a:extLst>
            </p:cNvPr>
            <p:cNvSpPr/>
            <p:nvPr/>
          </p:nvSpPr>
          <p:spPr>
            <a:xfrm>
              <a:off x="2900172" y="1053214"/>
              <a:ext cx="277647" cy="1131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3" name="Shape 2256">
              <a:extLst>
                <a:ext uri="{FF2B5EF4-FFF2-40B4-BE49-F238E27FC236}">
                  <a16:creationId xmlns:a16="http://schemas.microsoft.com/office/drawing/2014/main" id="{DE2009B8-A92C-42FA-A091-AB561E0336AE}"/>
                </a:ext>
              </a:extLst>
            </p:cNvPr>
            <p:cNvSpPr/>
            <p:nvPr/>
          </p:nvSpPr>
          <p:spPr>
            <a:xfrm>
              <a:off x="2360930" y="140081"/>
              <a:ext cx="861314" cy="1037844"/>
            </a:xfrm>
            <a:custGeom>
              <a:avLst/>
              <a:gdLst/>
              <a:ahLst/>
              <a:cxnLst/>
              <a:rect l="0" t="0" r="0" b="0"/>
              <a:pathLst>
                <a:path w="861314" h="1037844">
                  <a:moveTo>
                    <a:pt x="0" y="1037844"/>
                  </a:moveTo>
                  <a:lnTo>
                    <a:pt x="861314" y="1037844"/>
                  </a:lnTo>
                  <a:lnTo>
                    <a:pt x="8613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Shape 2257">
              <a:extLst>
                <a:ext uri="{FF2B5EF4-FFF2-40B4-BE49-F238E27FC236}">
                  <a16:creationId xmlns:a16="http://schemas.microsoft.com/office/drawing/2014/main" id="{7B30AAEC-8F06-4704-B8B4-315F21ADAC40}"/>
                </a:ext>
              </a:extLst>
            </p:cNvPr>
            <p:cNvSpPr/>
            <p:nvPr/>
          </p:nvSpPr>
          <p:spPr>
            <a:xfrm>
              <a:off x="2357628" y="658876"/>
              <a:ext cx="861060" cy="0"/>
            </a:xfrm>
            <a:custGeom>
              <a:avLst/>
              <a:gdLst/>
              <a:ahLst/>
              <a:cxnLst/>
              <a:rect l="0" t="0" r="0" b="0"/>
              <a:pathLst>
                <a:path w="861060">
                  <a:moveTo>
                    <a:pt x="0" y="0"/>
                  </a:moveTo>
                  <a:lnTo>
                    <a:pt x="861060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Shape 2258">
              <a:extLst>
                <a:ext uri="{FF2B5EF4-FFF2-40B4-BE49-F238E27FC236}">
                  <a16:creationId xmlns:a16="http://schemas.microsoft.com/office/drawing/2014/main" id="{34F2B926-45BD-48F1-A4A6-B3A186D2A3E6}"/>
                </a:ext>
              </a:extLst>
            </p:cNvPr>
            <p:cNvSpPr/>
            <p:nvPr/>
          </p:nvSpPr>
          <p:spPr>
            <a:xfrm>
              <a:off x="2804160" y="137668"/>
              <a:ext cx="0" cy="1033272"/>
            </a:xfrm>
            <a:custGeom>
              <a:avLst/>
              <a:gdLst/>
              <a:ahLst/>
              <a:cxnLst/>
              <a:rect l="0" t="0" r="0" b="0"/>
              <a:pathLst>
                <a:path h="1033272">
                  <a:moveTo>
                    <a:pt x="0" y="0"/>
                  </a:moveTo>
                  <a:lnTo>
                    <a:pt x="0" y="103327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Shape 2259">
              <a:extLst>
                <a:ext uri="{FF2B5EF4-FFF2-40B4-BE49-F238E27FC236}">
                  <a16:creationId xmlns:a16="http://schemas.microsoft.com/office/drawing/2014/main" id="{A632ED9F-2D47-47F9-9C78-2D831ADB7F1A}"/>
                </a:ext>
              </a:extLst>
            </p:cNvPr>
            <p:cNvSpPr/>
            <p:nvPr/>
          </p:nvSpPr>
          <p:spPr>
            <a:xfrm>
              <a:off x="3048" y="137668"/>
              <a:ext cx="2357628" cy="2339340"/>
            </a:xfrm>
            <a:custGeom>
              <a:avLst/>
              <a:gdLst/>
              <a:ahLst/>
              <a:cxnLst/>
              <a:rect l="0" t="0" r="0" b="0"/>
              <a:pathLst>
                <a:path w="2357628" h="2339340">
                  <a:moveTo>
                    <a:pt x="0" y="2339340"/>
                  </a:moveTo>
                  <a:lnTo>
                    <a:pt x="235762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Shape 2260">
              <a:extLst>
                <a:ext uri="{FF2B5EF4-FFF2-40B4-BE49-F238E27FC236}">
                  <a16:creationId xmlns:a16="http://schemas.microsoft.com/office/drawing/2014/main" id="{08BEE8A3-9C44-43F7-9324-FF6F9BA8052C}"/>
                </a:ext>
              </a:extLst>
            </p:cNvPr>
            <p:cNvSpPr/>
            <p:nvPr/>
          </p:nvSpPr>
          <p:spPr>
            <a:xfrm>
              <a:off x="1191768" y="1173988"/>
              <a:ext cx="2029968" cy="2667000"/>
            </a:xfrm>
            <a:custGeom>
              <a:avLst/>
              <a:gdLst/>
              <a:ahLst/>
              <a:cxnLst/>
              <a:rect l="0" t="0" r="0" b="0"/>
              <a:pathLst>
                <a:path w="2029968" h="2667000">
                  <a:moveTo>
                    <a:pt x="0" y="2667000"/>
                  </a:moveTo>
                  <a:lnTo>
                    <a:pt x="20299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Shape 73384">
              <a:extLst>
                <a:ext uri="{FF2B5EF4-FFF2-40B4-BE49-F238E27FC236}">
                  <a16:creationId xmlns:a16="http://schemas.microsoft.com/office/drawing/2014/main" id="{EAB5A62D-DB80-4050-A8CB-43F5683F2CE7}"/>
                </a:ext>
              </a:extLst>
            </p:cNvPr>
            <p:cNvSpPr/>
            <p:nvPr/>
          </p:nvSpPr>
          <p:spPr>
            <a:xfrm>
              <a:off x="1273810" y="1237997"/>
              <a:ext cx="1001649" cy="1171194"/>
            </a:xfrm>
            <a:custGeom>
              <a:avLst/>
              <a:gdLst/>
              <a:ahLst/>
              <a:cxnLst/>
              <a:rect l="0" t="0" r="0" b="0"/>
              <a:pathLst>
                <a:path w="1001649" h="1171194">
                  <a:moveTo>
                    <a:pt x="0" y="0"/>
                  </a:moveTo>
                  <a:lnTo>
                    <a:pt x="1001649" y="0"/>
                  </a:lnTo>
                  <a:lnTo>
                    <a:pt x="1001649" y="1171194"/>
                  </a:lnTo>
                  <a:lnTo>
                    <a:pt x="0" y="117119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53DF52A-102E-45BB-AEF3-D1662D892A88}"/>
                </a:ext>
              </a:extLst>
            </p:cNvPr>
            <p:cNvSpPr/>
            <p:nvPr/>
          </p:nvSpPr>
          <p:spPr>
            <a:xfrm>
              <a:off x="1417320" y="1268793"/>
              <a:ext cx="316162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079014D-48C1-434F-9CB8-DAAA62501678}"/>
                </a:ext>
              </a:extLst>
            </p:cNvPr>
            <p:cNvSpPr/>
            <p:nvPr/>
          </p:nvSpPr>
          <p:spPr>
            <a:xfrm>
              <a:off x="1333496" y="1375473"/>
              <a:ext cx="541094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000D654-6940-49E8-9CB0-CD5D69E836A9}"/>
                </a:ext>
              </a:extLst>
            </p:cNvPr>
            <p:cNvSpPr/>
            <p:nvPr/>
          </p:nvSpPr>
          <p:spPr>
            <a:xfrm>
              <a:off x="1463032" y="1482154"/>
              <a:ext cx="194541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CADA144-F26D-4987-A891-45CF346AB253}"/>
                </a:ext>
              </a:extLst>
            </p:cNvPr>
            <p:cNvSpPr/>
            <p:nvPr/>
          </p:nvSpPr>
          <p:spPr>
            <a:xfrm>
              <a:off x="1382258" y="1588834"/>
              <a:ext cx="409355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480FC94-D096-400D-B2D2-E5691C661EE7}"/>
                </a:ext>
              </a:extLst>
            </p:cNvPr>
            <p:cNvSpPr/>
            <p:nvPr/>
          </p:nvSpPr>
          <p:spPr>
            <a:xfrm>
              <a:off x="1415782" y="1695514"/>
              <a:ext cx="322255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FB138A0-EB27-448B-BC5D-B4CAB99B3E1B}"/>
                </a:ext>
              </a:extLst>
            </p:cNvPr>
            <p:cNvSpPr/>
            <p:nvPr/>
          </p:nvSpPr>
          <p:spPr>
            <a:xfrm>
              <a:off x="1383778" y="1861633"/>
              <a:ext cx="409355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BDC63B1-FCB3-4B52-9AE4-8E5840B4EC25}"/>
                </a:ext>
              </a:extLst>
            </p:cNvPr>
            <p:cNvSpPr/>
            <p:nvPr/>
          </p:nvSpPr>
          <p:spPr>
            <a:xfrm>
              <a:off x="1333488" y="1968313"/>
              <a:ext cx="541094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B98B78A-4365-4CA0-9D5C-F1837FE12C10}"/>
                </a:ext>
              </a:extLst>
            </p:cNvPr>
            <p:cNvSpPr/>
            <p:nvPr/>
          </p:nvSpPr>
          <p:spPr>
            <a:xfrm>
              <a:off x="1463024" y="2074994"/>
              <a:ext cx="194541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1B055AE-C93C-4282-9288-F4A3174CD10C}"/>
                </a:ext>
              </a:extLst>
            </p:cNvPr>
            <p:cNvSpPr/>
            <p:nvPr/>
          </p:nvSpPr>
          <p:spPr>
            <a:xfrm>
              <a:off x="1383778" y="2181674"/>
              <a:ext cx="409355" cy="1319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6F00A60-B06E-4EC6-84DE-94B1C0415F33}"/>
                </a:ext>
              </a:extLst>
            </p:cNvPr>
            <p:cNvSpPr/>
            <p:nvPr/>
          </p:nvSpPr>
          <p:spPr>
            <a:xfrm>
              <a:off x="1415782" y="2288354"/>
              <a:ext cx="322255" cy="1319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6CC2EE-B5AF-4C7C-839F-A29C5EB071FA}"/>
                </a:ext>
              </a:extLst>
            </p:cNvPr>
            <p:cNvSpPr/>
            <p:nvPr/>
          </p:nvSpPr>
          <p:spPr>
            <a:xfrm>
              <a:off x="1894322" y="1268795"/>
              <a:ext cx="316162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7C23EC9-0960-41A9-B88F-C4CD1FC86A1C}"/>
                </a:ext>
              </a:extLst>
            </p:cNvPr>
            <p:cNvSpPr/>
            <p:nvPr/>
          </p:nvSpPr>
          <p:spPr>
            <a:xfrm>
              <a:off x="1892802" y="1375475"/>
              <a:ext cx="322255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DB8C077-4222-41BD-9B85-A1751D98BBC9}"/>
                </a:ext>
              </a:extLst>
            </p:cNvPr>
            <p:cNvSpPr/>
            <p:nvPr/>
          </p:nvSpPr>
          <p:spPr>
            <a:xfrm>
              <a:off x="1940043" y="1482155"/>
              <a:ext cx="194541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554AB8B-175E-4E39-9D70-A3F5569851EC}"/>
                </a:ext>
              </a:extLst>
            </p:cNvPr>
            <p:cNvSpPr/>
            <p:nvPr/>
          </p:nvSpPr>
          <p:spPr>
            <a:xfrm>
              <a:off x="1894322" y="1588836"/>
              <a:ext cx="316162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E6E1699-8F79-4E50-8D94-6166BB03C1E0}"/>
                </a:ext>
              </a:extLst>
            </p:cNvPr>
            <p:cNvSpPr/>
            <p:nvPr/>
          </p:nvSpPr>
          <p:spPr>
            <a:xfrm>
              <a:off x="1821166" y="1695516"/>
              <a:ext cx="510636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985466C-805C-4374-AECB-EDC6E7F6321E}"/>
                </a:ext>
              </a:extLst>
            </p:cNvPr>
            <p:cNvSpPr/>
            <p:nvPr/>
          </p:nvSpPr>
          <p:spPr>
            <a:xfrm>
              <a:off x="1894322" y="1861634"/>
              <a:ext cx="314140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Tinggi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78023A6-9071-4698-842E-F17FCD113B60}"/>
                </a:ext>
              </a:extLst>
            </p:cNvPr>
            <p:cNvSpPr/>
            <p:nvPr/>
          </p:nvSpPr>
          <p:spPr>
            <a:xfrm>
              <a:off x="1810498" y="1968315"/>
              <a:ext cx="541094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AF62F3D-0C49-4B31-8E53-CEF179A135B6}"/>
                </a:ext>
              </a:extLst>
            </p:cNvPr>
            <p:cNvSpPr/>
            <p:nvPr/>
          </p:nvSpPr>
          <p:spPr>
            <a:xfrm>
              <a:off x="1940034" y="2074995"/>
              <a:ext cx="194541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F67BA7B-8D5A-4CCC-BD72-4F9D126FB320}"/>
                </a:ext>
              </a:extLst>
            </p:cNvPr>
            <p:cNvSpPr/>
            <p:nvPr/>
          </p:nvSpPr>
          <p:spPr>
            <a:xfrm>
              <a:off x="1859260" y="2181675"/>
              <a:ext cx="409355" cy="1319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Rendah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46A4D0F-5AC6-407D-B27C-C1E4FC27A9C1}"/>
                </a:ext>
              </a:extLst>
            </p:cNvPr>
            <p:cNvSpPr/>
            <p:nvPr/>
          </p:nvSpPr>
          <p:spPr>
            <a:xfrm>
              <a:off x="1891264" y="2288355"/>
              <a:ext cx="322255" cy="1319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9" name="Shape 2282">
              <a:extLst>
                <a:ext uri="{FF2B5EF4-FFF2-40B4-BE49-F238E27FC236}">
                  <a16:creationId xmlns:a16="http://schemas.microsoft.com/office/drawing/2014/main" id="{C70CC43F-C3A4-48E7-87E1-11648C22B05E}"/>
                </a:ext>
              </a:extLst>
            </p:cNvPr>
            <p:cNvSpPr/>
            <p:nvPr/>
          </p:nvSpPr>
          <p:spPr>
            <a:xfrm>
              <a:off x="1271016" y="1833880"/>
              <a:ext cx="1007364" cy="0"/>
            </a:xfrm>
            <a:custGeom>
              <a:avLst/>
              <a:gdLst/>
              <a:ahLst/>
              <a:cxnLst/>
              <a:rect l="0" t="0" r="0" b="0"/>
              <a:pathLst>
                <a:path w="1007364">
                  <a:moveTo>
                    <a:pt x="0" y="0"/>
                  </a:moveTo>
                  <a:lnTo>
                    <a:pt x="100736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Shape 2283">
              <a:extLst>
                <a:ext uri="{FF2B5EF4-FFF2-40B4-BE49-F238E27FC236}">
                  <a16:creationId xmlns:a16="http://schemas.microsoft.com/office/drawing/2014/main" id="{7171C39B-F597-4B53-9F98-CAF7F2BFD3A2}"/>
                </a:ext>
              </a:extLst>
            </p:cNvPr>
            <p:cNvSpPr/>
            <p:nvPr/>
          </p:nvSpPr>
          <p:spPr>
            <a:xfrm>
              <a:off x="1776984" y="1234948"/>
              <a:ext cx="0" cy="1170432"/>
            </a:xfrm>
            <a:custGeom>
              <a:avLst/>
              <a:gdLst/>
              <a:ahLst/>
              <a:cxnLst/>
              <a:rect l="0" t="0" r="0" b="0"/>
              <a:pathLst>
                <a:path h="1170432">
                  <a:moveTo>
                    <a:pt x="0" y="0"/>
                  </a:moveTo>
                  <a:lnTo>
                    <a:pt x="0" y="117043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1029C64-66EA-4F1B-88AE-6E97AC1B4011}"/>
                </a:ext>
              </a:extLst>
            </p:cNvPr>
            <p:cNvSpPr/>
            <p:nvPr/>
          </p:nvSpPr>
          <p:spPr>
            <a:xfrm>
              <a:off x="2372868" y="0"/>
              <a:ext cx="105803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Gaya yang efektif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458D37B-97A2-44D1-8756-684A5D633459}"/>
                </a:ext>
              </a:extLst>
            </p:cNvPr>
            <p:cNvSpPr/>
            <p:nvPr/>
          </p:nvSpPr>
          <p:spPr>
            <a:xfrm>
              <a:off x="1505712" y="1098804"/>
              <a:ext cx="70124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Gaya dasar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31735FC-8046-4526-ACD9-56F04098A91D}"/>
                </a:ext>
              </a:extLst>
            </p:cNvPr>
            <p:cNvSpPr/>
            <p:nvPr/>
          </p:nvSpPr>
          <p:spPr>
            <a:xfrm>
              <a:off x="161544" y="2354580"/>
              <a:ext cx="138647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Gaya yang tidak efektif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6EB3607-2C83-420A-974E-DCF140DC189B}"/>
                </a:ext>
              </a:extLst>
            </p:cNvPr>
            <p:cNvSpPr/>
            <p:nvPr/>
          </p:nvSpPr>
          <p:spPr>
            <a:xfrm rot="18856334">
              <a:off x="289183" y="833183"/>
              <a:ext cx="1915752" cy="1059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Dimensi efektivitas (lingkungan)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015B689-3F30-4C20-8146-7D7FC4535B16}"/>
                </a:ext>
              </a:extLst>
            </p:cNvPr>
            <p:cNvSpPr/>
            <p:nvPr/>
          </p:nvSpPr>
          <p:spPr>
            <a:xfrm>
              <a:off x="1318260" y="2430780"/>
              <a:ext cx="86341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Perilaku 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47BF9A7-35AF-448B-AD9D-002AEBD84707}"/>
                </a:ext>
              </a:extLst>
            </p:cNvPr>
            <p:cNvSpPr/>
            <p:nvPr/>
          </p:nvSpPr>
          <p:spPr>
            <a:xfrm rot="-3227925">
              <a:off x="1396124" y="2824113"/>
              <a:ext cx="7336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 efektif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A7BF87C8-4655-4529-9D81-353513D09E2A}"/>
                </a:ext>
              </a:extLst>
            </p:cNvPr>
            <p:cNvSpPr/>
            <p:nvPr/>
          </p:nvSpPr>
          <p:spPr>
            <a:xfrm rot="-3225192">
              <a:off x="2577084" y="1517093"/>
              <a:ext cx="36789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efektif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8" name="Shape 2291">
              <a:extLst>
                <a:ext uri="{FF2B5EF4-FFF2-40B4-BE49-F238E27FC236}">
                  <a16:creationId xmlns:a16="http://schemas.microsoft.com/office/drawing/2014/main" id="{764738AA-6327-4BD6-8C2E-2671ABD8A67B}"/>
                </a:ext>
              </a:extLst>
            </p:cNvPr>
            <p:cNvSpPr/>
            <p:nvPr/>
          </p:nvSpPr>
          <p:spPr>
            <a:xfrm>
              <a:off x="1470660" y="3386836"/>
              <a:ext cx="0" cy="181356"/>
            </a:xfrm>
            <a:custGeom>
              <a:avLst/>
              <a:gdLst/>
              <a:ahLst/>
              <a:cxnLst/>
              <a:rect l="0" t="0" r="0" b="0"/>
              <a:pathLst>
                <a:path h="181356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3F7A362-5187-421D-A44F-EA95EF802605}"/>
                </a:ext>
              </a:extLst>
            </p:cNvPr>
            <p:cNvSpPr/>
            <p:nvPr/>
          </p:nvSpPr>
          <p:spPr>
            <a:xfrm rot="-5399999">
              <a:off x="716517" y="1778785"/>
              <a:ext cx="978811" cy="1319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Perilaku hubungan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0" name="Shape 2293">
              <a:extLst>
                <a:ext uri="{FF2B5EF4-FFF2-40B4-BE49-F238E27FC236}">
                  <a16:creationId xmlns:a16="http://schemas.microsoft.com/office/drawing/2014/main" id="{418EFC4F-8238-4669-B404-C6FE4D0BFE2D}"/>
                </a:ext>
              </a:extLst>
            </p:cNvPr>
            <p:cNvSpPr/>
            <p:nvPr/>
          </p:nvSpPr>
          <p:spPr>
            <a:xfrm>
              <a:off x="1792224" y="2970784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Shape 2294">
              <a:extLst>
                <a:ext uri="{FF2B5EF4-FFF2-40B4-BE49-F238E27FC236}">
                  <a16:creationId xmlns:a16="http://schemas.microsoft.com/office/drawing/2014/main" id="{2CEEA977-CCB7-43EA-BE3B-2BE4205345D1}"/>
                </a:ext>
              </a:extLst>
            </p:cNvPr>
            <p:cNvSpPr/>
            <p:nvPr/>
          </p:nvSpPr>
          <p:spPr>
            <a:xfrm>
              <a:off x="2087880" y="2577592"/>
              <a:ext cx="0" cy="181356"/>
            </a:xfrm>
            <a:custGeom>
              <a:avLst/>
              <a:gdLst/>
              <a:ahLst/>
              <a:cxnLst/>
              <a:rect l="0" t="0" r="0" b="0"/>
              <a:pathLst>
                <a:path h="181356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Shape 2295">
              <a:extLst>
                <a:ext uri="{FF2B5EF4-FFF2-40B4-BE49-F238E27FC236}">
                  <a16:creationId xmlns:a16="http://schemas.microsoft.com/office/drawing/2014/main" id="{09E1CC7A-10D6-4D23-8804-139C5AEAE489}"/>
                </a:ext>
              </a:extLst>
            </p:cNvPr>
            <p:cNvSpPr/>
            <p:nvPr/>
          </p:nvSpPr>
          <p:spPr>
            <a:xfrm>
              <a:off x="2537460" y="1987804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Shape 2296">
              <a:extLst>
                <a:ext uri="{FF2B5EF4-FFF2-40B4-BE49-F238E27FC236}">
                  <a16:creationId xmlns:a16="http://schemas.microsoft.com/office/drawing/2014/main" id="{387A9E5C-70DA-4633-9B26-4EC5DE14F894}"/>
                </a:ext>
              </a:extLst>
            </p:cNvPr>
            <p:cNvSpPr/>
            <p:nvPr/>
          </p:nvSpPr>
          <p:spPr>
            <a:xfrm>
              <a:off x="2793492" y="1644904"/>
              <a:ext cx="0" cy="181356"/>
            </a:xfrm>
            <a:custGeom>
              <a:avLst/>
              <a:gdLst/>
              <a:ahLst/>
              <a:cxnLst/>
              <a:rect l="0" t="0" r="0" b="0"/>
              <a:pathLst>
                <a:path h="181356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Shape 2297">
              <a:extLst>
                <a:ext uri="{FF2B5EF4-FFF2-40B4-BE49-F238E27FC236}">
                  <a16:creationId xmlns:a16="http://schemas.microsoft.com/office/drawing/2014/main" id="{405D60B7-C4A4-4BC1-8F51-A1E71139ED90}"/>
                </a:ext>
              </a:extLst>
            </p:cNvPr>
            <p:cNvSpPr/>
            <p:nvPr/>
          </p:nvSpPr>
          <p:spPr>
            <a:xfrm>
              <a:off x="3041904" y="1321816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3A47483-CA18-4460-93D9-51A7D58AF944}"/>
                </a:ext>
              </a:extLst>
            </p:cNvPr>
            <p:cNvSpPr/>
            <p:nvPr/>
          </p:nvSpPr>
          <p:spPr>
            <a:xfrm>
              <a:off x="2258568" y="2470404"/>
              <a:ext cx="1195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-1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7B8172B-5B50-4DEC-9E80-72F8BA25387C}"/>
                </a:ext>
              </a:extLst>
            </p:cNvPr>
            <p:cNvSpPr/>
            <p:nvPr/>
          </p:nvSpPr>
          <p:spPr>
            <a:xfrm>
              <a:off x="2010156" y="2784348"/>
              <a:ext cx="1195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-2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6E61089-E1EC-4CDA-BD4A-AE3541079266}"/>
                </a:ext>
              </a:extLst>
            </p:cNvPr>
            <p:cNvSpPr/>
            <p:nvPr/>
          </p:nvSpPr>
          <p:spPr>
            <a:xfrm>
              <a:off x="1708404" y="3183636"/>
              <a:ext cx="1195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-3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20244E4-F869-435C-AC82-8A8FDE85BD38}"/>
                </a:ext>
              </a:extLst>
            </p:cNvPr>
            <p:cNvSpPr/>
            <p:nvPr/>
          </p:nvSpPr>
          <p:spPr>
            <a:xfrm>
              <a:off x="1383792" y="3582924"/>
              <a:ext cx="11958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-4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80BBD3B-91AC-4E7D-8BF4-8B44C725EB7D}"/>
                </a:ext>
              </a:extLst>
            </p:cNvPr>
            <p:cNvSpPr/>
            <p:nvPr/>
          </p:nvSpPr>
          <p:spPr>
            <a:xfrm>
              <a:off x="2522220" y="2182368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5FE8DAA-1076-4F2A-BF94-09981F5E6465}"/>
                </a:ext>
              </a:extLst>
            </p:cNvPr>
            <p:cNvSpPr/>
            <p:nvPr/>
          </p:nvSpPr>
          <p:spPr>
            <a:xfrm>
              <a:off x="2752344" y="184099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DE0D9051-C8C1-4005-BD6F-CD0589B802E6}"/>
                </a:ext>
              </a:extLst>
            </p:cNvPr>
            <p:cNvSpPr/>
            <p:nvPr/>
          </p:nvSpPr>
          <p:spPr>
            <a:xfrm>
              <a:off x="3000756" y="1528573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2" name="Shape 2305">
              <a:extLst>
                <a:ext uri="{FF2B5EF4-FFF2-40B4-BE49-F238E27FC236}">
                  <a16:creationId xmlns:a16="http://schemas.microsoft.com/office/drawing/2014/main" id="{6B8F5AFA-A9ED-492C-9D9A-56BDE0F54A90}"/>
                </a:ext>
              </a:extLst>
            </p:cNvPr>
            <p:cNvSpPr/>
            <p:nvPr/>
          </p:nvSpPr>
          <p:spPr>
            <a:xfrm>
              <a:off x="3137586" y="1184263"/>
              <a:ext cx="76352" cy="92773"/>
            </a:xfrm>
            <a:custGeom>
              <a:avLst/>
              <a:gdLst/>
              <a:ahLst/>
              <a:cxnLst/>
              <a:rect l="0" t="0" r="0" b="0"/>
              <a:pathLst>
                <a:path w="76352" h="92773">
                  <a:moveTo>
                    <a:pt x="76352" y="0"/>
                  </a:moveTo>
                  <a:lnTo>
                    <a:pt x="55931" y="92773"/>
                  </a:lnTo>
                  <a:lnTo>
                    <a:pt x="0" y="56528"/>
                  </a:lnTo>
                  <a:lnTo>
                    <a:pt x="76352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Shape 2306">
              <a:extLst>
                <a:ext uri="{FF2B5EF4-FFF2-40B4-BE49-F238E27FC236}">
                  <a16:creationId xmlns:a16="http://schemas.microsoft.com/office/drawing/2014/main" id="{95EB9ECB-B30E-4AB0-BF0B-6865B2CB8524}"/>
                </a:ext>
              </a:extLst>
            </p:cNvPr>
            <p:cNvSpPr/>
            <p:nvPr/>
          </p:nvSpPr>
          <p:spPr>
            <a:xfrm>
              <a:off x="3137586" y="1184263"/>
              <a:ext cx="76352" cy="92773"/>
            </a:xfrm>
            <a:custGeom>
              <a:avLst/>
              <a:gdLst/>
              <a:ahLst/>
              <a:cxnLst/>
              <a:rect l="0" t="0" r="0" b="0"/>
              <a:pathLst>
                <a:path w="76352" h="92773">
                  <a:moveTo>
                    <a:pt x="0" y="56528"/>
                  </a:moveTo>
                  <a:lnTo>
                    <a:pt x="76352" y="0"/>
                  </a:lnTo>
                  <a:lnTo>
                    <a:pt x="55931" y="92773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Shape 2307">
              <a:extLst>
                <a:ext uri="{FF2B5EF4-FFF2-40B4-BE49-F238E27FC236}">
                  <a16:creationId xmlns:a16="http://schemas.microsoft.com/office/drawing/2014/main" id="{85393D1C-D5B2-40E3-9F6C-20B061F95C42}"/>
                </a:ext>
              </a:extLst>
            </p:cNvPr>
            <p:cNvSpPr/>
            <p:nvPr/>
          </p:nvSpPr>
          <p:spPr>
            <a:xfrm>
              <a:off x="1196480" y="3743122"/>
              <a:ext cx="82423" cy="89764"/>
            </a:xfrm>
            <a:custGeom>
              <a:avLst/>
              <a:gdLst/>
              <a:ahLst/>
              <a:cxnLst/>
              <a:rect l="0" t="0" r="0" b="0"/>
              <a:pathLst>
                <a:path w="82423" h="89764">
                  <a:moveTo>
                    <a:pt x="31102" y="0"/>
                  </a:moveTo>
                  <a:lnTo>
                    <a:pt x="82423" y="42532"/>
                  </a:lnTo>
                  <a:lnTo>
                    <a:pt x="0" y="89764"/>
                  </a:lnTo>
                  <a:lnTo>
                    <a:pt x="31102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Shape 2308">
              <a:extLst>
                <a:ext uri="{FF2B5EF4-FFF2-40B4-BE49-F238E27FC236}">
                  <a16:creationId xmlns:a16="http://schemas.microsoft.com/office/drawing/2014/main" id="{764875F1-4F35-480E-B85B-726AFEB994E7}"/>
                </a:ext>
              </a:extLst>
            </p:cNvPr>
            <p:cNvSpPr/>
            <p:nvPr/>
          </p:nvSpPr>
          <p:spPr>
            <a:xfrm>
              <a:off x="1196480" y="3743122"/>
              <a:ext cx="82423" cy="89764"/>
            </a:xfrm>
            <a:custGeom>
              <a:avLst/>
              <a:gdLst/>
              <a:ahLst/>
              <a:cxnLst/>
              <a:rect l="0" t="0" r="0" b="0"/>
              <a:pathLst>
                <a:path w="82423" h="89764">
                  <a:moveTo>
                    <a:pt x="82423" y="42532"/>
                  </a:moveTo>
                  <a:lnTo>
                    <a:pt x="0" y="89764"/>
                  </a:lnTo>
                  <a:lnTo>
                    <a:pt x="31102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Shape 2309">
              <a:extLst>
                <a:ext uri="{FF2B5EF4-FFF2-40B4-BE49-F238E27FC236}">
                  <a16:creationId xmlns:a16="http://schemas.microsoft.com/office/drawing/2014/main" id="{6AA3E852-FA5D-4B99-A79D-2246A893C74C}"/>
                </a:ext>
              </a:extLst>
            </p:cNvPr>
            <p:cNvSpPr/>
            <p:nvPr/>
          </p:nvSpPr>
          <p:spPr>
            <a:xfrm>
              <a:off x="2090395" y="2460536"/>
              <a:ext cx="88964" cy="66662"/>
            </a:xfrm>
            <a:custGeom>
              <a:avLst/>
              <a:gdLst/>
              <a:ahLst/>
              <a:cxnLst/>
              <a:rect l="0" t="0" r="0" b="0"/>
              <a:pathLst>
                <a:path w="88964" h="66662">
                  <a:moveTo>
                    <a:pt x="0" y="0"/>
                  </a:moveTo>
                  <a:lnTo>
                    <a:pt x="88964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Shape 2310">
              <a:extLst>
                <a:ext uri="{FF2B5EF4-FFF2-40B4-BE49-F238E27FC236}">
                  <a16:creationId xmlns:a16="http://schemas.microsoft.com/office/drawing/2014/main" id="{D47C0F90-3B01-4D3C-AF19-85DD1C772603}"/>
                </a:ext>
              </a:extLst>
            </p:cNvPr>
            <p:cNvSpPr/>
            <p:nvPr/>
          </p:nvSpPr>
          <p:spPr>
            <a:xfrm>
              <a:off x="1987296" y="2490724"/>
              <a:ext cx="114300" cy="0"/>
            </a:xfrm>
            <a:custGeom>
              <a:avLst/>
              <a:gdLst/>
              <a:ahLst/>
              <a:cxnLst/>
              <a:rect l="0" t="0" r="0" b="0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Shape 2311">
              <a:extLst>
                <a:ext uri="{FF2B5EF4-FFF2-40B4-BE49-F238E27FC236}">
                  <a16:creationId xmlns:a16="http://schemas.microsoft.com/office/drawing/2014/main" id="{46B96381-7A45-454B-BFE9-F256ACC1E4A5}"/>
                </a:ext>
              </a:extLst>
            </p:cNvPr>
            <p:cNvSpPr/>
            <p:nvPr/>
          </p:nvSpPr>
          <p:spPr>
            <a:xfrm>
              <a:off x="1163396" y="1356284"/>
              <a:ext cx="66662" cy="88951"/>
            </a:xfrm>
            <a:custGeom>
              <a:avLst/>
              <a:gdLst/>
              <a:ahLst/>
              <a:cxnLst/>
              <a:rect l="0" t="0" r="0" b="0"/>
              <a:pathLst>
                <a:path w="66662" h="88951">
                  <a:moveTo>
                    <a:pt x="33338" y="0"/>
                  </a:moveTo>
                  <a:lnTo>
                    <a:pt x="66662" y="88951"/>
                  </a:lnTo>
                  <a:lnTo>
                    <a:pt x="0" y="88951"/>
                  </a:lnTo>
                  <a:lnTo>
                    <a:pt x="33338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Shape 2312">
              <a:extLst>
                <a:ext uri="{FF2B5EF4-FFF2-40B4-BE49-F238E27FC236}">
                  <a16:creationId xmlns:a16="http://schemas.microsoft.com/office/drawing/2014/main" id="{A2CD339E-3013-446E-AA29-08AEAE906523}"/>
                </a:ext>
              </a:extLst>
            </p:cNvPr>
            <p:cNvSpPr/>
            <p:nvPr/>
          </p:nvSpPr>
          <p:spPr>
            <a:xfrm>
              <a:off x="1197864" y="1433068"/>
              <a:ext cx="0" cy="115824"/>
            </a:xfrm>
            <a:custGeom>
              <a:avLst/>
              <a:gdLst/>
              <a:ahLst/>
              <a:cxnLst/>
              <a:rect l="0" t="0" r="0" b="0"/>
              <a:pathLst>
                <a:path h="115824">
                  <a:moveTo>
                    <a:pt x="0" y="0"/>
                  </a:moveTo>
                  <a:lnTo>
                    <a:pt x="0" y="11582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4D827E3B-7896-4934-B0F1-A9AAE49A4AA5}"/>
              </a:ext>
            </a:extLst>
          </p:cNvPr>
          <p:cNvSpPr txBox="1"/>
          <p:nvPr/>
        </p:nvSpPr>
        <p:spPr>
          <a:xfrm>
            <a:off x="4471906" y="6432006"/>
            <a:ext cx="567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Gambar </a:t>
            </a:r>
            <a:r>
              <a:rPr lang="en-US" b="1" dirty="0" err="1"/>
              <a:t>Tiga</a:t>
            </a:r>
            <a:r>
              <a:rPr lang="en-US" b="1" dirty="0"/>
              <a:t> Gaya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Reddin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72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072EFB-736A-4FE2-B0E1-DC508F15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20720"/>
              </p:ext>
            </p:extLst>
          </p:nvPr>
        </p:nvGraphicFramePr>
        <p:xfrm>
          <a:off x="115503" y="645778"/>
          <a:ext cx="11973828" cy="6212221"/>
        </p:xfrm>
        <a:graphic>
          <a:graphicData uri="http://schemas.openxmlformats.org/drawingml/2006/table">
            <a:tbl>
              <a:tblPr firstRow="1" firstCol="1" bandRow="1"/>
              <a:tblGrid>
                <a:gridCol w="3492690">
                  <a:extLst>
                    <a:ext uri="{9D8B030D-6E8A-4147-A177-3AD203B41FA5}">
                      <a16:colId xmlns:a16="http://schemas.microsoft.com/office/drawing/2014/main" val="3137999357"/>
                    </a:ext>
                  </a:extLst>
                </a:gridCol>
                <a:gridCol w="4109498">
                  <a:extLst>
                    <a:ext uri="{9D8B030D-6E8A-4147-A177-3AD203B41FA5}">
                      <a16:colId xmlns:a16="http://schemas.microsoft.com/office/drawing/2014/main" val="2286652768"/>
                    </a:ext>
                  </a:extLst>
                </a:gridCol>
                <a:gridCol w="4371640">
                  <a:extLst>
                    <a:ext uri="{9D8B030D-6E8A-4147-A177-3AD203B41FA5}">
                      <a16:colId xmlns:a16="http://schemas.microsoft.com/office/drawing/2014/main" val="200939863"/>
                    </a:ext>
                  </a:extLst>
                </a:gridCol>
              </a:tblGrid>
              <a:tr h="316207"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Otoriter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Demokratis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Laissez-Faire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704537"/>
                  </a:ext>
                </a:extLst>
              </a:tr>
              <a:tr h="1397802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menentukan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semua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keputusan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mengenai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kebijaksanaannya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Semua kebijakan dirumuskan melalui musyawarah dan diputuskan oleh kelompok, sedangkan pemimpin mendorong.</a:t>
                      </a:r>
                      <a:endParaRPr lang="en-US" sz="2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273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Kelompok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mempunyai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kebebasan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sepenuhnya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mengambil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keputusan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partisipasi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minimal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dari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60790"/>
                  </a:ext>
                </a:extLst>
              </a:tr>
              <a:tr h="1931953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Setiap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langkah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kegiatan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cara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pelaksanaannya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setiap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saat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ditentukan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oleh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sehingga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langkah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berikutnya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tidak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pasti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Ditetapkan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kegiatan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secara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bersama-sama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mencapai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tujuan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kelompok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Apabila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diperlukan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saran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teknis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mengajukan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beberapa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alternatif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dipilih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273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Kegiatan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diberikan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keterangan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bahwa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ia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memberikan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penjelasan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jika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diminta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55500"/>
                  </a:ext>
                </a:extLst>
              </a:tr>
              <a:tr h="116845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biasanya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memberikan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penugasan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tertentu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setiap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anggota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kelompok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Setiap anggota bebas bekerja sama dengan siapa pun dan pembagian tugas diserahkan kepada kelompok.</a:t>
                      </a:r>
                      <a:endParaRPr lang="en-US" sz="2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tidak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pernah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berpartisipasi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secara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penuh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9406"/>
                  </a:ext>
                </a:extLst>
              </a:tr>
              <a:tr h="1397802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cenderung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lebih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pribadi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dalam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pemberian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penghargaan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dan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kritik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terhadap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setiap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anggota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kelompok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Pemimpin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bersikap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objektif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dan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senantiasa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berdasarkan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fakta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dalam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memberikan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penghargaan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dan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kritik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25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Dalam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pembicaraan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jarang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timbul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komentar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spontan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590" marR="43589" marT="27588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0571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429B04-B92E-4F96-8AFB-6F6CB2726F16}"/>
              </a:ext>
            </a:extLst>
          </p:cNvPr>
          <p:cNvSpPr txBox="1"/>
          <p:nvPr/>
        </p:nvSpPr>
        <p:spPr>
          <a:xfrm>
            <a:off x="3409339" y="80566"/>
            <a:ext cx="634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Pemimpin</a:t>
            </a:r>
            <a:r>
              <a:rPr lang="en-US" b="1" dirty="0"/>
              <a:t> Lippitt &amp; White</a:t>
            </a:r>
          </a:p>
        </p:txBody>
      </p:sp>
    </p:spTree>
    <p:extLst>
      <p:ext uri="{BB962C8B-B14F-4D97-AF65-F5344CB8AC3E}">
        <p14:creationId xmlns:p14="http://schemas.microsoft.com/office/powerpoint/2010/main" val="192215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94808310-6B9B-4642-B109-34A2FBB0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7FC36493-723C-4C85-84F8-C128ECFDF1A0}"/>
              </a:ext>
            </a:extLst>
          </p:cNvPr>
          <p:cNvGrpSpPr>
            <a:grpSpLocks/>
          </p:cNvGrpSpPr>
          <p:nvPr/>
        </p:nvGrpSpPr>
        <p:grpSpPr bwMode="auto">
          <a:xfrm>
            <a:off x="4245385" y="2884209"/>
            <a:ext cx="2526061" cy="1833801"/>
            <a:chOff x="4071" y="1716"/>
            <a:chExt cx="1006" cy="825"/>
          </a:xfrm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9794694E-3873-4FF4-A355-F19F275F84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DD4A282B-A5CA-4801-87C6-9530557484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F7DB2B1B-AA1C-457B-B143-241767C0E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B73B7BA1-465F-472A-A2E6-48806BE824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26C868AF-E846-467F-926A-8B347452D1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5780BCB1-5D08-4309-9087-45CE3677E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27E28FDC-5312-4893-A894-B979AD1417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95F2E396-A740-425B-937D-BFF6E74DE8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D7B50C66-9A68-4344-8B21-EDD978E1DE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7BDC487F-AD38-46E6-8318-767A5F17AD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7E28B931-741C-4AA9-8FD9-10FAF328138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81201"/>
            <a:ext cx="3581400" cy="3571875"/>
            <a:chOff x="1680" y="726"/>
            <a:chExt cx="2256" cy="2250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F941D115-0AC9-49A9-982E-E6FF7420E9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6A6142C1-59F9-4D71-8F2D-2D70EE3A399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C600B562-A418-4917-992E-BA20500A4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3E9F71D3-17D7-4A5F-9A4D-93E58667F86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DB5B2DC0-C899-4D83-BC61-8621AFB051F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V="1">
              <a:off x="2643" y="784"/>
              <a:ext cx="459" cy="343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7B998D80-95EA-4BAD-95F4-CD1B916D4E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08989" y="3281293"/>
            <a:ext cx="2390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Lima </a:t>
            </a:r>
            <a:r>
              <a:rPr lang="en-US" altLang="en-US" sz="2400" b="1" dirty="0" err="1">
                <a:solidFill>
                  <a:srgbClr val="000000"/>
                </a:solidFill>
              </a:rPr>
              <a:t>gaya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Kepemimpinan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Gill</a:t>
            </a: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03131A9A-75D8-42B7-A0D4-2F470A8E7E85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298824"/>
            <a:ext cx="1344613" cy="1092200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E3C67487-8A69-402C-8595-DC002522F4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40293853-C784-469D-97D3-2E6C599394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96763750-F66E-47C3-A315-94344DC59F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826DEE05-846C-4203-AA1B-E37848E28A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98A630C5-7F65-4578-A208-B9CB39AA06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A13E6D26-3B3C-4772-A9C7-5B7AF03E6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B4D9E5A9-2619-4160-8C60-C464136CC9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E1A42C91-FDF8-487C-8441-D6213BE9C8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97842EC1-8DD6-4C0C-BE21-A9AA7EA4C5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F54506BA-9C09-4F0B-983A-9EA37C30C4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4D418482-930A-4CCE-B001-06C32974DE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85706" y="3619410"/>
            <a:ext cx="1257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1" dirty="0" err="1">
                <a:solidFill>
                  <a:srgbClr val="000000"/>
                </a:solidFill>
              </a:rPr>
              <a:t>Konsultatif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F64273B9-F24A-4AEC-8D4A-E6EDB06CA5B0}"/>
              </a:ext>
            </a:extLst>
          </p:cNvPr>
          <p:cNvGrpSpPr>
            <a:grpSpLocks/>
          </p:cNvGrpSpPr>
          <p:nvPr/>
        </p:nvGrpSpPr>
        <p:grpSpPr bwMode="auto">
          <a:xfrm>
            <a:off x="6477002" y="5334001"/>
            <a:ext cx="1357313" cy="1165225"/>
            <a:chOff x="864" y="1776"/>
            <a:chExt cx="855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CF134113-8C0D-4416-82FA-BA763DDCD1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8225A64D-C765-4168-8A28-15218998AD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B8CB39E1-FE7F-4094-8A91-BF82AE12C2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C72B631A-688E-40F7-BFEA-A3B1FBB18E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B4F6884F-D11A-4A00-AD39-AA28294F60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0603D397-C1DD-4FFC-8761-ACE7BEDB4C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B3C1877E-3A52-4CBA-87DE-FC5762A857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822BEA3B-3489-483E-91B4-9701F67349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08C7E967-85D1-47E8-A23F-30EE7DD229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A91C4F33-DBC5-46E7-ABD3-DAA67586D7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33" y="2054"/>
              <a:ext cx="7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 err="1">
                  <a:solidFill>
                    <a:srgbClr val="000000"/>
                  </a:solidFill>
                </a:rPr>
                <a:t>Partisipatif</a:t>
              </a:r>
              <a:endParaRPr lang="en-US" alt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2585452E-C2A3-41AF-9E77-9BA6D6CC4B4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309836"/>
            <a:ext cx="1352259" cy="1154491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CC4C822-46C5-46C4-871F-195BDBB8C3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45DE7577-6BA1-482C-B245-70776AD17C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7E0AB14D-ECBA-49FD-9E2F-55DAC1AE61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41699956-A4D3-4787-B2E0-5A98EC517E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4FB9068D-A0DB-411E-9FC7-CFDEA5A24F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7C1B28A3-F888-4D49-9CA0-D307475BB9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D2E24810-B474-4E67-BD9C-3021FA9D95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632A67FC-DBBC-4928-99D2-B002012D1B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564E0570-ECBC-4B32-87A9-A229EFE870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E7E04AF0-267E-48D3-89A5-8BFC78415B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6231" y="3603320"/>
            <a:ext cx="10518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1" dirty="0" err="1">
                <a:solidFill>
                  <a:srgbClr val="000000"/>
                </a:solidFill>
              </a:rPr>
              <a:t>Delegatif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5A27AF3D-538F-4D7F-BE7D-5950025BD03E}"/>
              </a:ext>
            </a:extLst>
          </p:cNvPr>
          <p:cNvGrpSpPr>
            <a:grpSpLocks/>
          </p:cNvGrpSpPr>
          <p:nvPr/>
        </p:nvGrpSpPr>
        <p:grpSpPr bwMode="auto">
          <a:xfrm>
            <a:off x="3581399" y="5599115"/>
            <a:ext cx="1339850" cy="1092200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C095C493-1E9A-40EB-B161-037635E9E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E23BD0E7-3A48-41BF-9493-5DCD279803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00D92A57-C240-4783-84BA-069D3218D2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4E96C112-024F-4615-92AE-0E7C4A6184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1D7BD88E-B8D6-4D4C-A822-18D017ED56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A853054F-65B0-4091-96FB-0013875CC4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0CDAD816-6093-497C-8245-5358188B30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9C0A733A-731D-44AB-AF58-2D068B2F7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28FB0436-993A-430F-B0FB-411D0569C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FD694336-E0D2-44AF-8A5D-F56910872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1035888B-6BD6-4B66-AE1D-9EE8FD83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5C14F68A-312B-4A2B-87DA-546EDC3D90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8" y="3456"/>
              <a:ext cx="7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 err="1">
                  <a:solidFill>
                    <a:srgbClr val="000000"/>
                  </a:solidFill>
                </a:rPr>
                <a:t>Negosiatif</a:t>
              </a:r>
              <a:endParaRPr lang="en-US" alt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2A4CE1A9-9D47-4E51-9F6E-6D10374B6A60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693738"/>
            <a:ext cx="1344612" cy="1092200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22DB2A02-667C-4A2A-ABB9-D5043C3ED1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7C0EE552-2E22-40E8-9772-D79F0873BD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489C4241-3F86-4CE5-A48A-B8A36334CF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72D57A65-5A4B-46EC-A7A9-5C708ED47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E8E370A4-17C5-4079-B505-26B204B369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FC17ACF8-1DB0-40BE-BB97-F0D004442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36606DE4-2727-4CC2-B786-E92674A3B5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5D4282CF-0729-4B38-B8ED-E804DFC1AB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7D100839-D3D7-494B-8266-2391CBD046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09648CAA-3D82-41DF-B9F8-638FDEBC25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94B6B3-87BB-47EB-98E7-5D6E88CB3B09}"/>
              </a:ext>
            </a:extLst>
          </p:cNvPr>
          <p:cNvSpPr txBox="1"/>
          <p:nvPr/>
        </p:nvSpPr>
        <p:spPr>
          <a:xfrm>
            <a:off x="5144739" y="1084521"/>
            <a:ext cx="99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Direktif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1B97-CAA0-4D42-BBD1-B2172C65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233916"/>
            <a:ext cx="12011246" cy="5862084"/>
          </a:xfrm>
        </p:spPr>
        <p:txBody>
          <a:bodyPr/>
          <a:lstStyle/>
          <a:p>
            <a:r>
              <a:rPr lang="en-US" sz="4000" dirty="0"/>
              <a:t>Gaya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perilaku</a:t>
            </a:r>
            <a:r>
              <a:rPr lang="en-US" sz="4000" dirty="0"/>
              <a:t> yang </a:t>
            </a:r>
            <a:r>
              <a:rPr lang="en-US" sz="4000" dirty="0" err="1"/>
              <a:t>ditampilkan</a:t>
            </a:r>
            <a:r>
              <a:rPr lang="en-US" sz="4000" dirty="0"/>
              <a:t> </a:t>
            </a:r>
            <a:r>
              <a:rPr lang="en-US" sz="4000" dirty="0" err="1"/>
              <a:t>pemimpin</a:t>
            </a:r>
            <a:r>
              <a:rPr lang="en-US" sz="4000" dirty="0"/>
              <a:t> </a:t>
            </a:r>
            <a:r>
              <a:rPr lang="en-US" sz="4000" dirty="0" err="1"/>
              <a:t>ketika</a:t>
            </a:r>
            <a:r>
              <a:rPr lang="en-US" sz="4000" dirty="0"/>
              <a:t> </a:t>
            </a:r>
            <a:r>
              <a:rPr lang="en-US" sz="4000" dirty="0" err="1"/>
              <a:t>memimpin</a:t>
            </a:r>
            <a:r>
              <a:rPr lang="en-US" sz="4000" dirty="0"/>
              <a:t> </a:t>
            </a:r>
            <a:r>
              <a:rPr lang="en-US" sz="4000" dirty="0" err="1"/>
              <a:t>bawahannya</a:t>
            </a:r>
            <a:r>
              <a:rPr lang="en-US" sz="4000" dirty="0"/>
              <a:t>. </a:t>
            </a:r>
          </a:p>
          <a:p>
            <a:r>
              <a:rPr lang="en-US" sz="4000" dirty="0" err="1"/>
              <a:t>Pendekatan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 </a:t>
            </a:r>
            <a:r>
              <a:rPr lang="en-US" sz="4000" dirty="0" err="1"/>
              <a:t>disebut</a:t>
            </a:r>
            <a:r>
              <a:rPr lang="en-US" sz="4000" dirty="0"/>
              <a:t> juga </a:t>
            </a:r>
            <a:r>
              <a:rPr lang="en-US" sz="4000" i="1" dirty="0"/>
              <a:t>style approach, behavior approach, </a:t>
            </a:r>
            <a:r>
              <a:rPr lang="en-US" sz="4000" dirty="0"/>
              <a:t>dan </a:t>
            </a:r>
            <a:r>
              <a:rPr lang="en-US" sz="4000" dirty="0" err="1"/>
              <a:t>pendekatan</a:t>
            </a:r>
            <a:r>
              <a:rPr lang="en-US" sz="4000" dirty="0"/>
              <a:t> </a:t>
            </a:r>
            <a:r>
              <a:rPr lang="en-US" sz="4000" dirty="0" err="1"/>
              <a:t>perilaku</a:t>
            </a:r>
            <a:r>
              <a:rPr lang="en-US" sz="4000" dirty="0"/>
              <a:t>. </a:t>
            </a:r>
          </a:p>
          <a:p>
            <a:r>
              <a:rPr lang="en-US" sz="4000" dirty="0" err="1"/>
              <a:t>Pendekatan</a:t>
            </a:r>
            <a:r>
              <a:rPr lang="en-US" sz="4000" dirty="0"/>
              <a:t> </a:t>
            </a:r>
            <a:r>
              <a:rPr lang="en-US" sz="4000" dirty="0" err="1"/>
              <a:t>perilaku</a:t>
            </a:r>
            <a:r>
              <a:rPr lang="en-US" sz="4000" dirty="0"/>
              <a:t> 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dipelajari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id-ID" sz="4000" dirty="0"/>
              <a:t>menjadi pemimpin yang efektif. </a:t>
            </a:r>
            <a:endParaRPr lang="en-US" sz="4000" dirty="0"/>
          </a:p>
          <a:p>
            <a:r>
              <a:rPr lang="en-US" sz="4000" dirty="0"/>
              <a:t>Pen</a:t>
            </a:r>
            <a:r>
              <a:rPr lang="id-ID" sz="4000" dirty="0"/>
              <a:t>dekatan ini menjelaskan </a:t>
            </a:r>
            <a:r>
              <a:rPr lang="en-US" sz="4000" dirty="0" err="1"/>
              <a:t>tentang</a:t>
            </a:r>
            <a:r>
              <a:rPr lang="en-US" sz="4000" dirty="0"/>
              <a:t> </a:t>
            </a:r>
            <a:r>
              <a:rPr lang="id-ID" sz="4000" dirty="0"/>
              <a:t>perilaku kepemimpinan yang membuat seseorang menjadi pemimpin yang efektif.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DD093910-DC04-4BB5-86B5-ECBFFDF6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17412" name="Group 3">
            <a:extLst>
              <a:ext uri="{FF2B5EF4-FFF2-40B4-BE49-F238E27FC236}">
                <a16:creationId xmlns:a16="http://schemas.microsoft.com/office/drawing/2014/main" id="{C6F24C72-0ABB-48B7-A4B7-2A596D388D9D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2057400"/>
            <a:ext cx="6894513" cy="3568700"/>
            <a:chOff x="745" y="1296"/>
            <a:chExt cx="4343" cy="2248"/>
          </a:xfrm>
        </p:grpSpPr>
        <p:sp>
          <p:nvSpPr>
            <p:cNvPr id="102404" name="Freeform 4">
              <a:extLst>
                <a:ext uri="{FF2B5EF4-FFF2-40B4-BE49-F238E27FC236}">
                  <a16:creationId xmlns:a16="http://schemas.microsoft.com/office/drawing/2014/main" id="{88E02493-0F37-41C1-B49E-0D116C2E1ED0}"/>
                </a:ext>
              </a:extLst>
            </p:cNvPr>
            <p:cNvSpPr>
              <a:spLocks noEditPoints="1"/>
            </p:cNvSpPr>
            <p:nvPr/>
          </p:nvSpPr>
          <p:spPr bwMode="gray">
            <a:xfrm rot="20241944">
              <a:off x="745" y="1843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Oval 5">
              <a:extLst>
                <a:ext uri="{FF2B5EF4-FFF2-40B4-BE49-F238E27FC236}">
                  <a16:creationId xmlns:a16="http://schemas.microsoft.com/office/drawing/2014/main" id="{3EA5733F-5BD7-4251-8B1D-508EB3187F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15" name="Oval 6">
              <a:extLst>
                <a:ext uri="{FF2B5EF4-FFF2-40B4-BE49-F238E27FC236}">
                  <a16:creationId xmlns:a16="http://schemas.microsoft.com/office/drawing/2014/main" id="{AAEB8B47-E8A5-4BA6-95B6-AB59D32D6BF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17" name="Oval 8">
              <a:extLst>
                <a:ext uri="{FF2B5EF4-FFF2-40B4-BE49-F238E27FC236}">
                  <a16:creationId xmlns:a16="http://schemas.microsoft.com/office/drawing/2014/main" id="{9F69561B-6E12-4138-AE11-34728EF5939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0056323">
              <a:off x="2916" y="3117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18" name="Oval 9">
              <a:extLst>
                <a:ext uri="{FF2B5EF4-FFF2-40B4-BE49-F238E27FC236}">
                  <a16:creationId xmlns:a16="http://schemas.microsoft.com/office/drawing/2014/main" id="{41929B49-5E84-41BD-AB98-45EE2EC175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410" name="Oval 10">
              <a:extLst>
                <a:ext uri="{FF2B5EF4-FFF2-40B4-BE49-F238E27FC236}">
                  <a16:creationId xmlns:a16="http://schemas.microsoft.com/office/drawing/2014/main" id="{A68E9761-9E27-4C33-83E5-6B2F89AF46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411" name="Oval 11">
              <a:extLst>
                <a:ext uri="{FF2B5EF4-FFF2-40B4-BE49-F238E27FC236}">
                  <a16:creationId xmlns:a16="http://schemas.microsoft.com/office/drawing/2014/main" id="{5E2E00A1-3FB5-4666-AEE6-64E4A31A0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" y="2135"/>
              <a:ext cx="719" cy="69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413" name="Oval 13">
              <a:extLst>
                <a:ext uri="{FF2B5EF4-FFF2-40B4-BE49-F238E27FC236}">
                  <a16:creationId xmlns:a16="http://schemas.microsoft.com/office/drawing/2014/main" id="{A17E462D-A685-4792-8CBB-9C10FBB25A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5" y="2850"/>
              <a:ext cx="719" cy="69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414" name="Oval 14">
              <a:extLst>
                <a:ext uri="{FF2B5EF4-FFF2-40B4-BE49-F238E27FC236}">
                  <a16:creationId xmlns:a16="http://schemas.microsoft.com/office/drawing/2014/main" id="{44137724-063E-48AC-89B8-BC527E8BE5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5" y="1457"/>
              <a:ext cx="680" cy="6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24" name="Text Box 15">
              <a:extLst>
                <a:ext uri="{FF2B5EF4-FFF2-40B4-BE49-F238E27FC236}">
                  <a16:creationId xmlns:a16="http://schemas.microsoft.com/office/drawing/2014/main" id="{B73B0B66-BBD4-4FC9-B340-F6ABBBE0C6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0" y="2365"/>
              <a:ext cx="9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b="1" dirty="0">
                  <a:latin typeface="Verdana" panose="020B0604030504040204" pitchFamily="34" charset="0"/>
                </a:rPr>
                <a:t>Executive</a:t>
              </a:r>
            </a:p>
          </p:txBody>
        </p:sp>
        <p:sp>
          <p:nvSpPr>
            <p:cNvPr id="17425" name="Text Box 16">
              <a:extLst>
                <a:ext uri="{FF2B5EF4-FFF2-40B4-BE49-F238E27FC236}">
                  <a16:creationId xmlns:a16="http://schemas.microsoft.com/office/drawing/2014/main" id="{0209438F-50E2-44A9-8AAF-EFA648E3C50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83" y="1493"/>
              <a:ext cx="7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Birokrat</a:t>
              </a:r>
              <a:endParaRPr lang="en-US" altLang="en-US" sz="18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6" name="Text Box 17">
              <a:extLst>
                <a:ext uri="{FF2B5EF4-FFF2-40B4-BE49-F238E27FC236}">
                  <a16:creationId xmlns:a16="http://schemas.microsoft.com/office/drawing/2014/main" id="{14F0FFB9-0CB3-422E-B7A3-986F5F0388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48" y="1643"/>
              <a:ext cx="7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Develop-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    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er</a:t>
              </a:r>
              <a:endParaRPr lang="en-US" altLang="en-US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7" name="Text Box 18">
              <a:extLst>
                <a:ext uri="{FF2B5EF4-FFF2-40B4-BE49-F238E27FC236}">
                  <a16:creationId xmlns:a16="http://schemas.microsoft.com/office/drawing/2014/main" id="{9B315B66-068F-49FB-9D71-97E2DF69DD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7428" name="Text Box 19">
              <a:extLst>
                <a:ext uri="{FF2B5EF4-FFF2-40B4-BE49-F238E27FC236}">
                  <a16:creationId xmlns:a16="http://schemas.microsoft.com/office/drawing/2014/main" id="{C37C9D36-D51F-436D-9F2D-79F2365E3F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7429" name="Text Box 20">
              <a:extLst>
                <a:ext uri="{FF2B5EF4-FFF2-40B4-BE49-F238E27FC236}">
                  <a16:creationId xmlns:a16="http://schemas.microsoft.com/office/drawing/2014/main" id="{1188F6F5-2F06-4F2B-97FF-0BA625BE91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3" y="1961"/>
              <a:ext cx="179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b="1" dirty="0">
                  <a:solidFill>
                    <a:srgbClr val="000000"/>
                  </a:solidFill>
                </a:rPr>
                <a:t>Gaya </a:t>
              </a:r>
              <a:r>
                <a:rPr lang="en-US" altLang="en-US" b="1" dirty="0" err="1">
                  <a:solidFill>
                    <a:srgbClr val="000000"/>
                  </a:solidFill>
                </a:rPr>
                <a:t>Kepemimpinan</a:t>
              </a:r>
              <a:endParaRPr lang="en-US" altLang="en-US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b="1" dirty="0" err="1">
                  <a:solidFill>
                    <a:srgbClr val="000000"/>
                  </a:solidFill>
                </a:rPr>
                <a:t>Efektif</a:t>
              </a:r>
              <a:endParaRPr lang="en-US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7432" name="Text Box 23">
              <a:extLst>
                <a:ext uri="{FF2B5EF4-FFF2-40B4-BE49-F238E27FC236}">
                  <a16:creationId xmlns:a16="http://schemas.microsoft.com/office/drawing/2014/main" id="{2492BFAF-F71A-4875-AE46-91E51293FC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77" y="3007"/>
              <a:ext cx="6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Bene-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600" b="1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volent</a:t>
              </a:r>
              <a:endPara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DD093910-DC04-4BB5-86B5-ECBFFDF6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grpSp>
        <p:nvGrpSpPr>
          <p:cNvPr id="17412" name="Group 3">
            <a:extLst>
              <a:ext uri="{FF2B5EF4-FFF2-40B4-BE49-F238E27FC236}">
                <a16:creationId xmlns:a16="http://schemas.microsoft.com/office/drawing/2014/main" id="{C6F24C72-0ABB-48B7-A4B7-2A596D388D9D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2057400"/>
            <a:ext cx="6894513" cy="3568700"/>
            <a:chOff x="745" y="1296"/>
            <a:chExt cx="4343" cy="2248"/>
          </a:xfrm>
        </p:grpSpPr>
        <p:sp>
          <p:nvSpPr>
            <p:cNvPr id="102404" name="Freeform 4">
              <a:extLst>
                <a:ext uri="{FF2B5EF4-FFF2-40B4-BE49-F238E27FC236}">
                  <a16:creationId xmlns:a16="http://schemas.microsoft.com/office/drawing/2014/main" id="{88E02493-0F37-41C1-B49E-0D116C2E1ED0}"/>
                </a:ext>
              </a:extLst>
            </p:cNvPr>
            <p:cNvSpPr>
              <a:spLocks noEditPoints="1"/>
            </p:cNvSpPr>
            <p:nvPr/>
          </p:nvSpPr>
          <p:spPr bwMode="gray">
            <a:xfrm rot="20241944">
              <a:off x="745" y="1843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14" name="Oval 5">
              <a:extLst>
                <a:ext uri="{FF2B5EF4-FFF2-40B4-BE49-F238E27FC236}">
                  <a16:creationId xmlns:a16="http://schemas.microsoft.com/office/drawing/2014/main" id="{3EA5733F-5BD7-4251-8B1D-508EB3187F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5" name="Oval 6">
              <a:extLst>
                <a:ext uri="{FF2B5EF4-FFF2-40B4-BE49-F238E27FC236}">
                  <a16:creationId xmlns:a16="http://schemas.microsoft.com/office/drawing/2014/main" id="{AAEB8B47-E8A5-4BA6-95B6-AB59D32D6BF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7" name="Oval 8">
              <a:extLst>
                <a:ext uri="{FF2B5EF4-FFF2-40B4-BE49-F238E27FC236}">
                  <a16:creationId xmlns:a16="http://schemas.microsoft.com/office/drawing/2014/main" id="{9F69561B-6E12-4138-AE11-34728EF5939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0056323">
              <a:off x="2916" y="3117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8" name="Oval 9">
              <a:extLst>
                <a:ext uri="{FF2B5EF4-FFF2-40B4-BE49-F238E27FC236}">
                  <a16:creationId xmlns:a16="http://schemas.microsoft.com/office/drawing/2014/main" id="{41929B49-5E84-41BD-AB98-45EE2EC175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410" name="Oval 10">
              <a:extLst>
                <a:ext uri="{FF2B5EF4-FFF2-40B4-BE49-F238E27FC236}">
                  <a16:creationId xmlns:a16="http://schemas.microsoft.com/office/drawing/2014/main" id="{A68E9761-9E27-4C33-83E5-6B2F89AF46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1" name="Oval 11">
              <a:extLst>
                <a:ext uri="{FF2B5EF4-FFF2-40B4-BE49-F238E27FC236}">
                  <a16:creationId xmlns:a16="http://schemas.microsoft.com/office/drawing/2014/main" id="{5E2E00A1-3FB5-4666-AEE6-64E4A31A0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" y="2135"/>
              <a:ext cx="719" cy="69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3" name="Oval 13">
              <a:extLst>
                <a:ext uri="{FF2B5EF4-FFF2-40B4-BE49-F238E27FC236}">
                  <a16:creationId xmlns:a16="http://schemas.microsoft.com/office/drawing/2014/main" id="{A17E462D-A685-4792-8CBB-9C10FBB25A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5" y="2850"/>
              <a:ext cx="719" cy="69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4" name="Oval 14">
              <a:extLst>
                <a:ext uri="{FF2B5EF4-FFF2-40B4-BE49-F238E27FC236}">
                  <a16:creationId xmlns:a16="http://schemas.microsoft.com/office/drawing/2014/main" id="{44137724-063E-48AC-89B8-BC527E8BE5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5" y="1457"/>
              <a:ext cx="680" cy="6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4" name="Text Box 15">
              <a:extLst>
                <a:ext uri="{FF2B5EF4-FFF2-40B4-BE49-F238E27FC236}">
                  <a16:creationId xmlns:a16="http://schemas.microsoft.com/office/drawing/2014/main" id="{B73B0B66-BBD4-4FC9-B340-F6ABBBE0C6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0" y="2365"/>
              <a:ext cx="81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Compro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US" altLang="en-US" sz="1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    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miser</a:t>
              </a:r>
            </a:p>
          </p:txBody>
        </p:sp>
        <p:sp>
          <p:nvSpPr>
            <p:cNvPr id="17425" name="Text Box 16">
              <a:extLst>
                <a:ext uri="{FF2B5EF4-FFF2-40B4-BE49-F238E27FC236}">
                  <a16:creationId xmlns:a16="http://schemas.microsoft.com/office/drawing/2014/main" id="{0209438F-50E2-44A9-8AAF-EFA648E3C50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61" y="1493"/>
              <a:ext cx="8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Deserter</a:t>
              </a:r>
            </a:p>
          </p:txBody>
        </p:sp>
        <p:sp>
          <p:nvSpPr>
            <p:cNvPr id="17426" name="Text Box 17">
              <a:extLst>
                <a:ext uri="{FF2B5EF4-FFF2-40B4-BE49-F238E27FC236}">
                  <a16:creationId xmlns:a16="http://schemas.microsoft.com/office/drawing/2014/main" id="{14F0FFB9-0CB3-422E-B7A3-986F5F0388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48" y="1707"/>
              <a:ext cx="90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Missionary  </a:t>
              </a:r>
            </a:p>
          </p:txBody>
        </p:sp>
        <p:sp>
          <p:nvSpPr>
            <p:cNvPr id="17427" name="Text Box 18">
              <a:extLst>
                <a:ext uri="{FF2B5EF4-FFF2-40B4-BE49-F238E27FC236}">
                  <a16:creationId xmlns:a16="http://schemas.microsoft.com/office/drawing/2014/main" id="{9B315B66-068F-49FB-9D71-97E2DF69DD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7428" name="Text Box 19">
              <a:extLst>
                <a:ext uri="{FF2B5EF4-FFF2-40B4-BE49-F238E27FC236}">
                  <a16:creationId xmlns:a16="http://schemas.microsoft.com/office/drawing/2014/main" id="{C37C9D36-D51F-436D-9F2D-79F2365E3F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7429" name="Text Box 20">
              <a:extLst>
                <a:ext uri="{FF2B5EF4-FFF2-40B4-BE49-F238E27FC236}">
                  <a16:creationId xmlns:a16="http://schemas.microsoft.com/office/drawing/2014/main" id="{1188F6F5-2F06-4F2B-97FF-0BA625BE91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4" y="1965"/>
              <a:ext cx="179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Gaya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Kepemimpinan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US" altLang="en-US" b="1" dirty="0" err="1">
                  <a:solidFill>
                    <a:srgbClr val="000000"/>
                  </a:solidFill>
                </a:rPr>
                <a:t>Tidak</a:t>
              </a:r>
              <a:r>
                <a:rPr lang="en-US" altLang="en-US" b="1">
                  <a:solidFill>
                    <a:srgbClr val="000000"/>
                  </a:solidFill>
                </a:rPr>
                <a:t> efektif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2" name="Text Box 23">
              <a:extLst>
                <a:ext uri="{FF2B5EF4-FFF2-40B4-BE49-F238E27FC236}">
                  <a16:creationId xmlns:a16="http://schemas.microsoft.com/office/drawing/2014/main" id="{2492BFAF-F71A-4875-AE46-91E51293FC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30" y="3104"/>
              <a:ext cx="7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Otokrat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2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B524B-564D-41D9-B7BA-6C5A16D96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5012" y="0"/>
            <a:ext cx="11806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BEF6E-B228-43B5-99A4-3E4EDFC279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" y="0"/>
            <a:ext cx="119064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772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AA02F-3762-428B-AAA3-CFF26F437221}"/>
              </a:ext>
            </a:extLst>
          </p:cNvPr>
          <p:cNvSpPr/>
          <p:nvPr/>
        </p:nvSpPr>
        <p:spPr>
          <a:xfrm>
            <a:off x="77001" y="0"/>
            <a:ext cx="12114999" cy="661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Kekuatan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merevisi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kelemahan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trait,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mengembangkan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trait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membahas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hal-hal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melakukannya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menghasilkan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valid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dipercaya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menyeimbangkan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tugas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manusiawi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heuritstic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mengajak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berpikir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konseptual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menyeluruh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pemahaman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terhadapan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kompleksitas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mendeskripsikan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gaya-gaya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merevisi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sifat-sifat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dilatih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trait.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hal-hal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8255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Hasil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valid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dipercaya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ditelti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universitas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ternama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Ohio State University dan The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Univedrsity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Michigan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dilanjutkan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oleh Blake &amp; Moulton (1964, 1978, dan 1985), Blake &amp;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McCanse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(1991).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substansi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menawarkan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memahami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(9)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konseptual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peneliti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menemukan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berorientasi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penyelesaian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tugas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Keduanya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mampu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menyeimbangkan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keduanya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9574B3-A2B5-46D0-A255-ACB5DB8261CF}"/>
              </a:ext>
            </a:extLst>
          </p:cNvPr>
          <p:cNvSpPr/>
          <p:nvPr/>
        </p:nvSpPr>
        <p:spPr>
          <a:xfrm>
            <a:off x="0" y="0"/>
            <a:ext cx="12192000" cy="699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20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Kelemahan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prestasi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pengikut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Gagal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menemukan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situasi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perhatian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manusiawi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tetapi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cocok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situasi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meninggalkan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ketidakjelasan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perhatian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manusawi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diterapkan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angket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sempurna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bukti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berhubungan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moral,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produktivitas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8255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Gagal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menemukan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situasi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>
              <a:buAutoNum type="arabicParenBoth" startAt="9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Gaya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manusiawi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1B97-CAA0-4D42-BBD1-B2172C65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0"/>
            <a:ext cx="12011246" cy="6096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Gaya Taylor (1911) </a:t>
            </a:r>
          </a:p>
          <a:p>
            <a:r>
              <a:rPr lang="en-US" sz="4000" dirty="0"/>
              <a:t>Cara </a:t>
            </a:r>
            <a:r>
              <a:rPr lang="en-US" sz="4000" dirty="0" err="1"/>
              <a:t>terbaik</a:t>
            </a:r>
            <a:r>
              <a:rPr lang="en-US" sz="4000" dirty="0"/>
              <a:t> </a:t>
            </a:r>
            <a:r>
              <a:rPr lang="en-US" sz="4000" dirty="0" err="1"/>
              <a:t>meningkatkan</a:t>
            </a:r>
            <a:r>
              <a:rPr lang="en-US" sz="4000" dirty="0"/>
              <a:t> </a:t>
            </a:r>
            <a:r>
              <a:rPr lang="en-US" sz="4000" dirty="0" err="1"/>
              <a:t>produktivitas</a:t>
            </a:r>
            <a:r>
              <a:rPr lang="en-US" sz="4000" dirty="0"/>
              <a:t> </a:t>
            </a:r>
            <a:r>
              <a:rPr lang="en-US" sz="4000" dirty="0" err="1"/>
              <a:t>kerja</a:t>
            </a:r>
            <a:r>
              <a:rPr lang="en-US" sz="4000" dirty="0"/>
              <a:t> </a:t>
            </a:r>
            <a:r>
              <a:rPr lang="en-US" sz="4000" dirty="0" err="1"/>
              <a:t>dgn</a:t>
            </a:r>
            <a:r>
              <a:rPr lang="en-US" sz="4000" dirty="0"/>
              <a:t> </a:t>
            </a:r>
            <a:r>
              <a:rPr lang="en-US" sz="4000" dirty="0" err="1"/>
              <a:t>meningkatkan</a:t>
            </a:r>
            <a:r>
              <a:rPr lang="en-US" sz="4000" dirty="0"/>
              <a:t> </a:t>
            </a:r>
            <a:r>
              <a:rPr lang="en-US" sz="4000" dirty="0" err="1"/>
              <a:t>metode</a:t>
            </a:r>
            <a:r>
              <a:rPr lang="en-US" sz="4000" dirty="0"/>
              <a:t> </a:t>
            </a:r>
            <a:r>
              <a:rPr lang="en-US" sz="4000" dirty="0" err="1"/>
              <a:t>kerja</a:t>
            </a:r>
            <a:r>
              <a:rPr lang="en-US" sz="4000" dirty="0"/>
              <a:t> &amp; </a:t>
            </a:r>
            <a:r>
              <a:rPr lang="en-US" sz="4000" dirty="0" err="1"/>
              <a:t>menganggap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mesin</a:t>
            </a:r>
            <a:r>
              <a:rPr lang="en-US" sz="4000" dirty="0"/>
              <a:t>. </a:t>
            </a:r>
          </a:p>
          <a:p>
            <a:r>
              <a:rPr lang="en-US" sz="4000" dirty="0" err="1"/>
              <a:t>Manusia</a:t>
            </a:r>
            <a:r>
              <a:rPr lang="en-US" sz="4000" dirty="0"/>
              <a:t> </a:t>
            </a:r>
            <a:r>
              <a:rPr lang="en-US" sz="4000" dirty="0" err="1"/>
              <a:t>utk</a:t>
            </a:r>
            <a:r>
              <a:rPr lang="en-US" sz="4000" dirty="0"/>
              <a:t> </a:t>
            </a:r>
            <a:r>
              <a:rPr lang="en-US" sz="4000" dirty="0" err="1"/>
              <a:t>manajemen</a:t>
            </a:r>
            <a:r>
              <a:rPr lang="en-US" sz="4000" dirty="0"/>
              <a:t>.</a:t>
            </a:r>
          </a:p>
          <a:p>
            <a:r>
              <a:rPr lang="en-US" sz="4000" dirty="0" err="1"/>
              <a:t>Menetapkan</a:t>
            </a:r>
            <a:r>
              <a:rPr lang="en-US" sz="4000" dirty="0"/>
              <a:t> </a:t>
            </a:r>
            <a:r>
              <a:rPr lang="en-US" sz="4000" dirty="0" err="1"/>
              <a:t>kriteria</a:t>
            </a:r>
            <a:r>
              <a:rPr lang="en-US" sz="4000" dirty="0"/>
              <a:t> </a:t>
            </a:r>
            <a:r>
              <a:rPr lang="en-US" sz="4000" dirty="0" err="1"/>
              <a:t>prestasi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dicapai</a:t>
            </a:r>
            <a:endParaRPr lang="en-US" sz="4000" dirty="0"/>
          </a:p>
          <a:p>
            <a:r>
              <a:rPr lang="en-US" sz="4000" dirty="0" err="1"/>
              <a:t>Fokus</a:t>
            </a:r>
            <a:r>
              <a:rPr lang="en-US" sz="4000" dirty="0"/>
              <a:t> pada </a:t>
            </a:r>
            <a:r>
              <a:rPr lang="en-US" sz="4000" dirty="0" err="1"/>
              <a:t>kebutuhan</a:t>
            </a:r>
            <a:r>
              <a:rPr lang="en-US" sz="4000" dirty="0"/>
              <a:t> </a:t>
            </a:r>
            <a:r>
              <a:rPr lang="en-US" sz="4000" dirty="0" err="1"/>
              <a:t>organisasi</a:t>
            </a:r>
            <a:r>
              <a:rPr lang="en-US" sz="4000" dirty="0"/>
              <a:t> (</a:t>
            </a:r>
            <a:r>
              <a:rPr lang="en-US" sz="4000" dirty="0" err="1"/>
              <a:t>orientasi</a:t>
            </a:r>
            <a:r>
              <a:rPr lang="en-US" sz="4000" dirty="0"/>
              <a:t> </a:t>
            </a:r>
            <a:r>
              <a:rPr lang="en-US" sz="4000" dirty="0" err="1"/>
              <a:t>tgs</a:t>
            </a:r>
            <a:r>
              <a:rPr lang="en-US" sz="4000" dirty="0"/>
              <a:t>)</a:t>
            </a:r>
            <a:r>
              <a:rPr lang="id-ID" sz="4000" dirty="0"/>
              <a:t>.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Mayo (1920) </a:t>
            </a:r>
            <a:r>
              <a:rPr lang="en-US" sz="4000" dirty="0" err="1"/>
              <a:t>merevisi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 Taylor. </a:t>
            </a:r>
            <a:r>
              <a:rPr lang="en-US" sz="4000" dirty="0" err="1"/>
              <a:t>Orientasi</a:t>
            </a:r>
            <a:r>
              <a:rPr lang="en-US" sz="4000" dirty="0"/>
              <a:t> </a:t>
            </a:r>
            <a:r>
              <a:rPr lang="en-US" sz="4000" dirty="0" err="1"/>
              <a:t>tgs</a:t>
            </a:r>
            <a:r>
              <a:rPr lang="en-US" sz="4000" dirty="0"/>
              <a:t> </a:t>
            </a:r>
            <a:r>
              <a:rPr lang="en-US" sz="4000" dirty="0" err="1"/>
              <a:t>diganti</a:t>
            </a:r>
            <a:r>
              <a:rPr lang="en-US" sz="4000" dirty="0"/>
              <a:t> </a:t>
            </a:r>
            <a:r>
              <a:rPr lang="en-US" sz="4000" dirty="0" err="1"/>
              <a:t>orientasi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manusiawa</a:t>
            </a:r>
            <a:r>
              <a:rPr lang="en-US" sz="4000" dirty="0"/>
              <a:t>.</a:t>
            </a:r>
            <a:r>
              <a:rPr lang="id-ID" sz="4000" dirty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1B97-CAA0-4D42-BBD1-B2172C65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0"/>
            <a:ext cx="12011246" cy="6096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Menurut</a:t>
            </a:r>
            <a:r>
              <a:rPr lang="en-US" sz="4000" dirty="0"/>
              <a:t> Mayo:</a:t>
            </a:r>
          </a:p>
          <a:p>
            <a:r>
              <a:rPr lang="en-US" sz="4000" dirty="0" err="1"/>
              <a:t>Memelihara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manusiawai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pengikut</a:t>
            </a:r>
            <a:r>
              <a:rPr lang="en-US" sz="4000" dirty="0"/>
              <a:t>.</a:t>
            </a:r>
          </a:p>
          <a:p>
            <a:r>
              <a:rPr lang="en-US" sz="4000" dirty="0"/>
              <a:t>Pusat </a:t>
            </a:r>
            <a:r>
              <a:rPr lang="en-US" sz="4000" dirty="0" err="1"/>
              <a:t>kekuasaan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pribadi</a:t>
            </a:r>
            <a:r>
              <a:rPr lang="en-US" sz="4000" dirty="0"/>
              <a:t>.</a:t>
            </a:r>
          </a:p>
          <a:p>
            <a:r>
              <a:rPr lang="en-US" sz="4000" dirty="0" err="1"/>
              <a:t>Pencapaian</a:t>
            </a:r>
            <a:r>
              <a:rPr lang="en-US" sz="4000" dirty="0"/>
              <a:t> </a:t>
            </a:r>
            <a:r>
              <a:rPr lang="en-US" sz="4000" dirty="0" err="1"/>
              <a:t>tujan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koorperatif</a:t>
            </a:r>
            <a:r>
              <a:rPr lang="en-US" sz="4000" dirty="0"/>
              <a:t> dan </a:t>
            </a:r>
          </a:p>
          <a:p>
            <a:pPr marL="0" indent="0">
              <a:buNone/>
            </a:pPr>
            <a:r>
              <a:rPr lang="en-US" sz="4000" dirty="0"/>
              <a:t>   </a:t>
            </a:r>
            <a:r>
              <a:rPr lang="en-US" sz="4000" dirty="0" err="1"/>
              <a:t>mengembangkan</a:t>
            </a:r>
            <a:r>
              <a:rPr lang="en-US" sz="4000" dirty="0"/>
              <a:t> </a:t>
            </a:r>
            <a:r>
              <a:rPr lang="en-US" sz="4000" dirty="0" err="1"/>
              <a:t>kepribadian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Lewin (1939)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: </a:t>
            </a:r>
            <a:r>
              <a:rPr lang="en-US" sz="4000" dirty="0" err="1"/>
              <a:t>otokratis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                                         </a:t>
            </a:r>
            <a:r>
              <a:rPr lang="en-US" sz="4000" dirty="0" err="1"/>
              <a:t>demokratis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                                         </a:t>
            </a:r>
            <a:r>
              <a:rPr lang="en-US" sz="4000" i="1" dirty="0"/>
              <a:t>laissez-faire</a:t>
            </a:r>
            <a:r>
              <a:rPr lang="en-US" sz="4000" dirty="0"/>
              <a:t>   </a:t>
            </a:r>
          </a:p>
          <a:p>
            <a:pPr marL="0" indent="0">
              <a:buNone/>
            </a:pPr>
            <a:r>
              <a:rPr lang="en-US" sz="4000" dirty="0"/>
              <a:t>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id-ID" sz="4000" dirty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1B97-CAA0-4D42-BBD1-B2172C65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0"/>
            <a:ext cx="12011246" cy="6096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Stogdill (1940) di Ohio University </a:t>
            </a:r>
            <a:r>
              <a:rPr lang="en-US" sz="4000" dirty="0" err="1"/>
              <a:t>menggunakan</a:t>
            </a:r>
            <a:r>
              <a:rPr lang="en-US" sz="4000" dirty="0"/>
              <a:t> instrument LBDQ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dua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 </a:t>
            </a:r>
            <a:r>
              <a:rPr lang="en-US" sz="4000" dirty="0" err="1"/>
              <a:t>kepemimpinan</a:t>
            </a:r>
            <a:r>
              <a:rPr lang="en-US" sz="4000" dirty="0"/>
              <a:t>: </a:t>
            </a:r>
            <a:r>
              <a:rPr lang="en-US" sz="4000" i="1" dirty="0">
                <a:solidFill>
                  <a:srgbClr val="FFFF00"/>
                </a:solidFill>
              </a:rPr>
              <a:t>initiating structure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            showing consideration</a:t>
            </a:r>
            <a:r>
              <a:rPr lang="en-US" sz="4000" dirty="0"/>
              <a:t>  </a:t>
            </a:r>
          </a:p>
          <a:p>
            <a:pPr marL="0" indent="0">
              <a:buNone/>
            </a:pPr>
            <a:r>
              <a:rPr lang="en-US" sz="4000" dirty="0"/>
              <a:t>Likert et al di </a:t>
            </a:r>
            <a:r>
              <a:rPr lang="en-US" sz="4000" dirty="0" err="1"/>
              <a:t>Universit</a:t>
            </a:r>
            <a:r>
              <a:rPr lang="en-US" sz="4000" dirty="0"/>
              <a:t> of Michigan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dua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 </a:t>
            </a:r>
            <a:r>
              <a:rPr lang="en-US" sz="4000" dirty="0" err="1"/>
              <a:t>kepemimpinan</a:t>
            </a:r>
            <a:r>
              <a:rPr lang="en-US" sz="4000" dirty="0"/>
              <a:t>: </a:t>
            </a:r>
            <a:r>
              <a:rPr lang="en-US" sz="4000" i="1" dirty="0">
                <a:solidFill>
                  <a:srgbClr val="FFFF00"/>
                </a:solidFill>
              </a:rPr>
              <a:t>job-centered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                     employee-centered</a:t>
            </a:r>
          </a:p>
          <a:p>
            <a:pPr marL="0" indent="0">
              <a:buNone/>
            </a:pPr>
            <a:r>
              <a:rPr lang="id-ID" sz="4000" dirty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4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A2563-2EC0-481B-AC79-EAFD75F1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0"/>
            <a:ext cx="11578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0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5CB20-FE48-4EE6-BC0B-4465A56B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831D7-1CCB-436F-80F5-D3FF33B3874B}"/>
              </a:ext>
            </a:extLst>
          </p:cNvPr>
          <p:cNvSpPr/>
          <p:nvPr/>
        </p:nvSpPr>
        <p:spPr>
          <a:xfrm>
            <a:off x="85059" y="0"/>
            <a:ext cx="11777331" cy="584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82550" indent="457200" algn="just">
              <a:lnSpc>
                <a:spcPct val="200000"/>
              </a:lnSpc>
              <a:spcAft>
                <a:spcPts val="1000"/>
              </a:spcAft>
            </a:pP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Plato (427-347) dalam bukunya yang berjudul </a:t>
            </a:r>
            <a:r>
              <a:rPr lang="id-ID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Republic</a:t>
            </a: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membagi tiga perilaku kepemimpinan: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marR="82550" algn="just">
              <a:lnSpc>
                <a:spcPct val="200000"/>
              </a:lnSpc>
              <a:spcAft>
                <a:spcPts val="1000"/>
              </a:spcAft>
            </a:pP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(1) filosofer,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marR="82550" algn="just">
              <a:lnSpc>
                <a:spcPct val="200000"/>
              </a:lnSpc>
              <a:spcAft>
                <a:spcPts val="1000"/>
              </a:spcAft>
            </a:pP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(2) militer, dan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marR="82550" algn="just">
              <a:lnSpc>
                <a:spcPct val="200000"/>
              </a:lnSpc>
              <a:spcAft>
                <a:spcPts val="1000"/>
              </a:spcAft>
            </a:pP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(3) </a:t>
            </a:r>
            <a:r>
              <a:rPr lang="id-ID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entrepreneur</a:t>
            </a:r>
            <a:r>
              <a:rPr lang="id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(Bass,1981).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BE4D1C-C142-443D-9129-0677A316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42" y="90377"/>
            <a:ext cx="8534400" cy="1752600"/>
          </a:xfrm>
        </p:spPr>
        <p:txBody>
          <a:bodyPr/>
          <a:lstStyle/>
          <a:p>
            <a:r>
              <a:rPr lang="id-ID" b="1" dirty="0"/>
              <a:t>Teori perilaku kepemimpinan meliputi: </a:t>
            </a:r>
            <a:endParaRPr lang="en-US" b="1" dirty="0"/>
          </a:p>
          <a:p>
            <a:pPr marL="514350" indent="-514350" algn="l">
              <a:buAutoNum type="alphaLcParenBoth"/>
            </a:pPr>
            <a:r>
              <a:rPr lang="id-ID" b="1" dirty="0"/>
              <a:t>Studi Iowa, </a:t>
            </a:r>
            <a:endParaRPr lang="en-US" b="1" dirty="0"/>
          </a:p>
          <a:p>
            <a:pPr algn="l"/>
            <a:r>
              <a:rPr lang="en-US" b="1" dirty="0"/>
              <a:t>(b</a:t>
            </a:r>
            <a:r>
              <a:rPr lang="id-ID" b="1" dirty="0"/>
              <a:t>) Studi Ohio, </a:t>
            </a:r>
            <a:endParaRPr lang="en-US" b="1" dirty="0"/>
          </a:p>
          <a:p>
            <a:pPr algn="l"/>
            <a:r>
              <a:rPr lang="en-US" b="1" dirty="0"/>
              <a:t>(c</a:t>
            </a:r>
            <a:r>
              <a:rPr lang="id-ID" b="1" dirty="0"/>
              <a:t>) Studi Michigan, </a:t>
            </a:r>
            <a:endParaRPr lang="en-US" b="1" dirty="0"/>
          </a:p>
          <a:p>
            <a:pPr algn="l"/>
            <a:r>
              <a:rPr lang="en-US" b="1" dirty="0"/>
              <a:t>(d</a:t>
            </a:r>
            <a:r>
              <a:rPr lang="id-ID" b="1" dirty="0"/>
              <a:t>) Empat Sistem Kepemimpinan dalam </a:t>
            </a:r>
            <a:endParaRPr lang="en-US" b="1" dirty="0"/>
          </a:p>
          <a:p>
            <a:pPr algn="l"/>
            <a:r>
              <a:rPr lang="en-US" b="1" dirty="0"/>
              <a:t>     </a:t>
            </a:r>
            <a:r>
              <a:rPr lang="id-ID" b="1" dirty="0"/>
              <a:t>Manajemen Likert</a:t>
            </a:r>
            <a:r>
              <a:rPr lang="en-US" b="1" dirty="0"/>
              <a:t>, </a:t>
            </a:r>
          </a:p>
          <a:p>
            <a:pPr algn="l"/>
            <a:r>
              <a:rPr lang="en-US" b="1" dirty="0"/>
              <a:t>(e</a:t>
            </a:r>
            <a:r>
              <a:rPr lang="id-ID" b="1" dirty="0"/>
              <a:t>) </a:t>
            </a:r>
            <a:r>
              <a:rPr lang="id-ID" b="1" i="1" dirty="0"/>
              <a:t>Managerial Grid</a:t>
            </a:r>
            <a:r>
              <a:rPr lang="id-ID" b="1" dirty="0"/>
              <a:t> Blake &amp; Mouton </a:t>
            </a:r>
            <a:endParaRPr lang="en-US" b="1" dirty="0"/>
          </a:p>
          <a:p>
            <a:pPr algn="l"/>
            <a:r>
              <a:rPr lang="en-US" b="1" dirty="0"/>
              <a:t>     (</a:t>
            </a:r>
            <a:r>
              <a:rPr lang="id-ID" b="1" dirty="0"/>
              <a:t>Geradi</a:t>
            </a:r>
            <a:r>
              <a:rPr lang="en-US" b="1" dirty="0"/>
              <a:t>), </a:t>
            </a:r>
          </a:p>
          <a:p>
            <a:pPr algn="l"/>
            <a:r>
              <a:rPr lang="en-US" b="1" dirty="0"/>
              <a:t>(h)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Gaya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</a:p>
          <a:p>
            <a:pPr algn="l"/>
            <a:r>
              <a:rPr lang="en-US" b="1" dirty="0"/>
              <a:t>      </a:t>
            </a:r>
            <a:r>
              <a:rPr lang="en-US" b="1" dirty="0" err="1"/>
              <a:t>Reddin</a:t>
            </a:r>
            <a:r>
              <a:rPr lang="en-US" b="1" dirty="0"/>
              <a:t>, dan </a:t>
            </a:r>
          </a:p>
          <a:p>
            <a:pPr algn="l"/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Lima Gaya </a:t>
            </a:r>
            <a:r>
              <a:rPr lang="en-US" b="1" dirty="0" err="1"/>
              <a:t>Kepemimpinan</a:t>
            </a:r>
            <a:r>
              <a:rPr lang="en-US" b="1" dirty="0"/>
              <a:t> Gill. </a:t>
            </a:r>
          </a:p>
        </p:txBody>
      </p:sp>
    </p:spTree>
    <p:extLst>
      <p:ext uri="{BB962C8B-B14F-4D97-AF65-F5344CB8AC3E}">
        <p14:creationId xmlns:p14="http://schemas.microsoft.com/office/powerpoint/2010/main" val="18889775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1016</Words>
  <Application>Microsoft Office PowerPoint</Application>
  <PresentationFormat>Widescreen</PresentationFormat>
  <Paragraphs>242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Default Design</vt:lpstr>
      <vt:lpstr>Mountain Top</vt:lpstr>
      <vt:lpstr>cdb2004208gl</vt:lpstr>
      <vt:lpstr>1_cdb2004208gl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121</cp:revision>
  <dcterms:created xsi:type="dcterms:W3CDTF">2019-05-21T09:53:05Z</dcterms:created>
  <dcterms:modified xsi:type="dcterms:W3CDTF">2019-06-30T03:50:08Z</dcterms:modified>
</cp:coreProperties>
</file>