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95" r:id="rId5"/>
    <p:sldId id="291" r:id="rId6"/>
    <p:sldId id="293" r:id="rId7"/>
    <p:sldId id="294" r:id="rId8"/>
    <p:sldId id="302" r:id="rId9"/>
    <p:sldId id="303" r:id="rId10"/>
    <p:sldId id="304" r:id="rId11"/>
    <p:sldId id="300" r:id="rId12"/>
    <p:sldId id="292" r:id="rId13"/>
    <p:sldId id="301" r:id="rId14"/>
    <p:sldId id="298" r:id="rId15"/>
    <p:sldId id="296" r:id="rId16"/>
    <p:sldId id="299" r:id="rId17"/>
    <p:sldId id="297" r:id="rId18"/>
    <p:sldId id="282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451B"/>
    <a:srgbClr val="E4955A"/>
    <a:srgbClr val="C45A12"/>
    <a:srgbClr val="993300"/>
    <a:srgbClr val="FF9966"/>
    <a:srgbClr val="800000"/>
    <a:srgbClr val="F09456"/>
    <a:srgbClr val="993366"/>
    <a:srgbClr val="EE0000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350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270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974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7833816" y="0"/>
            <a:ext cx="4358186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7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40943" y="0"/>
            <a:ext cx="1775876" cy="6858000"/>
          </a:xfrm>
          <a:prstGeom prst="rect">
            <a:avLst/>
          </a:prstGeom>
          <a:solidFill>
            <a:schemeClr val="accent2">
              <a:lumMod val="75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02985" y="167792"/>
            <a:ext cx="10589016" cy="9240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1821376" y="256963"/>
            <a:ext cx="735495" cy="699966"/>
          </a:xfrm>
          <a:prstGeom prst="rect">
            <a:avLst/>
          </a:prstGeom>
          <a:solidFill>
            <a:srgbClr val="E4955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/>
          <p:cNvSpPr/>
          <p:nvPr userDrawn="1"/>
        </p:nvSpPr>
        <p:spPr>
          <a:xfrm>
            <a:off x="40943" y="-1"/>
            <a:ext cx="1624084" cy="6590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8007" r="49935" b="5732"/>
          <a:stretch/>
        </p:blipFill>
        <p:spPr>
          <a:xfrm>
            <a:off x="257965" y="185738"/>
            <a:ext cx="1205948" cy="2238721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5486054"/>
            <a:ext cx="1665027" cy="1177235"/>
          </a:xfrm>
          <a:prstGeom prst="rect">
            <a:avLst/>
          </a:prstGeom>
          <a:solidFill>
            <a:srgbClr val="DF451B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7" y="3768023"/>
            <a:ext cx="1479471" cy="28221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/>
          <a:stretch/>
        </p:blipFill>
        <p:spPr>
          <a:xfrm>
            <a:off x="226842" y="2572508"/>
            <a:ext cx="476770" cy="10705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/>
          <a:stretch/>
        </p:blipFill>
        <p:spPr>
          <a:xfrm>
            <a:off x="959847" y="2560984"/>
            <a:ext cx="476770" cy="10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1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813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825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622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899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59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516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823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3F96-1634-485F-8387-403A94344EF7}" type="datetimeFigureOut">
              <a:rPr lang="id-ID" smtClean="0"/>
              <a:t>17/11/2015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559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845" y="1543248"/>
            <a:ext cx="3878363" cy="4762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662518" y="3272"/>
            <a:ext cx="9529482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6513" y="3734490"/>
            <a:ext cx="6505487" cy="553793"/>
          </a:xfrm>
        </p:spPr>
        <p:txBody>
          <a:bodyPr/>
          <a:lstStyle/>
          <a:p>
            <a:r>
              <a:rPr lang="id-ID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Oleh: Ikhwanuddin, MT &amp; TIM</a:t>
            </a:r>
            <a:endParaRPr lang="id-ID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662517" cy="6858000"/>
          </a:xfrm>
          <a:prstGeom prst="rect">
            <a:avLst/>
          </a:prstGeom>
          <a:solidFill>
            <a:schemeClr val="accent2">
              <a:lumMod val="75000"/>
              <a:alpha val="607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6513" y="897326"/>
            <a:ext cx="6505487" cy="152471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id-ID" sz="54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MENGGAMBAR RENCANA &amp; DETIL  </a:t>
            </a:r>
            <a:endParaRPr lang="id-ID" sz="5400" b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4208" y="2471922"/>
            <a:ext cx="7847794" cy="9603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800" b="1" spc="50" dirty="0" smtClean="0">
                <a:ln w="952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PINTU &amp; JENDELA</a:t>
            </a:r>
            <a:endParaRPr lang="id-ID" sz="4800" b="1" spc="50" dirty="0">
              <a:ln w="9525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3" y="1125060"/>
            <a:ext cx="3836683" cy="31632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0" y="4288283"/>
            <a:ext cx="3920047" cy="20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3075" y="259307"/>
            <a:ext cx="9598924" cy="668741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NOTASI BUKAAN TIPE </a:t>
            </a:r>
            <a:r>
              <a:rPr lang="id-ID" sz="4000" dirty="0" smtClean="0">
                <a:solidFill>
                  <a:schemeClr val="bg1"/>
                </a:solidFill>
              </a:rPr>
              <a:t>PINTU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7473" y="1479837"/>
            <a:ext cx="5967285" cy="8812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dirty="0" smtClean="0"/>
              <a:t>B</a:t>
            </a:r>
            <a:r>
              <a:rPr lang="id-ID" sz="3200" dirty="0" smtClean="0"/>
              <a:t>.3b. Arah bukaan pintu memiliki notasi sbb:</a:t>
            </a:r>
            <a:endParaRPr lang="id-ID" sz="3200" dirty="0" smtClean="0"/>
          </a:p>
          <a:p>
            <a:pPr marL="0" indent="0" algn="just">
              <a:buNone/>
            </a:pPr>
            <a:endParaRPr lang="id-ID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8246362" y="1556859"/>
            <a:ext cx="1405720" cy="2636606"/>
            <a:chOff x="8362384" y="4041656"/>
            <a:chExt cx="1405720" cy="2333768"/>
          </a:xfrm>
        </p:grpSpPr>
        <p:sp>
          <p:nvSpPr>
            <p:cNvPr id="7" name="Rectangle 6"/>
            <p:cNvSpPr/>
            <p:nvPr/>
          </p:nvSpPr>
          <p:spPr>
            <a:xfrm>
              <a:off x="8362384" y="4041656"/>
              <a:ext cx="1405720" cy="2333768"/>
            </a:xfrm>
            <a:prstGeom prst="rect">
              <a:avLst/>
            </a:prstGeom>
            <a:solidFill>
              <a:srgbClr val="C45A12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460003" y="4133313"/>
              <a:ext cx="1210481" cy="2132242"/>
            </a:xfrm>
            <a:prstGeom prst="rect">
              <a:avLst/>
            </a:prstGeom>
            <a:solidFill>
              <a:srgbClr val="E4955A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41643" y="4310727"/>
              <a:ext cx="841422" cy="17644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0" name="Straight Connector 9"/>
            <p:cNvCxnSpPr>
              <a:endCxn id="9" idx="3"/>
            </p:cNvCxnSpPr>
            <p:nvPr/>
          </p:nvCxnSpPr>
          <p:spPr>
            <a:xfrm>
              <a:off x="8612782" y="4285397"/>
              <a:ext cx="870283" cy="907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9" idx="3"/>
            </p:cNvCxnSpPr>
            <p:nvPr/>
          </p:nvCxnSpPr>
          <p:spPr>
            <a:xfrm flipH="1">
              <a:off x="8641643" y="5192950"/>
              <a:ext cx="841422" cy="8822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1907473" y="2711345"/>
            <a:ext cx="5612679" cy="296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Bukaan samping (engsel samping)</a:t>
            </a:r>
            <a:endParaRPr lang="id-ID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Bukaan samping (Geser</a:t>
            </a:r>
            <a:r>
              <a:rPr lang="id-ID" dirty="0" smtClean="0"/>
              <a:t>)</a:t>
            </a:r>
          </a:p>
          <a:p>
            <a:pPr marL="0" indent="0">
              <a:buNone/>
            </a:pPr>
            <a:endParaRPr lang="id-ID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0403751" y="1556859"/>
            <a:ext cx="1405720" cy="2636606"/>
          </a:xfrm>
          <a:prstGeom prst="rect">
            <a:avLst/>
          </a:prstGeom>
          <a:solidFill>
            <a:srgbClr val="C45A12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10501370" y="1660410"/>
            <a:ext cx="1210481" cy="2408929"/>
          </a:xfrm>
          <a:prstGeom prst="rect">
            <a:avLst/>
          </a:prstGeom>
          <a:solidFill>
            <a:srgbClr val="E4955A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10683010" y="1860846"/>
            <a:ext cx="841422" cy="1993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235405" y="2841784"/>
            <a:ext cx="699970" cy="157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e 24"/>
          <p:cNvSpPr/>
          <p:nvPr/>
        </p:nvSpPr>
        <p:spPr>
          <a:xfrm>
            <a:off x="7226058" y="4739176"/>
            <a:ext cx="2286000" cy="2314253"/>
          </a:xfrm>
          <a:prstGeom prst="pie">
            <a:avLst>
              <a:gd name="adj1" fmla="val 16226279"/>
              <a:gd name="adj2" fmla="val 21579058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162876" y="4723573"/>
            <a:ext cx="1538050" cy="1497723"/>
            <a:chOff x="8329069" y="4713890"/>
            <a:chExt cx="1538050" cy="1497723"/>
          </a:xfrm>
        </p:grpSpPr>
        <p:sp>
          <p:nvSpPr>
            <p:cNvPr id="22" name="Rectangle 21"/>
            <p:cNvSpPr/>
            <p:nvPr/>
          </p:nvSpPr>
          <p:spPr>
            <a:xfrm>
              <a:off x="8329069" y="5880537"/>
              <a:ext cx="181640" cy="331076"/>
            </a:xfrm>
            <a:prstGeom prst="rect">
              <a:avLst/>
            </a:prstGeom>
            <a:solidFill>
              <a:srgbClr val="E4955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685479" y="5872652"/>
              <a:ext cx="181640" cy="331076"/>
            </a:xfrm>
            <a:prstGeom prst="rect">
              <a:avLst/>
            </a:prstGeom>
            <a:solidFill>
              <a:srgbClr val="E4955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96760" y="4713890"/>
              <a:ext cx="45719" cy="1166647"/>
            </a:xfrm>
            <a:prstGeom prst="rect">
              <a:avLst/>
            </a:prstGeom>
            <a:solidFill>
              <a:srgbClr val="E49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42479" y="5872652"/>
              <a:ext cx="1143000" cy="457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235405" y="5606923"/>
            <a:ext cx="1538050" cy="620328"/>
            <a:chOff x="10235405" y="5606923"/>
            <a:chExt cx="1538050" cy="620328"/>
          </a:xfrm>
        </p:grpSpPr>
        <p:sp>
          <p:nvSpPr>
            <p:cNvPr id="29" name="Rectangle 28"/>
            <p:cNvSpPr/>
            <p:nvPr/>
          </p:nvSpPr>
          <p:spPr>
            <a:xfrm>
              <a:off x="10235405" y="5896175"/>
              <a:ext cx="181640" cy="331076"/>
            </a:xfrm>
            <a:prstGeom prst="rect">
              <a:avLst/>
            </a:prstGeom>
            <a:solidFill>
              <a:srgbClr val="E4955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591815" y="5888290"/>
              <a:ext cx="181640" cy="331076"/>
            </a:xfrm>
            <a:prstGeom prst="rect">
              <a:avLst/>
            </a:prstGeom>
            <a:solidFill>
              <a:srgbClr val="E4955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10985632" y="5283118"/>
              <a:ext cx="45719" cy="1166647"/>
            </a:xfrm>
            <a:prstGeom prst="rect">
              <a:avLst/>
            </a:prstGeom>
            <a:solidFill>
              <a:srgbClr val="E49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448815" y="5888290"/>
              <a:ext cx="1143000" cy="457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10753736" y="5606923"/>
              <a:ext cx="699970" cy="157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53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129" y="259307"/>
            <a:ext cx="9811870" cy="668741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PENGERTIAN </a:t>
            </a:r>
            <a:r>
              <a:rPr lang="id-ID" sz="4000" dirty="0" smtClean="0">
                <a:solidFill>
                  <a:schemeClr val="bg1"/>
                </a:solidFill>
              </a:rPr>
              <a:t>JENDELA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76516" y="1617648"/>
            <a:ext cx="9832263" cy="161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 smtClean="0"/>
              <a:t>Jendela</a:t>
            </a:r>
            <a:r>
              <a:rPr lang="id-ID" sz="3200" dirty="0" smtClean="0"/>
              <a:t>: elemen bangunan yang merupakan bukaan ruang pada dinding penyekat ruang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8608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80129" y="309282"/>
            <a:ext cx="9811870" cy="820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 dirty="0" smtClean="0">
                <a:solidFill>
                  <a:schemeClr val="accent2">
                    <a:lumMod val="50000"/>
                  </a:schemeClr>
                </a:solidFill>
              </a:rPr>
              <a:t>ELEMEN GAMBAR DENAH</a:t>
            </a:r>
            <a:endParaRPr lang="id-ID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93075" y="259307"/>
            <a:ext cx="9598924" cy="668741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FUNGSI </a:t>
            </a:r>
            <a:r>
              <a:rPr lang="id-ID" sz="4000" dirty="0" smtClean="0">
                <a:solidFill>
                  <a:schemeClr val="bg1"/>
                </a:solidFill>
              </a:rPr>
              <a:t>JENDELA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07473" y="2397446"/>
            <a:ext cx="6021876" cy="4057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Sebagai penyedia view ke luar ruangan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Sebagai elemen yang memungkinkan masuknya cahaya alami ke dalam ruang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Sebagai elemen yang memungkinkan terjadinya sirkulasi udara ruangan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Sebagai elemen estetika ruang</a:t>
            </a:r>
            <a:endParaRPr lang="id-ID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7473" y="1479837"/>
            <a:ext cx="5830808" cy="567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d-ID" sz="3200" dirty="0"/>
              <a:t>B</a:t>
            </a:r>
            <a:r>
              <a:rPr lang="id-ID" sz="3200" dirty="0" smtClean="0"/>
              <a:t>. </a:t>
            </a:r>
            <a:r>
              <a:rPr lang="id-ID" sz="3200" dirty="0" smtClean="0"/>
              <a:t>FUNGSI JENDELA:</a:t>
            </a:r>
          </a:p>
          <a:p>
            <a:pPr marL="0" indent="0" algn="just">
              <a:buNone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6225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3075" y="259307"/>
            <a:ext cx="9598924" cy="668741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ELEMEN KONSTRUKSI </a:t>
            </a:r>
            <a:r>
              <a:rPr lang="id-ID" sz="4000" dirty="0" smtClean="0">
                <a:solidFill>
                  <a:schemeClr val="bg1"/>
                </a:solidFill>
              </a:rPr>
              <a:t>JENDELA</a:t>
            </a:r>
            <a:endParaRPr lang="id-ID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1712" b="47990"/>
          <a:stretch/>
        </p:blipFill>
        <p:spPr>
          <a:xfrm>
            <a:off x="6588142" y="2556173"/>
            <a:ext cx="3021804" cy="34530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99434" y="3055110"/>
            <a:ext cx="1300537" cy="2418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7473" y="1479837"/>
            <a:ext cx="5967285" cy="480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dirty="0" smtClean="0"/>
              <a:t>Elemen </a:t>
            </a:r>
            <a:r>
              <a:rPr lang="id-ID" sz="3200" dirty="0" smtClean="0"/>
              <a:t>Jendela </a:t>
            </a:r>
            <a:r>
              <a:rPr lang="id-ID" sz="3200" dirty="0" smtClean="0"/>
              <a:t>terdiri dari: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53242" y="2096377"/>
            <a:ext cx="3517891" cy="358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Kusen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Daun pintu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/>
              <a:t>K</a:t>
            </a:r>
            <a:r>
              <a:rPr lang="id-ID" dirty="0" smtClean="0"/>
              <a:t>upingan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Angkur</a:t>
            </a:r>
            <a:endParaRPr lang="id-ID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Engsel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Pengunci </a:t>
            </a:r>
            <a:r>
              <a:rPr lang="id-ID" dirty="0" smtClean="0"/>
              <a:t>(grendel)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Hak angin</a:t>
            </a:r>
            <a:endParaRPr lang="id-ID" dirty="0"/>
          </a:p>
        </p:txBody>
      </p:sp>
      <p:sp>
        <p:nvSpPr>
          <p:cNvPr id="3" name="Oval 2"/>
          <p:cNvSpPr/>
          <p:nvPr/>
        </p:nvSpPr>
        <p:spPr>
          <a:xfrm>
            <a:off x="7693975" y="2096377"/>
            <a:ext cx="416858" cy="3888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</a:rPr>
              <a:t>1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91817" y="2104515"/>
            <a:ext cx="416858" cy="3888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2</a:t>
            </a:r>
            <a:endParaRPr lang="id-ID" sz="2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00246" y="2492203"/>
            <a:ext cx="1" cy="3585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39" y="2850775"/>
            <a:ext cx="1603813" cy="282639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6588142" y="2955015"/>
            <a:ext cx="3437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196346" y="2760608"/>
            <a:ext cx="416858" cy="3888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</a:rPr>
              <a:t>3</a:t>
            </a:r>
            <a:endParaRPr lang="id-ID" sz="20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519363" y="3548264"/>
            <a:ext cx="3437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127567" y="3353857"/>
            <a:ext cx="416858" cy="3888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4</a:t>
            </a:r>
            <a:endParaRPr lang="id-ID" sz="20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918169" y="2481535"/>
            <a:ext cx="1" cy="3585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58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3075" y="259307"/>
            <a:ext cx="9598924" cy="668741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TIPE JENDELA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7473" y="1479837"/>
            <a:ext cx="5967285" cy="8812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dirty="0"/>
              <a:t>B</a:t>
            </a:r>
            <a:r>
              <a:rPr lang="id-ID" sz="3200" dirty="0" smtClean="0"/>
              <a:t>.1</a:t>
            </a:r>
            <a:r>
              <a:rPr lang="id-ID" sz="3200" dirty="0" smtClean="0"/>
              <a:t>. Tipe Jendela </a:t>
            </a:r>
            <a:r>
              <a:rPr lang="id-ID" sz="3200" dirty="0" smtClean="0"/>
              <a:t>berdasarkan </a:t>
            </a:r>
            <a:r>
              <a:rPr lang="id-ID" sz="3200" dirty="0"/>
              <a:t>j</a:t>
            </a:r>
            <a:r>
              <a:rPr lang="id-ID" sz="3200" dirty="0" smtClean="0"/>
              <a:t>umlah daunnya :</a:t>
            </a:r>
            <a:endParaRPr lang="id-ID" sz="3200" dirty="0" smtClean="0"/>
          </a:p>
          <a:p>
            <a:pPr marL="0" indent="0" algn="just">
              <a:buNone/>
            </a:pPr>
            <a:endParaRPr lang="id-ID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7473" y="2711346"/>
            <a:ext cx="4367203" cy="1182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Jendela berdaun Tunggal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Jendela berdaun Ganda</a:t>
            </a:r>
          </a:p>
          <a:p>
            <a:pPr marL="0" indent="0">
              <a:buNone/>
            </a:pPr>
            <a:endParaRPr lang="id-ID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83" y="1608083"/>
            <a:ext cx="1298349" cy="2286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91" y="4172444"/>
            <a:ext cx="2354275" cy="2338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665" y="1608083"/>
            <a:ext cx="1280032" cy="2286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29" y="1607270"/>
            <a:ext cx="1306350" cy="2286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745" y="4172444"/>
            <a:ext cx="1968489" cy="233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3075" y="259307"/>
            <a:ext cx="9598924" cy="668741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TIPE JENDELA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7473" y="1479837"/>
            <a:ext cx="5967285" cy="8812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dirty="0"/>
              <a:t>B</a:t>
            </a:r>
            <a:r>
              <a:rPr lang="id-ID" sz="3200" dirty="0" smtClean="0"/>
              <a:t>.2</a:t>
            </a:r>
            <a:r>
              <a:rPr lang="id-ID" sz="3200" dirty="0" smtClean="0"/>
              <a:t>. Tipe Jendela </a:t>
            </a:r>
            <a:r>
              <a:rPr lang="id-ID" sz="3200" dirty="0" smtClean="0"/>
              <a:t>berdasarkan Jenis daun </a:t>
            </a:r>
            <a:r>
              <a:rPr lang="id-ID" sz="3200" dirty="0" smtClean="0"/>
              <a:t>Jendela:</a:t>
            </a:r>
          </a:p>
          <a:p>
            <a:pPr marL="0" indent="0" algn="just">
              <a:buNone/>
            </a:pPr>
            <a:endParaRPr lang="id-ID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7473" y="2711345"/>
            <a:ext cx="4304141" cy="270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Kaca mati (tanpa daun jendela)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Jendela Ram </a:t>
            </a:r>
            <a:r>
              <a:rPr lang="id-ID" dirty="0" smtClean="0"/>
              <a:t>kaca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Jendela </a:t>
            </a:r>
            <a:r>
              <a:rPr lang="id-ID" dirty="0" smtClean="0"/>
              <a:t>Krepyak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Jendela Nako</a:t>
            </a:r>
          </a:p>
          <a:p>
            <a:pPr marL="0" indent="0">
              <a:buNone/>
            </a:pPr>
            <a:endParaRPr lang="id-ID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19" y="4019899"/>
            <a:ext cx="1459346" cy="2569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71" y="4019899"/>
            <a:ext cx="1519943" cy="2569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14" y="4064752"/>
            <a:ext cx="1394875" cy="2504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t="12874" r="10614" b="14253"/>
          <a:stretch/>
        </p:blipFill>
        <p:spPr>
          <a:xfrm>
            <a:off x="7547422" y="1479837"/>
            <a:ext cx="3230640" cy="23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3075" y="259307"/>
            <a:ext cx="9598924" cy="668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TIPE JENDELA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7473" y="1479837"/>
            <a:ext cx="5967285" cy="8812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dirty="0" smtClean="0"/>
              <a:t>B</a:t>
            </a:r>
            <a:r>
              <a:rPr lang="id-ID" sz="3200" dirty="0" smtClean="0"/>
              <a:t>.3a. </a:t>
            </a:r>
            <a:r>
              <a:rPr lang="id-ID" sz="3200" dirty="0" smtClean="0"/>
              <a:t>Berdasarkan </a:t>
            </a:r>
            <a:r>
              <a:rPr lang="id-ID" sz="3200" dirty="0"/>
              <a:t>t</a:t>
            </a:r>
            <a:r>
              <a:rPr lang="id-ID" sz="3200" dirty="0" smtClean="0"/>
              <a:t>eknik </a:t>
            </a:r>
            <a:r>
              <a:rPr lang="id-ID" sz="3200" dirty="0"/>
              <a:t>b</a:t>
            </a:r>
            <a:r>
              <a:rPr lang="id-ID" sz="3200" dirty="0" smtClean="0"/>
              <a:t>ukaan </a:t>
            </a:r>
            <a:r>
              <a:rPr lang="id-ID" sz="3200" dirty="0"/>
              <a:t>j</a:t>
            </a:r>
            <a:r>
              <a:rPr lang="id-ID" sz="3200" dirty="0" smtClean="0"/>
              <a:t>endela:</a:t>
            </a:r>
          </a:p>
          <a:p>
            <a:pPr marL="0" indent="0" algn="just">
              <a:buNone/>
            </a:pPr>
            <a:endParaRPr lang="id-ID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7474" y="2451041"/>
            <a:ext cx="4256844" cy="2846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400" dirty="0" smtClean="0"/>
              <a:t>Putar arah horisontal</a:t>
            </a:r>
            <a:endParaRPr lang="id-ID" sz="24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400" dirty="0" smtClean="0"/>
              <a:t>Putar arah vertikal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400" dirty="0" smtClean="0"/>
              <a:t>Geser arah atas bawah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400" dirty="0" smtClean="0"/>
              <a:t>Buka sisi</a:t>
            </a:r>
            <a:r>
              <a:rPr lang="id-ID" sz="2400" dirty="0" smtClean="0"/>
              <a:t> bawah (gantung)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400" dirty="0" smtClean="0"/>
              <a:t>Buka arah samping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400" dirty="0" smtClean="0"/>
              <a:t>Kombinasi</a:t>
            </a:r>
            <a:endParaRPr lang="id-ID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5" y="1920450"/>
            <a:ext cx="6547945" cy="48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93075" y="259307"/>
            <a:ext cx="9598924" cy="668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NOTASI BUKAAN</a:t>
            </a:r>
            <a:r>
              <a:rPr lang="id-ID" sz="4000" dirty="0" smtClean="0">
                <a:solidFill>
                  <a:schemeClr val="bg1"/>
                </a:solidFill>
              </a:rPr>
              <a:t> </a:t>
            </a:r>
            <a:r>
              <a:rPr lang="id-ID" sz="4000" dirty="0" smtClean="0">
                <a:solidFill>
                  <a:schemeClr val="bg1"/>
                </a:solidFill>
              </a:rPr>
              <a:t>JENDELA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7473" y="1479837"/>
            <a:ext cx="5967285" cy="8812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dirty="0" smtClean="0"/>
              <a:t>B</a:t>
            </a:r>
            <a:r>
              <a:rPr lang="id-ID" sz="3200" dirty="0" smtClean="0"/>
              <a:t>.3b. Arah bukaan jendela memiliki notasi sbb:</a:t>
            </a:r>
            <a:endParaRPr lang="id-ID" sz="3200" dirty="0" smtClean="0"/>
          </a:p>
          <a:p>
            <a:pPr marL="0" indent="0" algn="just">
              <a:buNone/>
            </a:pPr>
            <a:endParaRPr lang="id-ID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7473" y="2711345"/>
            <a:ext cx="4871699" cy="296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Bukaan bawah (engsel atas)</a:t>
            </a:r>
            <a:endParaRPr lang="id-ID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Bukaan atas (engsel bawah)</a:t>
            </a:r>
            <a:endParaRPr lang="id-ID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Bukaan samping (</a:t>
            </a:r>
            <a:r>
              <a:rPr lang="id-ID" dirty="0" smtClean="0"/>
              <a:t>engsel samping)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Bukaan atas bawah-geser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7890734" y="1553996"/>
            <a:ext cx="1405720" cy="2333768"/>
            <a:chOff x="8147713" y="1692322"/>
            <a:chExt cx="1405720" cy="2333768"/>
          </a:xfrm>
        </p:grpSpPr>
        <p:sp>
          <p:nvSpPr>
            <p:cNvPr id="10" name="Rectangle 9"/>
            <p:cNvSpPr/>
            <p:nvPr/>
          </p:nvSpPr>
          <p:spPr>
            <a:xfrm>
              <a:off x="8147713" y="1692322"/>
              <a:ext cx="1405720" cy="2333768"/>
            </a:xfrm>
            <a:prstGeom prst="rect">
              <a:avLst/>
            </a:prstGeom>
            <a:solidFill>
              <a:srgbClr val="C45A12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45332" y="1783979"/>
              <a:ext cx="1210481" cy="2132242"/>
            </a:xfrm>
            <a:prstGeom prst="rect">
              <a:avLst/>
            </a:prstGeom>
            <a:solidFill>
              <a:srgbClr val="E4955A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26972" y="1961393"/>
              <a:ext cx="841422" cy="17644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8426972" y="1961393"/>
              <a:ext cx="420711" cy="17644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847683" y="1961393"/>
              <a:ext cx="420711" cy="17644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0086654" y="1544461"/>
            <a:ext cx="1405720" cy="2333768"/>
            <a:chOff x="10017456" y="1730984"/>
            <a:chExt cx="1405720" cy="2333768"/>
          </a:xfrm>
        </p:grpSpPr>
        <p:sp>
          <p:nvSpPr>
            <p:cNvPr id="23" name="Rectangle 22"/>
            <p:cNvSpPr/>
            <p:nvPr/>
          </p:nvSpPr>
          <p:spPr>
            <a:xfrm>
              <a:off x="10017456" y="1730984"/>
              <a:ext cx="1405720" cy="2333768"/>
            </a:xfrm>
            <a:prstGeom prst="rect">
              <a:avLst/>
            </a:prstGeom>
            <a:solidFill>
              <a:srgbClr val="C45A12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115075" y="1822641"/>
              <a:ext cx="1210481" cy="2132242"/>
            </a:xfrm>
            <a:prstGeom prst="rect">
              <a:avLst/>
            </a:prstGeom>
            <a:solidFill>
              <a:srgbClr val="E4955A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296715" y="2000055"/>
              <a:ext cx="841422" cy="17644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296715" y="2000055"/>
              <a:ext cx="420711" cy="17644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0717426" y="2000055"/>
              <a:ext cx="420711" cy="17644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874758" y="4156409"/>
            <a:ext cx="1405720" cy="2333768"/>
            <a:chOff x="8362384" y="4041656"/>
            <a:chExt cx="1405720" cy="2333768"/>
          </a:xfrm>
        </p:grpSpPr>
        <p:sp>
          <p:nvSpPr>
            <p:cNvPr id="30" name="Rectangle 29"/>
            <p:cNvSpPr/>
            <p:nvPr/>
          </p:nvSpPr>
          <p:spPr>
            <a:xfrm>
              <a:off x="8362384" y="4041656"/>
              <a:ext cx="1405720" cy="2333768"/>
            </a:xfrm>
            <a:prstGeom prst="rect">
              <a:avLst/>
            </a:prstGeom>
            <a:solidFill>
              <a:srgbClr val="C45A12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60003" y="4133313"/>
              <a:ext cx="1210481" cy="2132242"/>
            </a:xfrm>
            <a:prstGeom prst="rect">
              <a:avLst/>
            </a:prstGeom>
            <a:solidFill>
              <a:srgbClr val="E4955A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641643" y="4310727"/>
              <a:ext cx="841422" cy="17644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36" name="Straight Connector 35"/>
            <p:cNvCxnSpPr>
              <a:endCxn id="32" idx="3"/>
            </p:cNvCxnSpPr>
            <p:nvPr/>
          </p:nvCxnSpPr>
          <p:spPr>
            <a:xfrm>
              <a:off x="8612782" y="4285397"/>
              <a:ext cx="870283" cy="907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2" idx="3"/>
            </p:cNvCxnSpPr>
            <p:nvPr/>
          </p:nvCxnSpPr>
          <p:spPr>
            <a:xfrm flipH="1">
              <a:off x="8641643" y="5192950"/>
              <a:ext cx="841422" cy="8822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0086654" y="4193465"/>
            <a:ext cx="1405720" cy="2333768"/>
            <a:chOff x="10086654" y="4193465"/>
            <a:chExt cx="1405720" cy="2333768"/>
          </a:xfrm>
        </p:grpSpPr>
        <p:sp>
          <p:nvSpPr>
            <p:cNvPr id="41" name="Rectangle 40"/>
            <p:cNvSpPr/>
            <p:nvPr/>
          </p:nvSpPr>
          <p:spPr>
            <a:xfrm>
              <a:off x="10086654" y="4193465"/>
              <a:ext cx="1405720" cy="2333768"/>
            </a:xfrm>
            <a:prstGeom prst="rect">
              <a:avLst/>
            </a:prstGeom>
            <a:solidFill>
              <a:srgbClr val="C45A12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184273" y="4285122"/>
              <a:ext cx="1210481" cy="1022581"/>
            </a:xfrm>
            <a:prstGeom prst="rect">
              <a:avLst/>
            </a:prstGeom>
            <a:solidFill>
              <a:srgbClr val="E4955A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365913" y="4462536"/>
              <a:ext cx="841422" cy="64549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184273" y="5281449"/>
              <a:ext cx="1210481" cy="1048836"/>
            </a:xfrm>
            <a:prstGeom prst="rect">
              <a:avLst/>
            </a:prstGeom>
            <a:solidFill>
              <a:srgbClr val="E4955A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365913" y="5281449"/>
              <a:ext cx="841422" cy="8491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10786624" y="4871545"/>
              <a:ext cx="0" cy="8040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2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9422" y="283779"/>
            <a:ext cx="9584377" cy="945931"/>
          </a:xfrm>
        </p:spPr>
        <p:txBody>
          <a:bodyPr>
            <a:normAutofit/>
          </a:bodyPr>
          <a:lstStyle/>
          <a:p>
            <a:pPr algn="ctr"/>
            <a:r>
              <a:rPr lang="id-ID" sz="6000" dirty="0" smtClean="0">
                <a:solidFill>
                  <a:schemeClr val="bg1"/>
                </a:solidFill>
              </a:rPr>
              <a:t>SELESAI</a:t>
            </a:r>
            <a:endParaRPr lang="id-ID" sz="6000" i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3192" y="2931458"/>
            <a:ext cx="82968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8000" b="0" cap="none" spc="0" dirty="0" smtClean="0">
                <a:ln w="0"/>
                <a:solidFill>
                  <a:srgbClr val="DF451B"/>
                </a:solidFill>
                <a:effectLst>
                  <a:reflection blurRad="6350" stA="53000" endA="300" endPos="35500" dir="5400000" sy="-90000" algn="bl" rotWithShape="0"/>
                </a:effectLst>
              </a:rPr>
              <a:t>TERIMA KASIH</a:t>
            </a:r>
            <a:endParaRPr lang="en-US" sz="8000" b="0" cap="none" spc="0" dirty="0">
              <a:ln w="0"/>
              <a:solidFill>
                <a:srgbClr val="DF451B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0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129" y="259307"/>
            <a:ext cx="9811870" cy="668741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PENGERTIAN PINTU &amp; JENDELA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21121" y="1425247"/>
            <a:ext cx="9497728" cy="1713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b="1" dirty="0" smtClean="0"/>
              <a:t>Pintu</a:t>
            </a:r>
            <a:r>
              <a:rPr lang="id-ID" sz="3200" dirty="0" smtClean="0"/>
              <a:t>: elemen bangunan yang merupakan bukaan ruang yang berfungsi sebagai penyekat sekaligus penghubung antar ruang 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8127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80130" y="336176"/>
            <a:ext cx="9811870" cy="82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 dirty="0" smtClean="0">
                <a:solidFill>
                  <a:schemeClr val="accent2">
                    <a:lumMod val="50000"/>
                  </a:schemeClr>
                </a:solidFill>
              </a:rPr>
              <a:t>FUNGSI GAMBAR DENAH</a:t>
            </a:r>
            <a:endParaRPr lang="id-ID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7473" y="1479837"/>
            <a:ext cx="5626091" cy="567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d-ID" sz="3200" dirty="0" smtClean="0"/>
              <a:t>A. </a:t>
            </a:r>
            <a:r>
              <a:rPr lang="id-ID" sz="3200" dirty="0" smtClean="0"/>
              <a:t>FUNGSI PINTU:</a:t>
            </a:r>
          </a:p>
          <a:p>
            <a:pPr marL="0" indent="0" algn="just">
              <a:buNone/>
            </a:pPr>
            <a:endParaRPr lang="id-ID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93075" y="259307"/>
            <a:ext cx="9598924" cy="668741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FUNGSI PINTU &amp; JENDELA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07473" y="2264310"/>
            <a:ext cx="5626091" cy="415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Sebagai elemen sirkulasi (menghubungkan antar ruang)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 Sebagai elemen penanda tingkat privasi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Sebagai sebagai elemen penentu keamanan ruang/ bangunan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Sebagai </a:t>
            </a:r>
            <a:r>
              <a:rPr lang="id-ID" dirty="0"/>
              <a:t>elemen estetika </a:t>
            </a:r>
            <a:r>
              <a:rPr lang="id-ID" dirty="0" smtClean="0"/>
              <a:t>ruang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Sebagai penanda adanya suatu ruang dibaliknya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578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907473" y="1479837"/>
            <a:ext cx="5967285" cy="480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dirty="0" smtClean="0"/>
              <a:t>Elemen Pintu terdiri dari: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53242" y="2096377"/>
            <a:ext cx="4829503" cy="33482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Kusen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Daun pintu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/>
              <a:t>K</a:t>
            </a:r>
            <a:r>
              <a:rPr lang="id-ID" dirty="0" smtClean="0"/>
              <a:t>upingan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Duk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/>
              <a:t>A</a:t>
            </a:r>
            <a:r>
              <a:rPr lang="id-ID" dirty="0" smtClean="0"/>
              <a:t>ngkur</a:t>
            </a:r>
            <a:endParaRPr lang="id-ID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Engsel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Pengunci (slot </a:t>
            </a:r>
            <a:r>
              <a:rPr lang="id-ID" dirty="0" smtClean="0"/>
              <a:t>/ </a:t>
            </a:r>
            <a:r>
              <a:rPr lang="id-ID" dirty="0" smtClean="0"/>
              <a:t>grendel)</a:t>
            </a:r>
            <a:endParaRPr lang="id-ID" dirty="0"/>
          </a:p>
          <a:p>
            <a:pPr marL="0" indent="0">
              <a:buNone/>
            </a:pPr>
            <a:endParaRPr lang="id-ID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3075" y="259307"/>
            <a:ext cx="9598924" cy="668741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ELEMEN KONSTRUKSI PINTU</a:t>
            </a:r>
            <a:endParaRPr lang="id-ID" sz="4000" dirty="0">
              <a:solidFill>
                <a:schemeClr val="bg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343216" y="1960792"/>
            <a:ext cx="2797859" cy="3553244"/>
            <a:chOff x="6343216" y="1960792"/>
            <a:chExt cx="2797859" cy="35532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129" y="1960792"/>
              <a:ext cx="2131946" cy="355324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6418455" y="2002800"/>
              <a:ext cx="416858" cy="3888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</a:rPr>
                <a:t>3</a:t>
              </a:r>
              <a:endParaRPr lang="id-ID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569173" y="4962247"/>
              <a:ext cx="416858" cy="3888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 smtClean="0">
                  <a:solidFill>
                    <a:schemeClr val="tx1"/>
                  </a:solidFill>
                </a:rPr>
                <a:t>4</a:t>
              </a:r>
              <a:endParaRPr lang="id-ID" sz="20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343216" y="4253702"/>
              <a:ext cx="416858" cy="3888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</a:rPr>
                <a:t>5</a:t>
              </a:r>
              <a:endParaRPr lang="id-ID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7009129" y="5173794"/>
              <a:ext cx="3476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777602" y="4448109"/>
              <a:ext cx="3476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835313" y="2186766"/>
              <a:ext cx="3476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9256101" y="1516028"/>
            <a:ext cx="2593684" cy="4221068"/>
            <a:chOff x="9256101" y="1516028"/>
            <a:chExt cx="2593684" cy="4221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" t="1547" r="2315" b="-1"/>
            <a:stretch/>
          </p:blipFill>
          <p:spPr>
            <a:xfrm>
              <a:off x="9789460" y="2123767"/>
              <a:ext cx="1411940" cy="322729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789460" y="2123767"/>
              <a:ext cx="1411940" cy="317437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10287000" y="1516028"/>
              <a:ext cx="416858" cy="3888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 smtClean="0">
                  <a:solidFill>
                    <a:schemeClr val="tx1"/>
                  </a:solidFill>
                </a:rPr>
                <a:t>1</a:t>
              </a:r>
              <a:endParaRPr lang="id-ID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0287000" y="5348282"/>
              <a:ext cx="416858" cy="3888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 smtClean="0">
                  <a:solidFill>
                    <a:schemeClr val="tx1"/>
                  </a:solidFill>
                </a:rPr>
                <a:t>2</a:t>
              </a:r>
              <a:endParaRPr lang="id-ID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266734" y="2651550"/>
              <a:ext cx="416858" cy="3888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</a:rPr>
                <a:t>6</a:t>
              </a:r>
              <a:endParaRPr lang="id-ID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1432927" y="3516547"/>
              <a:ext cx="416858" cy="3888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</a:rPr>
                <a:t>7</a:t>
              </a:r>
              <a:endParaRPr lang="id-ID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0740240" y="3498410"/>
              <a:ext cx="348318" cy="478008"/>
              <a:chOff x="10164052" y="5690780"/>
              <a:chExt cx="348318" cy="47800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394575" y="5690780"/>
                <a:ext cx="117795" cy="478008"/>
              </a:xfrm>
              <a:prstGeom prst="rect">
                <a:avLst/>
              </a:prstGeom>
              <a:solidFill>
                <a:schemeClr val="bg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 flipH="1">
                <a:off x="10164052" y="5737059"/>
                <a:ext cx="345055" cy="76887"/>
                <a:chOff x="10206318" y="5822576"/>
                <a:chExt cx="252132" cy="67236"/>
              </a:xfrm>
            </p:grpSpPr>
            <p:sp>
              <p:nvSpPr>
                <p:cNvPr id="17" name="Rectangle 16"/>
                <p:cNvSpPr/>
                <p:nvPr/>
              </p:nvSpPr>
              <p:spPr>
                <a:xfrm flipV="1">
                  <a:off x="10246659" y="5833334"/>
                  <a:ext cx="211791" cy="45719"/>
                </a:xfrm>
                <a:prstGeom prst="rect">
                  <a:avLst/>
                </a:prstGeom>
                <a:solidFill>
                  <a:schemeClr val="bg2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0206318" y="5822576"/>
                  <a:ext cx="80682" cy="67236"/>
                </a:xfrm>
                <a:prstGeom prst="ellipse">
                  <a:avLst/>
                </a:prstGeom>
                <a:solidFill>
                  <a:schemeClr val="bg2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0404661" y="5909268"/>
                <a:ext cx="97622" cy="87311"/>
                <a:chOff x="10958305" y="6161585"/>
                <a:chExt cx="146236" cy="173156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10958305" y="6161585"/>
                  <a:ext cx="146236" cy="173156"/>
                </a:xfrm>
                <a:prstGeom prst="ellipse">
                  <a:avLst/>
                </a:prstGeom>
                <a:solidFill>
                  <a:schemeClr val="bg2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1031423" y="6195349"/>
                  <a:ext cx="0" cy="1056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7" name="Straight Arrow Connector 26"/>
            <p:cNvCxnSpPr>
              <a:stCxn id="16" idx="2"/>
            </p:cNvCxnSpPr>
            <p:nvPr/>
          </p:nvCxnSpPr>
          <p:spPr>
            <a:xfrm flipH="1">
              <a:off x="11085296" y="3710954"/>
              <a:ext cx="3476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5" idx="6"/>
            </p:cNvCxnSpPr>
            <p:nvPr/>
          </p:nvCxnSpPr>
          <p:spPr>
            <a:xfrm flipV="1">
              <a:off x="9683592" y="2835515"/>
              <a:ext cx="189238" cy="104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9862934" y="4457607"/>
              <a:ext cx="45719" cy="2445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862934" y="2729860"/>
              <a:ext cx="45719" cy="2445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Oval 34"/>
            <p:cNvSpPr/>
            <p:nvPr/>
          </p:nvSpPr>
          <p:spPr>
            <a:xfrm>
              <a:off x="9256101" y="4375052"/>
              <a:ext cx="416858" cy="3888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</a:rPr>
                <a:t>6</a:t>
              </a:r>
              <a:endParaRPr lang="id-ID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5" idx="6"/>
            </p:cNvCxnSpPr>
            <p:nvPr/>
          </p:nvCxnSpPr>
          <p:spPr>
            <a:xfrm flipV="1">
              <a:off x="9672959" y="4559017"/>
              <a:ext cx="189238" cy="104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0" idx="4"/>
            </p:cNvCxnSpPr>
            <p:nvPr/>
          </p:nvCxnSpPr>
          <p:spPr>
            <a:xfrm>
              <a:off x="10495429" y="1904842"/>
              <a:ext cx="0" cy="2043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14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80129" y="376518"/>
            <a:ext cx="9811870" cy="7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 dirty="0" smtClean="0">
                <a:solidFill>
                  <a:schemeClr val="accent2">
                    <a:lumMod val="50000"/>
                  </a:schemeClr>
                </a:solidFill>
              </a:rPr>
              <a:t>PRINSIP-PRINSIP DALAM MENGGAMBAR DENAH</a:t>
            </a:r>
            <a:endParaRPr lang="id-ID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3075" y="259307"/>
            <a:ext cx="9598924" cy="668741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TIPE PINTU &amp; JENDELA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7473" y="1479837"/>
            <a:ext cx="5967285" cy="8812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dirty="0" smtClean="0"/>
              <a:t>A.1. TIPE PINTU BERDASARKAN MODEL KUSEN:</a:t>
            </a:r>
          </a:p>
          <a:p>
            <a:pPr marL="0" indent="0" algn="just">
              <a:buNone/>
            </a:pPr>
            <a:endParaRPr lang="id-ID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7473" y="2711345"/>
            <a:ext cx="5626091" cy="270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Pintu Tunggal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/>
              <a:t>Pintu Ganda Simetri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/>
              <a:t>Pintu Ganda Asimetri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Pintu </a:t>
            </a:r>
            <a:r>
              <a:rPr lang="id-ID" dirty="0" smtClean="0"/>
              <a:t>Gendong satu sisi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Pintu Gendong dua sisi</a:t>
            </a:r>
          </a:p>
          <a:p>
            <a:pPr marL="0" indent="0">
              <a:buNone/>
            </a:pPr>
            <a:endParaRPr lang="id-ID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23" y="2029814"/>
            <a:ext cx="1039804" cy="219752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104733" y="2058356"/>
            <a:ext cx="416858" cy="388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</a:rPr>
              <a:t>1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2094" y="4603248"/>
            <a:ext cx="416858" cy="388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4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22237" r="10533" b="3733"/>
          <a:stretch/>
        </p:blipFill>
        <p:spPr>
          <a:xfrm>
            <a:off x="9289347" y="4575952"/>
            <a:ext cx="2727613" cy="2089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51" y="2029814"/>
            <a:ext cx="1736043" cy="219752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756177" y="2058356"/>
            <a:ext cx="416858" cy="388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</a:rPr>
              <a:t>2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022" y="2029814"/>
            <a:ext cx="1503938" cy="219752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0082516" y="2058355"/>
            <a:ext cx="416858" cy="388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3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869970" y="4589600"/>
            <a:ext cx="416858" cy="388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</a:rPr>
              <a:t>5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23" y="4575952"/>
            <a:ext cx="2173655" cy="210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907473" y="1479837"/>
            <a:ext cx="5967285" cy="8812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dirty="0" smtClean="0"/>
              <a:t>A.2. TIPE PINTU BERDASARKAN </a:t>
            </a:r>
            <a:r>
              <a:rPr lang="id-ID" sz="3200" dirty="0" smtClean="0"/>
              <a:t>BAHAN</a:t>
            </a:r>
            <a:r>
              <a:rPr lang="id-ID" sz="3200" dirty="0"/>
              <a:t> </a:t>
            </a:r>
            <a:r>
              <a:rPr lang="id-ID" sz="3200" dirty="0" smtClean="0"/>
              <a:t>DAUN </a:t>
            </a:r>
            <a:r>
              <a:rPr lang="id-ID" sz="3200" dirty="0" smtClean="0"/>
              <a:t>PINTU:</a:t>
            </a:r>
          </a:p>
          <a:p>
            <a:pPr marL="0" indent="0" algn="just">
              <a:buNone/>
            </a:pPr>
            <a:endParaRPr lang="id-ID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7473" y="2711346"/>
            <a:ext cx="5159623" cy="321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Daun Pintu Panil Kayu</a:t>
            </a:r>
            <a:endParaRPr lang="id-ID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/>
              <a:t>Daun Pintu </a:t>
            </a:r>
            <a:r>
              <a:rPr lang="id-ID" dirty="0" smtClean="0"/>
              <a:t>Krepyak</a:t>
            </a:r>
            <a:r>
              <a:rPr lang="id-ID" dirty="0" smtClean="0"/>
              <a:t> Kayu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/>
              <a:t>Daun </a:t>
            </a:r>
            <a:r>
              <a:rPr lang="id-ID" dirty="0" smtClean="0"/>
              <a:t>Pintu Plywood/Multiplek</a:t>
            </a:r>
            <a:endParaRPr lang="id-ID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/>
              <a:t>Daun Pintu </a:t>
            </a:r>
            <a:r>
              <a:rPr lang="id-ID" dirty="0" smtClean="0"/>
              <a:t>Kaca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Daun </a:t>
            </a:r>
            <a:r>
              <a:rPr lang="id-ID" dirty="0"/>
              <a:t>Pintu </a:t>
            </a:r>
            <a:r>
              <a:rPr lang="id-ID" dirty="0" smtClean="0"/>
              <a:t>Alumunium</a:t>
            </a:r>
            <a:endParaRPr lang="id-ID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3075" y="259307"/>
            <a:ext cx="9598924" cy="668741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TIPE PINTU</a:t>
            </a:r>
            <a:endParaRPr lang="id-ID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t="2312" r="69850" b="6937"/>
          <a:stretch/>
        </p:blipFill>
        <p:spPr>
          <a:xfrm>
            <a:off x="7488010" y="1490760"/>
            <a:ext cx="1151215" cy="2449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46" y="4213913"/>
            <a:ext cx="1157786" cy="2449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71" y="1490760"/>
            <a:ext cx="1165708" cy="24491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7" r="28412"/>
          <a:stretch/>
        </p:blipFill>
        <p:spPr>
          <a:xfrm>
            <a:off x="10834852" y="1479430"/>
            <a:ext cx="1160806" cy="24496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069124" y="3540216"/>
            <a:ext cx="416858" cy="388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</a:rPr>
              <a:t>1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2712" y="3532897"/>
            <a:ext cx="416858" cy="388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2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381505" y="3540216"/>
            <a:ext cx="416858" cy="388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</a:rPr>
              <a:t>3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31743" y="6274292"/>
            <a:ext cx="416858" cy="388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</a:rPr>
              <a:t>4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769222" y="6274292"/>
            <a:ext cx="416858" cy="388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5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846" y="4229678"/>
            <a:ext cx="1193034" cy="24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907473" y="1479837"/>
            <a:ext cx="5967285" cy="881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dirty="0" smtClean="0"/>
              <a:t>A.3. TIPE PINTU BERDASARKAN </a:t>
            </a:r>
            <a:r>
              <a:rPr lang="id-ID" sz="3200" dirty="0" smtClean="0"/>
              <a:t>TEKNIK BUKAANNYA </a:t>
            </a:r>
            <a:r>
              <a:rPr lang="id-ID" sz="3200" dirty="0" smtClean="0"/>
              <a:t>:</a:t>
            </a:r>
          </a:p>
          <a:p>
            <a:pPr marL="0" indent="0" algn="just">
              <a:buNone/>
            </a:pPr>
            <a:endParaRPr lang="id-ID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66866" y="6125803"/>
            <a:ext cx="2549268" cy="4732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dirty="0" smtClean="0"/>
              <a:t>Pintu </a:t>
            </a:r>
            <a:r>
              <a:rPr lang="id-ID" dirty="0"/>
              <a:t>E</a:t>
            </a:r>
            <a:r>
              <a:rPr lang="id-ID" dirty="0" smtClean="0"/>
              <a:t>ngsel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3075" y="259307"/>
            <a:ext cx="9598924" cy="668741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TIPE PINTU</a:t>
            </a:r>
            <a:endParaRPr lang="id-ID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61" y="2541870"/>
            <a:ext cx="2880345" cy="3464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r="27476"/>
          <a:stretch/>
        </p:blipFill>
        <p:spPr>
          <a:xfrm>
            <a:off x="9362125" y="2541870"/>
            <a:ext cx="2463163" cy="34647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66897" y="6168040"/>
            <a:ext cx="416858" cy="388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2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83755" y="6168040"/>
            <a:ext cx="3941533" cy="491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dirty="0" smtClean="0"/>
              <a:t>Pintu </a:t>
            </a:r>
            <a:r>
              <a:rPr lang="id-ID" dirty="0" smtClean="0"/>
              <a:t>Geser/Sorong</a:t>
            </a:r>
            <a:endParaRPr lang="id-ID" dirty="0"/>
          </a:p>
          <a:p>
            <a:pPr marL="0" indent="0">
              <a:buNone/>
            </a:pPr>
            <a:endParaRPr lang="id-ID" dirty="0" smtClean="0"/>
          </a:p>
        </p:txBody>
      </p:sp>
      <p:sp>
        <p:nvSpPr>
          <p:cNvPr id="11" name="Oval 10"/>
          <p:cNvSpPr/>
          <p:nvPr/>
        </p:nvSpPr>
        <p:spPr>
          <a:xfrm>
            <a:off x="3425861" y="6121250"/>
            <a:ext cx="416858" cy="388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1</a:t>
            </a:r>
            <a:endParaRPr lang="id-ID" sz="24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0"/>
          <a:stretch/>
        </p:blipFill>
        <p:spPr>
          <a:xfrm>
            <a:off x="6972622" y="2541869"/>
            <a:ext cx="2389503" cy="34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907473" y="1479837"/>
            <a:ext cx="5967285" cy="881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dirty="0" smtClean="0"/>
              <a:t>A.3. TIPE PINTU BERDASARKAN </a:t>
            </a:r>
            <a:r>
              <a:rPr lang="id-ID" sz="3200" dirty="0" smtClean="0"/>
              <a:t>TEKNIK BUKAANNYA </a:t>
            </a:r>
            <a:r>
              <a:rPr lang="id-ID" sz="3200" dirty="0" smtClean="0"/>
              <a:t>:</a:t>
            </a:r>
          </a:p>
          <a:p>
            <a:pPr marL="0" indent="0" algn="just">
              <a:buNone/>
            </a:pPr>
            <a:endParaRPr lang="id-ID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5210" y="6232964"/>
            <a:ext cx="3137493" cy="552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dirty="0" smtClean="0"/>
              <a:t>3. </a:t>
            </a:r>
            <a:r>
              <a:rPr lang="id-ID" dirty="0" smtClean="0"/>
              <a:t>Pintu Putar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</p:txBody>
      </p:sp>
      <p:sp>
        <p:nvSpPr>
          <p:cNvPr id="5" name="Oval 4"/>
          <p:cNvSpPr/>
          <p:nvPr/>
        </p:nvSpPr>
        <p:spPr>
          <a:xfrm>
            <a:off x="3655210" y="6212257"/>
            <a:ext cx="372200" cy="3888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3</a:t>
            </a:r>
            <a:endParaRPr lang="id-ID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24" y="2554034"/>
            <a:ext cx="4674901" cy="3511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t="8506" r="9720" b="14942"/>
          <a:stretch/>
        </p:blipFill>
        <p:spPr>
          <a:xfrm>
            <a:off x="8044416" y="2566720"/>
            <a:ext cx="3771559" cy="353207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678482" y="6232964"/>
            <a:ext cx="3137493" cy="485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dirty="0" smtClean="0"/>
              <a:t>4. Pintu </a:t>
            </a:r>
            <a:r>
              <a:rPr lang="id-ID" dirty="0" smtClean="0"/>
              <a:t>Lipat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</p:txBody>
      </p:sp>
      <p:sp>
        <p:nvSpPr>
          <p:cNvPr id="10" name="Oval 9"/>
          <p:cNvSpPr/>
          <p:nvPr/>
        </p:nvSpPr>
        <p:spPr>
          <a:xfrm>
            <a:off x="8678482" y="6254376"/>
            <a:ext cx="372200" cy="3888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4</a:t>
            </a:r>
            <a:endParaRPr lang="id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0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907473" y="1479837"/>
            <a:ext cx="5967285" cy="881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dirty="0" smtClean="0"/>
              <a:t>A.3. TIPE PINTU BERDASARKAN </a:t>
            </a:r>
            <a:r>
              <a:rPr lang="id-ID" sz="3200" dirty="0" smtClean="0"/>
              <a:t>TEKNIK BUKAANNYA </a:t>
            </a:r>
            <a:r>
              <a:rPr lang="id-ID" sz="3200" dirty="0" smtClean="0"/>
              <a:t>:</a:t>
            </a:r>
          </a:p>
          <a:p>
            <a:pPr marL="0" indent="0" algn="just">
              <a:buNone/>
            </a:pPr>
            <a:endParaRPr lang="id-ID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3075" y="259307"/>
            <a:ext cx="9598924" cy="668741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TIPE PINTU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79175" y="6149194"/>
            <a:ext cx="4698124" cy="552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400" dirty="0" smtClean="0"/>
              <a:t>Pintu Lipat Berteralis (bagian depan)</a:t>
            </a:r>
            <a:endParaRPr lang="id-ID" sz="2400" dirty="0" smtClean="0"/>
          </a:p>
          <a:p>
            <a:pPr marL="0" indent="0">
              <a:buNone/>
            </a:pPr>
            <a:endParaRPr lang="id-ID" sz="2400" dirty="0" smtClean="0"/>
          </a:p>
        </p:txBody>
      </p:sp>
      <p:sp>
        <p:nvSpPr>
          <p:cNvPr id="6" name="Oval 5"/>
          <p:cNvSpPr/>
          <p:nvPr/>
        </p:nvSpPr>
        <p:spPr>
          <a:xfrm>
            <a:off x="2406975" y="6149194"/>
            <a:ext cx="372200" cy="3888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5</a:t>
            </a:r>
            <a:endParaRPr lang="id-ID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2"/>
          <a:stretch/>
        </p:blipFill>
        <p:spPr>
          <a:xfrm>
            <a:off x="2822312" y="2912853"/>
            <a:ext cx="4109605" cy="3115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27" y="2912851"/>
            <a:ext cx="4210883" cy="311539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182303" y="6153843"/>
            <a:ext cx="2578342" cy="4308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600" dirty="0" smtClean="0"/>
              <a:t>(bagian belakang)</a:t>
            </a:r>
            <a:endParaRPr lang="id-ID" sz="2600" dirty="0" smtClean="0"/>
          </a:p>
          <a:p>
            <a:pPr marL="0" indent="0"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308440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13831</TotalTime>
  <Words>439</Words>
  <Application>Microsoft Office PowerPoint</Application>
  <PresentationFormat>Widescreen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MENGGAMBAR RENCANA &amp; DETIL  </vt:lpstr>
      <vt:lpstr>PENGERTIAN PINTU &amp; JENDELA</vt:lpstr>
      <vt:lpstr>FUNGSI PINTU &amp; JENDELA</vt:lpstr>
      <vt:lpstr>ELEMEN KONSTRUKSI PINTU</vt:lpstr>
      <vt:lpstr>TIPE PINTU &amp; JENDELA</vt:lpstr>
      <vt:lpstr>TIPE PINTU</vt:lpstr>
      <vt:lpstr>TIPE PINTU</vt:lpstr>
      <vt:lpstr>PowerPoint Presentation</vt:lpstr>
      <vt:lpstr>TIPE PINTU</vt:lpstr>
      <vt:lpstr>NOTASI BUKAAN TIPE PINTU</vt:lpstr>
      <vt:lpstr>PENGERTIAN JENDELA</vt:lpstr>
      <vt:lpstr>FUNGSI JENDELA</vt:lpstr>
      <vt:lpstr>ELEMEN KONSTRUKSI JENDELA</vt:lpstr>
      <vt:lpstr>TIPE JENDELA</vt:lpstr>
      <vt:lpstr>TIPE JENDELA</vt:lpstr>
      <vt:lpstr>PowerPoint Presentation</vt:lpstr>
      <vt:lpstr>PowerPoint Presentation</vt:lpstr>
      <vt:lpstr>SELESAI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MENGGAMBAR PONDASI</dc:title>
  <dc:creator>debu gurun</dc:creator>
  <cp:lastModifiedBy>debu gurun</cp:lastModifiedBy>
  <cp:revision>156</cp:revision>
  <dcterms:created xsi:type="dcterms:W3CDTF">2015-09-26T06:40:38Z</dcterms:created>
  <dcterms:modified xsi:type="dcterms:W3CDTF">2015-11-16T22:15:21Z</dcterms:modified>
</cp:coreProperties>
</file>