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9" r:id="rId3"/>
    <p:sldId id="257" r:id="rId4"/>
    <p:sldId id="284" r:id="rId5"/>
    <p:sldId id="285" r:id="rId6"/>
    <p:sldId id="286" r:id="rId7"/>
    <p:sldId id="287" r:id="rId8"/>
    <p:sldId id="288" r:id="rId9"/>
    <p:sldId id="290" r:id="rId10"/>
    <p:sldId id="291" r:id="rId11"/>
    <p:sldId id="292" r:id="rId12"/>
    <p:sldId id="293" r:id="rId13"/>
    <p:sldId id="294" r:id="rId14"/>
    <p:sldId id="295" r:id="rId15"/>
    <p:sldId id="283" r:id="rId16"/>
    <p:sldId id="296" r:id="rId17"/>
    <p:sldId id="297" r:id="rId18"/>
    <p:sldId id="282" r:id="rId19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451B"/>
    <a:srgbClr val="E4955A"/>
    <a:srgbClr val="C45A12"/>
    <a:srgbClr val="993300"/>
    <a:srgbClr val="FF9966"/>
    <a:srgbClr val="800000"/>
    <a:srgbClr val="F09456"/>
    <a:srgbClr val="993366"/>
    <a:srgbClr val="EE0000"/>
    <a:srgbClr val="FF15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-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33F96-1634-485F-8387-403A94344EF7}" type="datetimeFigureOut">
              <a:rPr lang="id-ID" smtClean="0"/>
              <a:t>22/11/2015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5E94-F491-49ED-BD6E-DC01C445496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535035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33F96-1634-485F-8387-403A94344EF7}" type="datetimeFigureOut">
              <a:rPr lang="id-ID" smtClean="0"/>
              <a:t>22/11/2015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5E94-F491-49ED-BD6E-DC01C445496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22709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33F96-1634-485F-8387-403A94344EF7}" type="datetimeFigureOut">
              <a:rPr lang="id-ID" smtClean="0"/>
              <a:t>22/11/2015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5E94-F491-49ED-BD6E-DC01C445496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39740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33F96-1634-485F-8387-403A94344EF7}" type="datetimeFigureOut">
              <a:rPr lang="id-ID" smtClean="0"/>
              <a:t>22/11/2015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5E94-F491-49ED-BD6E-DC01C4454960}" type="slidenum">
              <a:rPr lang="id-ID" smtClean="0"/>
              <a:t>‹#›</a:t>
            </a:fld>
            <a:endParaRPr lang="id-ID"/>
          </a:p>
        </p:txBody>
      </p:sp>
      <p:sp>
        <p:nvSpPr>
          <p:cNvPr id="10" name="Rectangle 9"/>
          <p:cNvSpPr/>
          <p:nvPr userDrawn="1"/>
        </p:nvSpPr>
        <p:spPr>
          <a:xfrm>
            <a:off x="7833816" y="0"/>
            <a:ext cx="4358186" cy="6858000"/>
          </a:xfrm>
          <a:prstGeom prst="rect">
            <a:avLst/>
          </a:prstGeom>
          <a:solidFill>
            <a:schemeClr val="accent4">
              <a:lumMod val="20000"/>
              <a:lumOff val="80000"/>
              <a:alpha val="72157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3" name="Rectangle 12"/>
          <p:cNvSpPr/>
          <p:nvPr userDrawn="1"/>
        </p:nvSpPr>
        <p:spPr>
          <a:xfrm>
            <a:off x="40943" y="0"/>
            <a:ext cx="1775876" cy="6858000"/>
          </a:xfrm>
          <a:prstGeom prst="rect">
            <a:avLst/>
          </a:prstGeom>
          <a:solidFill>
            <a:schemeClr val="accent2">
              <a:lumMod val="75000"/>
              <a:alpha val="6392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n>
                <a:noFill/>
              </a:ln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1602985" y="167792"/>
            <a:ext cx="10589016" cy="92403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4" name="Rectangle 13"/>
          <p:cNvSpPr/>
          <p:nvPr userDrawn="1"/>
        </p:nvSpPr>
        <p:spPr>
          <a:xfrm>
            <a:off x="1821376" y="256963"/>
            <a:ext cx="735495" cy="699966"/>
          </a:xfrm>
          <a:prstGeom prst="rect">
            <a:avLst/>
          </a:prstGeom>
          <a:solidFill>
            <a:srgbClr val="E4955A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1" name="Rectangle 20"/>
          <p:cNvSpPr/>
          <p:nvPr userDrawn="1"/>
        </p:nvSpPr>
        <p:spPr>
          <a:xfrm>
            <a:off x="40943" y="-1"/>
            <a:ext cx="1624084" cy="659020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27" t="8007" r="49935" b="5732"/>
          <a:stretch/>
        </p:blipFill>
        <p:spPr>
          <a:xfrm>
            <a:off x="257965" y="185738"/>
            <a:ext cx="1205948" cy="2238721"/>
          </a:xfrm>
          <a:prstGeom prst="rect">
            <a:avLst/>
          </a:prstGeom>
        </p:spPr>
      </p:pic>
      <p:sp>
        <p:nvSpPr>
          <p:cNvPr id="20" name="Rectangle 19"/>
          <p:cNvSpPr/>
          <p:nvPr userDrawn="1"/>
        </p:nvSpPr>
        <p:spPr>
          <a:xfrm>
            <a:off x="0" y="5486054"/>
            <a:ext cx="1665027" cy="1177235"/>
          </a:xfrm>
          <a:prstGeom prst="rect">
            <a:avLst/>
          </a:prstGeom>
          <a:solidFill>
            <a:srgbClr val="DF451B"/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57" y="3768023"/>
            <a:ext cx="1479471" cy="2822184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98"/>
          <a:stretch/>
        </p:blipFill>
        <p:spPr>
          <a:xfrm>
            <a:off x="226842" y="2572508"/>
            <a:ext cx="476770" cy="1070514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98"/>
          <a:stretch/>
        </p:blipFill>
        <p:spPr>
          <a:xfrm>
            <a:off x="959847" y="2560984"/>
            <a:ext cx="476770" cy="1070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61106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33F96-1634-485F-8387-403A94344EF7}" type="datetimeFigureOut">
              <a:rPr lang="id-ID" smtClean="0"/>
              <a:t>22/11/2015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5E94-F491-49ED-BD6E-DC01C445496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18130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33F96-1634-485F-8387-403A94344EF7}" type="datetimeFigureOut">
              <a:rPr lang="id-ID" smtClean="0"/>
              <a:t>22/11/2015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5E94-F491-49ED-BD6E-DC01C445496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68253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33F96-1634-485F-8387-403A94344EF7}" type="datetimeFigureOut">
              <a:rPr lang="id-ID" smtClean="0"/>
              <a:t>22/11/2015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5E94-F491-49ED-BD6E-DC01C445496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86220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33F96-1634-485F-8387-403A94344EF7}" type="datetimeFigureOut">
              <a:rPr lang="id-ID" smtClean="0"/>
              <a:t>22/11/2015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5E94-F491-49ED-BD6E-DC01C445496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58996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33F96-1634-485F-8387-403A94344EF7}" type="datetimeFigureOut">
              <a:rPr lang="id-ID" smtClean="0"/>
              <a:t>22/11/2015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5E94-F491-49ED-BD6E-DC01C445496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76597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33F96-1634-485F-8387-403A94344EF7}" type="datetimeFigureOut">
              <a:rPr lang="id-ID" smtClean="0"/>
              <a:t>22/11/2015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5E94-F491-49ED-BD6E-DC01C445496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25162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33F96-1634-485F-8387-403A94344EF7}" type="datetimeFigureOut">
              <a:rPr lang="id-ID" smtClean="0"/>
              <a:t>22/11/2015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5E94-F491-49ED-BD6E-DC01C445496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18230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933F96-1634-485F-8387-403A94344EF7}" type="datetimeFigureOut">
              <a:rPr lang="id-ID" smtClean="0"/>
              <a:t>22/11/2015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5E94-F491-49ED-BD6E-DC01C445496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35599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5845" y="1543248"/>
            <a:ext cx="3878363" cy="47620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" name="Rectangle 5"/>
          <p:cNvSpPr/>
          <p:nvPr/>
        </p:nvSpPr>
        <p:spPr>
          <a:xfrm>
            <a:off x="2662518" y="3272"/>
            <a:ext cx="9529482" cy="6858000"/>
          </a:xfrm>
          <a:prstGeom prst="rect">
            <a:avLst/>
          </a:prstGeom>
          <a:solidFill>
            <a:schemeClr val="accent4">
              <a:lumMod val="20000"/>
              <a:lumOff val="80000"/>
              <a:alpha val="6117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86513" y="3734490"/>
            <a:ext cx="6505487" cy="553793"/>
          </a:xfrm>
        </p:spPr>
        <p:txBody>
          <a:bodyPr/>
          <a:lstStyle/>
          <a:p>
            <a:r>
              <a:rPr lang="id-ID" dirty="0" smtClean="0">
                <a:ln w="0"/>
                <a:solidFill>
                  <a:schemeClr val="bg2">
                    <a:lumMod val="2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Oleh: Ikhwanuddin, MT &amp; TIM</a:t>
            </a:r>
            <a:endParaRPr lang="id-ID" dirty="0">
              <a:ln w="0"/>
              <a:solidFill>
                <a:schemeClr val="bg2">
                  <a:lumMod val="2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" y="0"/>
            <a:ext cx="2662517" cy="6858000"/>
          </a:xfrm>
          <a:prstGeom prst="rect">
            <a:avLst/>
          </a:prstGeom>
          <a:solidFill>
            <a:schemeClr val="accent2">
              <a:lumMod val="75000"/>
              <a:alpha val="6078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85893" y="363071"/>
            <a:ext cx="7806107" cy="2058973"/>
          </a:xfrm>
        </p:spPr>
        <p:txBody>
          <a:bodyPr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id-ID" sz="5400" b="1" dirty="0" smtClean="0">
                <a:ln/>
                <a:solidFill>
                  <a:schemeClr val="accent2">
                    <a:lumMod val="50000"/>
                  </a:schemeClr>
                </a:solidFill>
              </a:rPr>
              <a:t>PEDOMAN </a:t>
            </a:r>
            <a:br>
              <a:rPr lang="id-ID" sz="5400" b="1" dirty="0" smtClean="0">
                <a:ln/>
                <a:solidFill>
                  <a:schemeClr val="accent2">
                    <a:lumMod val="50000"/>
                  </a:schemeClr>
                </a:solidFill>
              </a:rPr>
            </a:br>
            <a:r>
              <a:rPr lang="id-ID" sz="5400" b="1" dirty="0" smtClean="0">
                <a:ln/>
                <a:solidFill>
                  <a:schemeClr val="accent2">
                    <a:lumMod val="50000"/>
                  </a:schemeClr>
                </a:solidFill>
              </a:rPr>
              <a:t>MENGGAMBAR DETAIL  </a:t>
            </a:r>
            <a:endParaRPr lang="id-ID" sz="5400" b="1" dirty="0">
              <a:ln/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344208" y="2471922"/>
            <a:ext cx="7847794" cy="96035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 sz="4800" b="1" spc="50" dirty="0" smtClean="0">
                <a:ln w="9525" cmpd="sng">
                  <a:solidFill>
                    <a:schemeClr val="tx1">
                      <a:lumMod val="50000"/>
                      <a:lumOff val="50000"/>
                    </a:schemeClr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PINTU &amp; JENDELA</a:t>
            </a:r>
            <a:endParaRPr lang="id-ID" sz="4800" b="1" spc="50" dirty="0">
              <a:ln w="9525" cmpd="sng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843" y="1125060"/>
            <a:ext cx="3836683" cy="3163223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160" y="4288283"/>
            <a:ext cx="3920047" cy="2017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4211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541493" y="161365"/>
            <a:ext cx="9650505" cy="9412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4000" dirty="0" smtClean="0">
                <a:solidFill>
                  <a:schemeClr val="bg1"/>
                </a:solidFill>
              </a:rPr>
              <a:t>MENGGAMBAR DETAIL PINTU</a:t>
            </a:r>
          </a:p>
          <a:p>
            <a:pPr algn="ctr"/>
            <a:r>
              <a:rPr lang="id-ID" sz="4000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01_PINTU TUNGGAL</a:t>
            </a:r>
            <a:endParaRPr lang="id-ID" sz="4000" dirty="0">
              <a:solidFill>
                <a:schemeClr val="bg1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921121" y="1425246"/>
            <a:ext cx="4883091" cy="21920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d-ID" sz="2400" dirty="0" smtClean="0"/>
              <a:t>8. Buat potongan tegak detail pintu</a:t>
            </a:r>
          </a:p>
          <a:p>
            <a:pPr marL="457200" indent="-457200">
              <a:buFont typeface="Arial" panose="020B0604020202020204" pitchFamily="34" charset="0"/>
              <a:buAutoNum type="alphaLcParenR"/>
            </a:pPr>
            <a:r>
              <a:rPr lang="id-ID" sz="2400" dirty="0" smtClean="0"/>
              <a:t>Buat garis-garis vertikal untuk kusen dan daun pintu</a:t>
            </a:r>
          </a:p>
          <a:p>
            <a:pPr marL="457200" indent="-457200">
              <a:buFont typeface="Arial" panose="020B0604020202020204" pitchFamily="34" charset="0"/>
              <a:buAutoNum type="alphaLcParenR"/>
            </a:pPr>
            <a:r>
              <a:rPr lang="id-ID" sz="2400" dirty="0" smtClean="0"/>
              <a:t>Buat garis vertikal untuk ram tengah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33"/>
          <a:stretch/>
        </p:blipFill>
        <p:spPr>
          <a:xfrm>
            <a:off x="7807703" y="1425246"/>
            <a:ext cx="3698497" cy="4888566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10555941" y="3415553"/>
            <a:ext cx="699247" cy="672353"/>
          </a:xfrm>
          <a:prstGeom prst="ellipse">
            <a:avLst/>
          </a:prstGeom>
          <a:noFill/>
          <a:ln w="127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529" y="3602236"/>
            <a:ext cx="1524000" cy="198407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0278035" y="3509683"/>
            <a:ext cx="3765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dirty="0" smtClean="0"/>
              <a:t>A</a:t>
            </a:r>
            <a:endParaRPr lang="id-ID" sz="2400" dirty="0"/>
          </a:p>
        </p:txBody>
      </p:sp>
      <p:sp>
        <p:nvSpPr>
          <p:cNvPr id="9" name="Oval 8"/>
          <p:cNvSpPr/>
          <p:nvPr/>
        </p:nvSpPr>
        <p:spPr>
          <a:xfrm>
            <a:off x="5217458" y="3590367"/>
            <a:ext cx="2030506" cy="1995945"/>
          </a:xfrm>
          <a:prstGeom prst="ellipse">
            <a:avLst/>
          </a:prstGeom>
          <a:noFill/>
          <a:ln w="127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" name="TextBox 9"/>
          <p:cNvSpPr txBox="1"/>
          <p:nvPr/>
        </p:nvSpPr>
        <p:spPr>
          <a:xfrm>
            <a:off x="5472952" y="5585440"/>
            <a:ext cx="17750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2400" dirty="0" smtClean="0"/>
              <a:t>DETAIL A</a:t>
            </a: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8272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541493" y="161365"/>
            <a:ext cx="9650505" cy="9412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4000" dirty="0" smtClean="0">
                <a:solidFill>
                  <a:schemeClr val="bg1"/>
                </a:solidFill>
              </a:rPr>
              <a:t>MENGGAMBAR DETAIL PINTU</a:t>
            </a:r>
          </a:p>
          <a:p>
            <a:pPr algn="ctr"/>
            <a:r>
              <a:rPr lang="id-ID" sz="4000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01_PINTU TUNGGAL</a:t>
            </a:r>
            <a:endParaRPr lang="id-ID" sz="4000" dirty="0">
              <a:solidFill>
                <a:schemeClr val="bg1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921121" y="1425246"/>
            <a:ext cx="4883091" cy="8204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d-ID" sz="2400" dirty="0" smtClean="0"/>
              <a:t>9. Selesaikan potongan vertikal dan beri arsir kusennya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5471" y="1425246"/>
            <a:ext cx="3674408" cy="4936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976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541493" y="161365"/>
            <a:ext cx="9650505" cy="9412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4000" dirty="0" smtClean="0">
                <a:solidFill>
                  <a:schemeClr val="bg1"/>
                </a:solidFill>
              </a:rPr>
              <a:t>MENGGAMBAR DETAIL PINTU</a:t>
            </a:r>
          </a:p>
          <a:p>
            <a:pPr algn="ctr"/>
            <a:r>
              <a:rPr lang="id-ID" sz="4000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02_JENDELA </a:t>
            </a:r>
            <a:r>
              <a:rPr lang="id-ID" sz="4000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TUNGGAL</a:t>
            </a:r>
            <a:endParaRPr lang="id-ID" sz="4000" dirty="0">
              <a:solidFill>
                <a:schemeClr val="bg1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921122" y="1425246"/>
            <a:ext cx="3861114" cy="16003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d-ID" sz="2400" dirty="0" smtClean="0"/>
              <a:t>1a) . Proyeksikan garis kusen dan daun jendela</a:t>
            </a:r>
          </a:p>
          <a:p>
            <a:pPr marL="0" indent="0">
              <a:buNone/>
            </a:pPr>
            <a:r>
              <a:rPr lang="id-ID" sz="2400" dirty="0" smtClean="0"/>
              <a:t>1b) tambahkan garis vertikal daun jendela</a:t>
            </a:r>
          </a:p>
          <a:p>
            <a:pPr marL="0" indent="0">
              <a:buNone/>
            </a:pPr>
            <a:endParaRPr lang="id-ID" sz="2400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463"/>
          <a:stretch/>
        </p:blipFill>
        <p:spPr>
          <a:xfrm>
            <a:off x="5712114" y="1835449"/>
            <a:ext cx="3021388" cy="449909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33"/>
          <a:stretch/>
        </p:blipFill>
        <p:spPr>
          <a:xfrm>
            <a:off x="8733502" y="1835450"/>
            <a:ext cx="3274721" cy="4499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085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541493" y="161365"/>
            <a:ext cx="9650505" cy="9412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4000" dirty="0" smtClean="0">
                <a:solidFill>
                  <a:schemeClr val="bg1"/>
                </a:solidFill>
              </a:rPr>
              <a:t>MENGGAMBAR DETAIL PINTU</a:t>
            </a:r>
          </a:p>
          <a:p>
            <a:pPr algn="ctr"/>
            <a:r>
              <a:rPr lang="id-ID" sz="4000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02_JENDELA </a:t>
            </a:r>
            <a:r>
              <a:rPr lang="id-ID" sz="4000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TUNGGAL</a:t>
            </a:r>
            <a:endParaRPr lang="id-ID" sz="4000" dirty="0">
              <a:solidFill>
                <a:schemeClr val="bg1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921121" y="1425247"/>
            <a:ext cx="4883091" cy="766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d-ID" sz="2400" dirty="0"/>
              <a:t>2</a:t>
            </a:r>
            <a:r>
              <a:rPr lang="id-ID" sz="2400" dirty="0" smtClean="0"/>
              <a:t>. Buat detail daun jendelanya (lihat gambar)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7389" y="3250996"/>
            <a:ext cx="5670738" cy="1694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2978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541493" y="161365"/>
            <a:ext cx="9650505" cy="9412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4000" dirty="0" smtClean="0">
                <a:solidFill>
                  <a:schemeClr val="bg1"/>
                </a:solidFill>
              </a:rPr>
              <a:t>MENGGAMBAR DETAIL PINTU</a:t>
            </a:r>
          </a:p>
          <a:p>
            <a:pPr algn="ctr"/>
            <a:r>
              <a:rPr lang="id-ID" sz="4000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02_JENDELA </a:t>
            </a:r>
            <a:r>
              <a:rPr lang="id-ID" sz="4000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TUNGGAL</a:t>
            </a:r>
            <a:endParaRPr lang="id-ID" sz="4000" dirty="0">
              <a:solidFill>
                <a:schemeClr val="bg1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921121" y="1425247"/>
            <a:ext cx="4883091" cy="766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d-ID" sz="2400" dirty="0" smtClean="0"/>
              <a:t>3. Buat </a:t>
            </a:r>
            <a:r>
              <a:rPr lang="id-ID" sz="2400" dirty="0" smtClean="0"/>
              <a:t>gambar tampaknya dengan teknik proyeksi (</a:t>
            </a:r>
            <a:r>
              <a:rPr lang="id-ID" sz="2400" dirty="0" smtClean="0"/>
              <a:t>lihat gambar)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31"/>
          <a:stretch/>
        </p:blipFill>
        <p:spPr>
          <a:xfrm>
            <a:off x="8458200" y="1425247"/>
            <a:ext cx="3075455" cy="4923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2848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2541493" y="161365"/>
            <a:ext cx="9650505" cy="9412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4000" dirty="0" smtClean="0">
                <a:solidFill>
                  <a:schemeClr val="bg1"/>
                </a:solidFill>
              </a:rPr>
              <a:t>MENGGAMBAR DETAIL PINTU</a:t>
            </a:r>
          </a:p>
          <a:p>
            <a:pPr algn="ctr"/>
            <a:r>
              <a:rPr lang="id-ID" sz="4000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02_JENDELA </a:t>
            </a:r>
            <a:r>
              <a:rPr lang="id-ID" sz="4000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TUNGGAL</a:t>
            </a:r>
            <a:endParaRPr lang="id-ID" sz="4000" dirty="0">
              <a:solidFill>
                <a:schemeClr val="bg1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921121" y="1425246"/>
            <a:ext cx="4883091" cy="129105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d-ID" sz="2400" dirty="0"/>
              <a:t>4</a:t>
            </a:r>
            <a:r>
              <a:rPr lang="id-ID" sz="2400" dirty="0" smtClean="0"/>
              <a:t>. Buat </a:t>
            </a:r>
            <a:r>
              <a:rPr lang="id-ID" sz="2400" dirty="0" smtClean="0"/>
              <a:t>potongan vertikalnya:</a:t>
            </a:r>
          </a:p>
          <a:p>
            <a:r>
              <a:rPr lang="id-ID" sz="2400" dirty="0" smtClean="0"/>
              <a:t>proyeksikan  garis-garis penting</a:t>
            </a:r>
          </a:p>
          <a:p>
            <a:r>
              <a:rPr lang="id-ID" sz="2400" dirty="0" smtClean="0"/>
              <a:t>Hapus garis yang tidak perlu</a:t>
            </a:r>
            <a:endParaRPr lang="id-ID" sz="2400" dirty="0" smtClean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7859" y="1425247"/>
            <a:ext cx="3166782" cy="5146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5253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83"/>
          <a:stretch/>
        </p:blipFill>
        <p:spPr>
          <a:xfrm>
            <a:off x="8471647" y="1425247"/>
            <a:ext cx="3208523" cy="5093354"/>
          </a:xfrm>
          <a:prstGeom prst="rect">
            <a:avLst/>
          </a:prstGeom>
        </p:spPr>
      </p:pic>
      <p:sp>
        <p:nvSpPr>
          <p:cNvPr id="4" name="Content Placeholder 2"/>
          <p:cNvSpPr txBox="1">
            <a:spLocks/>
          </p:cNvSpPr>
          <p:nvPr/>
        </p:nvSpPr>
        <p:spPr>
          <a:xfrm>
            <a:off x="1921121" y="1425247"/>
            <a:ext cx="4883091" cy="766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d-ID" sz="2400" dirty="0"/>
              <a:t>5</a:t>
            </a:r>
            <a:r>
              <a:rPr lang="id-ID" sz="2400" dirty="0" smtClean="0"/>
              <a:t>. </a:t>
            </a:r>
            <a:r>
              <a:rPr lang="id-ID" sz="2400" dirty="0" smtClean="0"/>
              <a:t>Gambar </a:t>
            </a:r>
            <a:r>
              <a:rPr lang="id-ID" sz="2400" dirty="0" smtClean="0"/>
              <a:t>detail potongan daun </a:t>
            </a:r>
            <a:r>
              <a:rPr lang="id-ID" sz="2400" dirty="0" smtClean="0"/>
              <a:t>jendelanya (lihat gambar)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541493" y="161365"/>
            <a:ext cx="9650505" cy="9412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4000" dirty="0" smtClean="0">
                <a:solidFill>
                  <a:schemeClr val="bg1"/>
                </a:solidFill>
              </a:rPr>
              <a:t>MENGGAMBAR DETAIL PINTU</a:t>
            </a:r>
          </a:p>
          <a:p>
            <a:pPr algn="ctr"/>
            <a:r>
              <a:rPr lang="id-ID" sz="4000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02_JENDELA </a:t>
            </a:r>
            <a:r>
              <a:rPr lang="id-ID" sz="4000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TUNGGAL</a:t>
            </a:r>
            <a:endParaRPr lang="id-ID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936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5812" y="1341343"/>
            <a:ext cx="3687856" cy="5181671"/>
          </a:xfrm>
          <a:prstGeom prst="rect">
            <a:avLst/>
          </a:prstGeom>
        </p:spPr>
      </p:pic>
      <p:sp>
        <p:nvSpPr>
          <p:cNvPr id="4" name="Content Placeholder 2"/>
          <p:cNvSpPr txBox="1">
            <a:spLocks/>
          </p:cNvSpPr>
          <p:nvPr/>
        </p:nvSpPr>
        <p:spPr>
          <a:xfrm>
            <a:off x="1921121" y="1425247"/>
            <a:ext cx="4883091" cy="766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d-ID" sz="2400" dirty="0"/>
              <a:t>6</a:t>
            </a:r>
            <a:r>
              <a:rPr lang="id-ID" sz="2400" dirty="0" smtClean="0"/>
              <a:t>. </a:t>
            </a:r>
            <a:r>
              <a:rPr lang="id-ID" sz="2400" dirty="0" smtClean="0"/>
              <a:t>Arsir potongan vertikal jendela dan tambahkan dimensinya </a:t>
            </a:r>
            <a:r>
              <a:rPr lang="id-ID" sz="2400" dirty="0" smtClean="0"/>
              <a:t>(lihat gambar)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541493" y="161365"/>
            <a:ext cx="9650505" cy="9412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4000" dirty="0" smtClean="0">
                <a:solidFill>
                  <a:schemeClr val="bg1"/>
                </a:solidFill>
              </a:rPr>
              <a:t>MENGGAMBAR DETAIL PINTU</a:t>
            </a:r>
          </a:p>
          <a:p>
            <a:pPr algn="ctr"/>
            <a:r>
              <a:rPr lang="id-ID" sz="4000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02_JENDELA </a:t>
            </a:r>
            <a:r>
              <a:rPr lang="id-ID" sz="4000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TUNGGAL</a:t>
            </a:r>
            <a:endParaRPr lang="id-ID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0127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769422" y="283779"/>
            <a:ext cx="9584377" cy="945931"/>
          </a:xfrm>
        </p:spPr>
        <p:txBody>
          <a:bodyPr>
            <a:normAutofit/>
          </a:bodyPr>
          <a:lstStyle/>
          <a:p>
            <a:pPr algn="ctr"/>
            <a:r>
              <a:rPr lang="id-ID" sz="6000" dirty="0" smtClean="0">
                <a:solidFill>
                  <a:schemeClr val="bg1"/>
                </a:solidFill>
              </a:rPr>
              <a:t>SELESAI</a:t>
            </a:r>
            <a:endParaRPr lang="id-ID" sz="6000" i="1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13192" y="2931458"/>
            <a:ext cx="829683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8000" b="0" cap="none" spc="0" dirty="0" smtClean="0">
                <a:ln w="0"/>
                <a:solidFill>
                  <a:srgbClr val="DF451B"/>
                </a:solidFill>
                <a:effectLst>
                  <a:reflection blurRad="6350" stA="53000" endA="300" endPos="35500" dir="5400000" sy="-90000" algn="bl" rotWithShape="0"/>
                </a:effectLst>
              </a:rPr>
              <a:t>TERIMA KASIH</a:t>
            </a:r>
            <a:endParaRPr lang="en-US" sz="8000" b="0" cap="none" spc="0" dirty="0">
              <a:ln w="0"/>
              <a:solidFill>
                <a:srgbClr val="DF451B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29054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2380129" y="161365"/>
            <a:ext cx="9811870" cy="927847"/>
          </a:xfrm>
        </p:spPr>
        <p:txBody>
          <a:bodyPr>
            <a:normAutofit fontScale="90000"/>
          </a:bodyPr>
          <a:lstStyle/>
          <a:p>
            <a:pPr algn="ctr"/>
            <a:r>
              <a:rPr lang="id-ID" sz="4000" dirty="0" smtClean="0">
                <a:solidFill>
                  <a:schemeClr val="bg1"/>
                </a:solidFill>
              </a:rPr>
              <a:t>BERISI PANDUAN UNTUK MENGGAMBAR: </a:t>
            </a:r>
            <a:br>
              <a:rPr lang="id-ID" sz="4000" dirty="0" smtClean="0">
                <a:solidFill>
                  <a:schemeClr val="bg1"/>
                </a:solidFill>
              </a:rPr>
            </a:br>
            <a:endParaRPr lang="id-ID" sz="36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948016" y="1600058"/>
            <a:ext cx="5488208" cy="23937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d-ID" sz="2400" dirty="0" smtClean="0"/>
              <a:t>01. PINTU TUNGGAL</a:t>
            </a:r>
          </a:p>
          <a:p>
            <a:pPr marL="0" indent="0">
              <a:buNone/>
            </a:pPr>
            <a:r>
              <a:rPr lang="id-ID" sz="2400" dirty="0" smtClean="0"/>
              <a:t>02. JENDELA TUNGGAL</a:t>
            </a:r>
          </a:p>
          <a:p>
            <a:pPr marL="0" indent="0">
              <a:buNone/>
            </a:pPr>
            <a:r>
              <a:rPr lang="id-ID" sz="2400" dirty="0" smtClean="0"/>
              <a:t>03. JENDELA GANDA</a:t>
            </a:r>
          </a:p>
          <a:p>
            <a:pPr marL="0" indent="0">
              <a:buNone/>
            </a:pPr>
            <a:r>
              <a:rPr lang="id-ID" sz="2400" dirty="0" smtClean="0"/>
              <a:t>04. PINTU JENDELA</a:t>
            </a:r>
          </a:p>
        </p:txBody>
      </p:sp>
    </p:spTree>
    <p:extLst>
      <p:ext uri="{BB962C8B-B14F-4D97-AF65-F5344CB8AC3E}">
        <p14:creationId xmlns:p14="http://schemas.microsoft.com/office/powerpoint/2010/main" val="634665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0129" y="161365"/>
            <a:ext cx="9811870" cy="927847"/>
          </a:xfrm>
        </p:spPr>
        <p:txBody>
          <a:bodyPr>
            <a:normAutofit fontScale="90000"/>
          </a:bodyPr>
          <a:lstStyle/>
          <a:p>
            <a:pPr algn="ctr"/>
            <a:r>
              <a:rPr lang="id-ID" sz="4000" dirty="0" smtClean="0">
                <a:solidFill>
                  <a:schemeClr val="bg1"/>
                </a:solidFill>
              </a:rPr>
              <a:t>MENGGAMBAR DETAIL PINTU: </a:t>
            </a:r>
            <a:br>
              <a:rPr lang="id-ID" sz="4000" dirty="0" smtClean="0">
                <a:solidFill>
                  <a:schemeClr val="bg1"/>
                </a:solidFill>
              </a:rPr>
            </a:br>
            <a:r>
              <a:rPr lang="id-ID" sz="3600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01_PINTU TUNGGAL</a:t>
            </a:r>
            <a:endParaRPr lang="id-ID" sz="36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921121" y="1425247"/>
            <a:ext cx="5488208" cy="239371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d-ID" sz="2400" dirty="0" smtClean="0"/>
              <a:t>1a). Gambarlah kembali rencana pintu pada denah rumah. </a:t>
            </a:r>
          </a:p>
          <a:p>
            <a:pPr marL="0" indent="0">
              <a:buNone/>
            </a:pPr>
            <a:r>
              <a:rPr lang="id-ID" sz="2400" dirty="0" smtClean="0"/>
              <a:t>1b). Hapus daun pintu dan garis bukaannya</a:t>
            </a:r>
          </a:p>
          <a:p>
            <a:pPr marL="514350" indent="-514350">
              <a:buAutoNum type="arabicPeriod"/>
            </a:pPr>
            <a:endParaRPr lang="id-ID" sz="2400" dirty="0"/>
          </a:p>
          <a:p>
            <a:pPr marL="0" indent="0">
              <a:buNone/>
            </a:pPr>
            <a:r>
              <a:rPr lang="id-ID" sz="2400" b="1" dirty="0" smtClean="0"/>
              <a:t>Catatan</a:t>
            </a:r>
            <a:r>
              <a:rPr lang="id-ID" sz="2400" dirty="0" smtClean="0"/>
              <a:t>: lebar daun pintu 2 cm lebih lebar daripada lebar dalam </a:t>
            </a:r>
            <a:r>
              <a:rPr lang="id-ID" sz="2400" dirty="0"/>
              <a:t>kusen</a:t>
            </a:r>
            <a:r>
              <a:rPr lang="id-ID" sz="2400" dirty="0" smtClean="0"/>
              <a:t>. Jika lebar kusen pintu 80 cm, maka lebar daun pintu 82 cm </a:t>
            </a:r>
            <a:endParaRPr lang="id-ID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3100" y="4003582"/>
            <a:ext cx="3524250" cy="25622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63"/>
          <a:stretch/>
        </p:blipFill>
        <p:spPr>
          <a:xfrm>
            <a:off x="8471647" y="1425247"/>
            <a:ext cx="3090611" cy="326737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9259" y="5028660"/>
            <a:ext cx="3820365" cy="1040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2782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541493" y="161365"/>
            <a:ext cx="9650505" cy="9412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4000" dirty="0" smtClean="0">
                <a:solidFill>
                  <a:schemeClr val="bg1"/>
                </a:solidFill>
              </a:rPr>
              <a:t>MENGGAMBAR DETAIL PINTU</a:t>
            </a:r>
          </a:p>
          <a:p>
            <a:pPr algn="ctr"/>
            <a:r>
              <a:rPr lang="id-ID" sz="4000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01_PINTU TUNGGAL</a:t>
            </a:r>
            <a:endParaRPr lang="id-ID" sz="4000" dirty="0">
              <a:solidFill>
                <a:schemeClr val="bg1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921121" y="1425246"/>
            <a:ext cx="5488208" cy="286436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d-ID" sz="2400" dirty="0" smtClean="0"/>
              <a:t>2. Tambahkan garis vertikal dan horisontal untuk membuat kupingan kusen</a:t>
            </a:r>
          </a:p>
          <a:p>
            <a:pPr marL="457200" indent="-457200">
              <a:buFont typeface="Arial" panose="020B0604020202020204" pitchFamily="34" charset="0"/>
              <a:buAutoNum type="alphaLcParenR"/>
            </a:pPr>
            <a:r>
              <a:rPr lang="id-ID" sz="2400" dirty="0" smtClean="0"/>
              <a:t>Buat kotak persegi panjang 10x12 cm</a:t>
            </a:r>
          </a:p>
          <a:p>
            <a:pPr marL="457200" indent="-457200">
              <a:buFont typeface="Arial" panose="020B0604020202020204" pitchFamily="34" charset="0"/>
              <a:buAutoNum type="alphaLcParenR"/>
            </a:pPr>
            <a:r>
              <a:rPr lang="id-ID" sz="2400" dirty="0" smtClean="0"/>
              <a:t>Buat garis horisontal dg jarak 1 cm, 2 cm, 6 cm, 2 cm, 1 cm</a:t>
            </a:r>
          </a:p>
          <a:p>
            <a:pPr marL="457200" indent="-457200">
              <a:buFont typeface="Arial" panose="020B0604020202020204" pitchFamily="34" charset="0"/>
              <a:buAutoNum type="alphaLcParenR"/>
            </a:pPr>
            <a:r>
              <a:rPr lang="id-ID" sz="2400" dirty="0" smtClean="0"/>
              <a:t>Buat garis miring untuk kupingan</a:t>
            </a:r>
          </a:p>
          <a:p>
            <a:pPr marL="457200" indent="-457200">
              <a:buFont typeface="Arial" panose="020B0604020202020204" pitchFamily="34" charset="0"/>
              <a:buAutoNum type="alphaLcParenR"/>
            </a:pPr>
            <a:r>
              <a:rPr lang="id-ID" sz="2400" dirty="0" smtClean="0"/>
              <a:t>Lengkapi kupingan satunya</a:t>
            </a:r>
            <a:endParaRPr lang="id-ID" sz="2400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86" t="3885" r="3408"/>
          <a:stretch/>
        </p:blipFill>
        <p:spPr>
          <a:xfrm>
            <a:off x="6642846" y="3014659"/>
            <a:ext cx="5365377" cy="3195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7970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1921121" y="1425246"/>
            <a:ext cx="4883091" cy="28643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d-ID" sz="2400" dirty="0" smtClean="0"/>
              <a:t>3. Gambarkan detil daun pintunya</a:t>
            </a:r>
          </a:p>
          <a:p>
            <a:pPr marL="457200" indent="-457200">
              <a:buFont typeface="Arial" panose="020B0604020202020204" pitchFamily="34" charset="0"/>
              <a:buAutoNum type="alphaLcParenR"/>
            </a:pPr>
            <a:r>
              <a:rPr lang="id-ID" sz="2400" dirty="0" smtClean="0"/>
              <a:t>Bagi garis tebal daun menjadi 3 bagian sama (3x 1 cm )</a:t>
            </a:r>
          </a:p>
          <a:p>
            <a:pPr marL="457200" indent="-457200">
              <a:buFont typeface="Arial" panose="020B0604020202020204" pitchFamily="34" charset="0"/>
              <a:buAutoNum type="alphaLcParenR"/>
            </a:pPr>
            <a:r>
              <a:rPr lang="id-ID" sz="2400" dirty="0" smtClean="0"/>
              <a:t>Buat garis vertikal 1 cm dan 4 cm</a:t>
            </a:r>
          </a:p>
          <a:p>
            <a:pPr marL="457200" indent="-457200">
              <a:buFont typeface="Arial" panose="020B0604020202020204" pitchFamily="34" charset="0"/>
              <a:buAutoNum type="alphaLcParenR"/>
            </a:pPr>
            <a:r>
              <a:rPr lang="id-ID" sz="2400" dirty="0" smtClean="0"/>
              <a:t>Buat garis panil (miring) dan hapus garis yang tidak terpakai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541493" y="161365"/>
            <a:ext cx="9650505" cy="9412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4000" dirty="0" smtClean="0">
                <a:solidFill>
                  <a:schemeClr val="bg1"/>
                </a:solidFill>
              </a:rPr>
              <a:t>MENGGAMBAR DETAIL PINTU</a:t>
            </a:r>
          </a:p>
          <a:p>
            <a:pPr algn="ctr"/>
            <a:r>
              <a:rPr lang="id-ID" sz="4000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01_PINTU TUNGGAL</a:t>
            </a:r>
            <a:endParaRPr lang="id-ID" sz="4000" dirty="0">
              <a:solidFill>
                <a:schemeClr val="bg1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0385" y="2228008"/>
            <a:ext cx="5124450" cy="3800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0549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541493" y="161365"/>
            <a:ext cx="9650505" cy="9412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4000" dirty="0" smtClean="0">
                <a:solidFill>
                  <a:schemeClr val="bg1"/>
                </a:solidFill>
              </a:rPr>
              <a:t>MENGGAMBAR DETAIL PINTU</a:t>
            </a:r>
          </a:p>
          <a:p>
            <a:pPr algn="ctr"/>
            <a:r>
              <a:rPr lang="id-ID" sz="4000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01_PINTU TUNGGAL</a:t>
            </a:r>
            <a:endParaRPr lang="id-ID" sz="4000" dirty="0">
              <a:solidFill>
                <a:schemeClr val="bg1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921121" y="1425246"/>
            <a:ext cx="4883091" cy="28643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d-ID" sz="2400" dirty="0"/>
              <a:t>4</a:t>
            </a:r>
            <a:r>
              <a:rPr lang="id-ID" sz="2400" dirty="0" smtClean="0"/>
              <a:t>. Buat tampak depan detail pintu</a:t>
            </a:r>
          </a:p>
          <a:p>
            <a:pPr marL="457200" indent="-457200">
              <a:buFont typeface="Arial" panose="020B0604020202020204" pitchFamily="34" charset="0"/>
              <a:buAutoNum type="alphaLcParenR"/>
            </a:pPr>
            <a:r>
              <a:rPr lang="id-ID" sz="2400" dirty="0" smtClean="0"/>
              <a:t>Buat garis horisontal sembarang</a:t>
            </a:r>
          </a:p>
          <a:p>
            <a:pPr marL="457200" indent="-457200">
              <a:buFont typeface="Arial" panose="020B0604020202020204" pitchFamily="34" charset="0"/>
              <a:buAutoNum type="alphaLcParenR"/>
            </a:pPr>
            <a:r>
              <a:rPr lang="id-ID" sz="2400" dirty="0" smtClean="0"/>
              <a:t>Buat garis serupa berjarak 205 cm</a:t>
            </a:r>
          </a:p>
          <a:p>
            <a:pPr marL="457200" indent="-457200">
              <a:buFont typeface="Arial" panose="020B0604020202020204" pitchFamily="34" charset="0"/>
              <a:buAutoNum type="alphaLcParenR"/>
            </a:pPr>
            <a:r>
              <a:rPr lang="id-ID" sz="2400" dirty="0" smtClean="0"/>
              <a:t>Buat garis kusen atas berjarak 6 cm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13"/>
          <a:stretch/>
        </p:blipFill>
        <p:spPr>
          <a:xfrm>
            <a:off x="8280856" y="1479176"/>
            <a:ext cx="3318074" cy="4787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585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541493" y="161365"/>
            <a:ext cx="9650505" cy="9412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4000" dirty="0" smtClean="0">
                <a:solidFill>
                  <a:schemeClr val="bg1"/>
                </a:solidFill>
              </a:rPr>
              <a:t>MENGGAMBAR DETAIL PINTU</a:t>
            </a:r>
          </a:p>
          <a:p>
            <a:pPr algn="ctr"/>
            <a:r>
              <a:rPr lang="id-ID" sz="4000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01_PINTU TUNGGAL</a:t>
            </a:r>
            <a:endParaRPr lang="id-ID" sz="4000" dirty="0">
              <a:solidFill>
                <a:schemeClr val="bg1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921121" y="1425246"/>
            <a:ext cx="4883091" cy="286436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d-ID" sz="2400" dirty="0" smtClean="0"/>
              <a:t>5. Buat tampak depan kusen dan daun pintu</a:t>
            </a:r>
          </a:p>
          <a:p>
            <a:pPr marL="457200" indent="-457200">
              <a:buFont typeface="Arial" panose="020B0604020202020204" pitchFamily="34" charset="0"/>
              <a:buAutoNum type="alphaLcParenR"/>
            </a:pPr>
            <a:r>
              <a:rPr lang="id-ID" sz="2400" dirty="0" smtClean="0"/>
              <a:t>Hapus daun yang tidak dipakai untuk menggambar kusen</a:t>
            </a:r>
          </a:p>
          <a:p>
            <a:pPr marL="457200" indent="-457200">
              <a:buFont typeface="Arial" panose="020B0604020202020204" pitchFamily="34" charset="0"/>
              <a:buAutoNum type="alphaLcParenR"/>
            </a:pPr>
            <a:r>
              <a:rPr lang="id-ID" sz="2400" dirty="0" smtClean="0"/>
              <a:t>Proyeksikan garis ram pintu dan tambahkan garis tengah untuk membuat 2 papan panil </a:t>
            </a:r>
          </a:p>
          <a:p>
            <a:pPr marL="457200" indent="-457200">
              <a:buFont typeface="Arial" panose="020B0604020202020204" pitchFamily="34" charset="0"/>
              <a:buAutoNum type="alphaLcParenR"/>
            </a:pPr>
            <a:r>
              <a:rPr lang="id-ID" sz="2400" dirty="0" smtClean="0"/>
              <a:t>Buat garis duk 10 cm dari lantai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0725" y="1425246"/>
            <a:ext cx="3472698" cy="4867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7462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541493" y="161365"/>
            <a:ext cx="9650505" cy="9412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4000" dirty="0" smtClean="0">
                <a:solidFill>
                  <a:schemeClr val="bg1"/>
                </a:solidFill>
              </a:rPr>
              <a:t>MENGGAMBAR DETAIL PINTU</a:t>
            </a:r>
          </a:p>
          <a:p>
            <a:pPr algn="ctr"/>
            <a:r>
              <a:rPr lang="id-ID" sz="4000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01_PINTU TUNGGAL</a:t>
            </a:r>
            <a:endParaRPr lang="id-ID" sz="4000" dirty="0">
              <a:solidFill>
                <a:schemeClr val="bg1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921121" y="1425246"/>
            <a:ext cx="4883091" cy="28643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d-ID" sz="2400" dirty="0"/>
              <a:t>6</a:t>
            </a:r>
            <a:r>
              <a:rPr lang="id-ID" sz="2400" dirty="0" smtClean="0"/>
              <a:t>. Lengkapi garis panil daun pintunya</a:t>
            </a:r>
          </a:p>
          <a:p>
            <a:pPr marL="457200" indent="-457200">
              <a:buFont typeface="Arial" panose="020B0604020202020204" pitchFamily="34" charset="0"/>
              <a:buAutoNum type="alphaLcParenR"/>
            </a:pPr>
            <a:r>
              <a:rPr lang="id-ID" sz="2400" dirty="0" smtClean="0"/>
              <a:t>Buat garis (kedalam) jarak 4 cm dari ram pintu</a:t>
            </a:r>
          </a:p>
          <a:p>
            <a:pPr marL="457200" indent="-457200">
              <a:buFont typeface="Arial" panose="020B0604020202020204" pitchFamily="34" charset="0"/>
              <a:buAutoNum type="alphaLcParenR"/>
            </a:pPr>
            <a:r>
              <a:rPr lang="id-ID" sz="2400" dirty="0" smtClean="0"/>
              <a:t>Buat garis kemiringan panil pintu</a:t>
            </a:r>
          </a:p>
          <a:p>
            <a:pPr marL="457200" indent="-457200">
              <a:buFont typeface="Arial" panose="020B0604020202020204" pitchFamily="34" charset="0"/>
              <a:buAutoNum type="alphaLcParenR"/>
            </a:pPr>
            <a:endParaRPr lang="id-ID" sz="2400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6459" y="1425246"/>
            <a:ext cx="2791385" cy="5228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7648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541493" y="161365"/>
            <a:ext cx="9650505" cy="9412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4000" dirty="0" smtClean="0">
                <a:solidFill>
                  <a:schemeClr val="bg1"/>
                </a:solidFill>
              </a:rPr>
              <a:t>MENGGAMBAR DETAIL PINTU</a:t>
            </a:r>
          </a:p>
          <a:p>
            <a:pPr algn="ctr"/>
            <a:r>
              <a:rPr lang="id-ID" sz="4000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01_PINTU TUNGGAL</a:t>
            </a:r>
            <a:endParaRPr lang="id-ID" sz="4000" dirty="0">
              <a:solidFill>
                <a:schemeClr val="bg1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921121" y="1425246"/>
            <a:ext cx="4883091" cy="21920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d-ID" sz="2400" dirty="0"/>
              <a:t>7</a:t>
            </a:r>
            <a:r>
              <a:rPr lang="id-ID" sz="2400" dirty="0" smtClean="0"/>
              <a:t>. Buat potongan tegak detail pintu</a:t>
            </a:r>
          </a:p>
          <a:p>
            <a:pPr marL="457200" indent="-457200">
              <a:buFont typeface="Arial" panose="020B0604020202020204" pitchFamily="34" charset="0"/>
              <a:buAutoNum type="alphaLcParenR"/>
            </a:pPr>
            <a:r>
              <a:rPr lang="id-ID" sz="2400" dirty="0" smtClean="0"/>
              <a:t>Buat garis-garis vertikal untuk kusen dan daun pintu</a:t>
            </a:r>
          </a:p>
          <a:p>
            <a:pPr marL="457200" indent="-457200">
              <a:buFont typeface="Arial" panose="020B0604020202020204" pitchFamily="34" charset="0"/>
              <a:buAutoNum type="alphaLcParenR"/>
            </a:pPr>
            <a:r>
              <a:rPr lang="id-ID" sz="2400" dirty="0" smtClean="0"/>
              <a:t>Buat garis vertikal untuk ram tengah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9294" y="1519375"/>
            <a:ext cx="3988173" cy="4904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68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op 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14337</TotalTime>
  <Words>451</Words>
  <Application>Microsoft Office PowerPoint</Application>
  <PresentationFormat>Widescreen</PresentationFormat>
  <Paragraphs>81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Theme</vt:lpstr>
      <vt:lpstr>PEDOMAN  MENGGAMBAR DETAIL  </vt:lpstr>
      <vt:lpstr>BERISI PANDUAN UNTUK MENGGAMBAR:  </vt:lpstr>
      <vt:lpstr>MENGGAMBAR DETAIL PINTU:  01_PINTU TUNGGAL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SELESAI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MENGGAMBAR PONDASI</dc:title>
  <dc:creator>debu gurun</dc:creator>
  <cp:lastModifiedBy>debu gurun</cp:lastModifiedBy>
  <cp:revision>171</cp:revision>
  <dcterms:created xsi:type="dcterms:W3CDTF">2015-09-26T06:40:38Z</dcterms:created>
  <dcterms:modified xsi:type="dcterms:W3CDTF">2015-11-21T19:32:36Z</dcterms:modified>
</cp:coreProperties>
</file>